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4" r:id="rId5"/>
    <p:sldId id="262" r:id="rId6"/>
    <p:sldId id="266" r:id="rId7"/>
    <p:sldId id="267" r:id="rId8"/>
    <p:sldId id="271" r:id="rId9"/>
    <p:sldId id="272" r:id="rId10"/>
    <p:sldId id="268" r:id="rId11"/>
    <p:sldId id="269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>
          <p15:clr>
            <a:srgbClr val="A4A3A4"/>
          </p15:clr>
        </p15:guide>
        <p15:guide id="2" pos="36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FF"/>
    <a:srgbClr val="FBE5D6"/>
    <a:srgbClr val="2E75B6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08" y="96"/>
      </p:cViewPr>
      <p:guideLst>
        <p:guide orient="horz" pos="2081"/>
        <p:guide pos="36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9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9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3093085" y="5440045"/>
            <a:ext cx="2131060" cy="770255"/>
            <a:chOff x="8687" y="3968"/>
            <a:chExt cx="3356" cy="1213"/>
          </a:xfrm>
        </p:grpSpPr>
        <p:grpSp>
          <p:nvGrpSpPr>
            <p:cNvPr id="50" name="Group 49"/>
            <p:cNvGrpSpPr/>
            <p:nvPr/>
          </p:nvGrpSpPr>
          <p:grpSpPr>
            <a:xfrm>
              <a:off x="11055" y="4017"/>
              <a:ext cx="989" cy="1164"/>
              <a:chOff x="8646" y="4124"/>
              <a:chExt cx="989" cy="116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273" y="4956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646" y="4330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9273" y="4124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cxnSp>
            <p:nvCxnSpPr>
              <p:cNvPr id="44" name="Curved Connector 43"/>
              <p:cNvCxnSpPr>
                <a:stCxn id="42" idx="6"/>
                <a:endCxn id="43" idx="3"/>
              </p:cNvCxnSpPr>
              <p:nvPr/>
            </p:nvCxnSpPr>
            <p:spPr>
              <a:xfrm flipV="1">
                <a:off x="9009" y="4407"/>
                <a:ext cx="317" cy="89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43" idx="1"/>
                <a:endCxn id="42" idx="7"/>
              </p:cNvCxnSpPr>
              <p:nvPr/>
            </p:nvCxnSpPr>
            <p:spPr>
              <a:xfrm rot="16200000" flipH="1" flipV="1">
                <a:off x="9038" y="4091"/>
                <a:ext cx="206" cy="370"/>
              </a:xfrm>
              <a:prstGeom prst="curvedConnector3">
                <a:avLst>
                  <a:gd name="adj1" fmla="val -14077"/>
                </a:avLst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stCxn id="41" idx="3"/>
                <a:endCxn id="42" idx="3"/>
              </p:cNvCxnSpPr>
              <p:nvPr/>
            </p:nvCxnSpPr>
            <p:spPr>
              <a:xfrm rot="5400000" flipH="1">
                <a:off x="8700" y="4613"/>
                <a:ext cx="626" cy="627"/>
              </a:xfrm>
              <a:prstGeom prst="curvedConnector3">
                <a:avLst>
                  <a:gd name="adj1" fmla="val 13099"/>
                </a:avLst>
              </a:prstGeom>
              <a:ln>
                <a:solidFill>
                  <a:srgbClr val="202020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42" idx="5"/>
                <a:endCxn id="41" idx="2"/>
              </p:cNvCxnSpPr>
              <p:nvPr/>
            </p:nvCxnSpPr>
            <p:spPr>
              <a:xfrm rot="5400000" flipV="1">
                <a:off x="8860" y="4709"/>
                <a:ext cx="509" cy="317"/>
              </a:xfrm>
              <a:prstGeom prst="curvedConnector2">
                <a:avLst/>
              </a:prstGeom>
              <a:ln>
                <a:solidFill>
                  <a:srgbClr val="202020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41" idx="7"/>
                <a:endCxn id="43" idx="5"/>
              </p:cNvCxnSpPr>
              <p:nvPr/>
            </p:nvCxnSpPr>
            <p:spPr>
              <a:xfrm rot="16200000">
                <a:off x="9284" y="4706"/>
                <a:ext cx="598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43" idx="4"/>
                <a:endCxn id="41" idx="0"/>
              </p:cNvCxnSpPr>
              <p:nvPr/>
            </p:nvCxnSpPr>
            <p:spPr>
              <a:xfrm rot="5400000">
                <a:off x="9205" y="4706"/>
                <a:ext cx="500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8687" y="3968"/>
              <a:ext cx="989" cy="1164"/>
              <a:chOff x="8646" y="4124"/>
              <a:chExt cx="989" cy="1164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273" y="4956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8646" y="4330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73" y="4124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cxnSp>
            <p:nvCxnSpPr>
              <p:cNvPr id="55" name="Curved Connector 54"/>
              <p:cNvCxnSpPr>
                <a:stCxn id="53" idx="6"/>
                <a:endCxn id="54" idx="3"/>
              </p:cNvCxnSpPr>
              <p:nvPr/>
            </p:nvCxnSpPr>
            <p:spPr>
              <a:xfrm flipV="1">
                <a:off x="9009" y="4407"/>
                <a:ext cx="317" cy="89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54" idx="1"/>
                <a:endCxn id="53" idx="7"/>
              </p:cNvCxnSpPr>
              <p:nvPr/>
            </p:nvCxnSpPr>
            <p:spPr>
              <a:xfrm rot="16200000" flipH="1" flipV="1">
                <a:off x="9038" y="4091"/>
                <a:ext cx="206" cy="370"/>
              </a:xfrm>
              <a:prstGeom prst="curvedConnector3">
                <a:avLst>
                  <a:gd name="adj1" fmla="val -14077"/>
                </a:avLst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>
                <a:stCxn id="52" idx="3"/>
                <a:endCxn id="53" idx="3"/>
              </p:cNvCxnSpPr>
              <p:nvPr/>
            </p:nvCxnSpPr>
            <p:spPr>
              <a:xfrm rot="5400000" flipH="1">
                <a:off x="8700" y="4613"/>
                <a:ext cx="626" cy="627"/>
              </a:xfrm>
              <a:prstGeom prst="curvedConnector3">
                <a:avLst>
                  <a:gd name="adj1" fmla="val 13099"/>
                </a:avLst>
              </a:prstGeom>
              <a:ln>
                <a:solidFill>
                  <a:srgbClr val="202020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>
                <a:stCxn id="53" idx="5"/>
                <a:endCxn id="52" idx="2"/>
              </p:cNvCxnSpPr>
              <p:nvPr/>
            </p:nvCxnSpPr>
            <p:spPr>
              <a:xfrm rot="5400000" flipV="1">
                <a:off x="8860" y="4709"/>
                <a:ext cx="509" cy="317"/>
              </a:xfrm>
              <a:prstGeom prst="curvedConnector2">
                <a:avLst/>
              </a:prstGeom>
              <a:ln>
                <a:solidFill>
                  <a:srgbClr val="202020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>
                <a:stCxn id="52" idx="7"/>
                <a:endCxn id="54" idx="5"/>
              </p:cNvCxnSpPr>
              <p:nvPr/>
            </p:nvCxnSpPr>
            <p:spPr>
              <a:xfrm rot="16200000">
                <a:off x="9284" y="4706"/>
                <a:ext cx="598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>
                <a:stCxn id="54" idx="4"/>
                <a:endCxn id="52" idx="0"/>
              </p:cNvCxnSpPr>
              <p:nvPr/>
            </p:nvCxnSpPr>
            <p:spPr>
              <a:xfrm rot="5400000">
                <a:off x="9205" y="4706"/>
                <a:ext cx="500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60"/>
            <p:cNvSpPr/>
            <p:nvPr/>
          </p:nvSpPr>
          <p:spPr>
            <a:xfrm>
              <a:off x="10146" y="4319"/>
              <a:ext cx="363" cy="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cxnSp>
          <p:nvCxnSpPr>
            <p:cNvPr id="69" name="Curved Connector 68"/>
            <p:cNvCxnSpPr>
              <a:stCxn id="43" idx="0"/>
              <a:endCxn id="61" idx="0"/>
            </p:cNvCxnSpPr>
            <p:nvPr/>
          </p:nvCxnSpPr>
          <p:spPr>
            <a:xfrm rot="16200000" flipH="1" flipV="1">
              <a:off x="10945" y="3400"/>
              <a:ext cx="302" cy="1536"/>
            </a:xfrm>
            <a:prstGeom prst="curvedConnector3">
              <a:avLst>
                <a:gd name="adj1" fmla="val -29801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41" idx="3"/>
              <a:endCxn id="61" idx="4"/>
            </p:cNvCxnSpPr>
            <p:nvPr/>
          </p:nvCxnSpPr>
          <p:spPr>
            <a:xfrm rot="5400000" flipH="1">
              <a:off x="10791" y="4187"/>
              <a:ext cx="481" cy="1407"/>
            </a:xfrm>
            <a:prstGeom prst="curvedConnector3">
              <a:avLst>
                <a:gd name="adj1" fmla="val -12681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>
              <a:stCxn id="61" idx="5"/>
              <a:endCxn id="42" idx="3"/>
            </p:cNvCxnSpPr>
            <p:nvPr/>
          </p:nvCxnSpPr>
          <p:spPr>
            <a:xfrm rot="5400000" flipH="1" flipV="1">
              <a:off x="10734" y="4228"/>
              <a:ext cx="96" cy="652"/>
            </a:xfrm>
            <a:prstGeom prst="curvedConnector3">
              <a:avLst>
                <a:gd name="adj1" fmla="val -63541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stCxn id="61" idx="5"/>
            </p:cNvCxnSpPr>
            <p:nvPr/>
          </p:nvCxnSpPr>
          <p:spPr>
            <a:xfrm rot="5400000" flipV="1">
              <a:off x="10818" y="4239"/>
              <a:ext cx="496" cy="1221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stCxn id="61" idx="7"/>
            </p:cNvCxnSpPr>
            <p:nvPr/>
          </p:nvCxnSpPr>
          <p:spPr>
            <a:xfrm rot="16200000">
              <a:off x="10902" y="3578"/>
              <a:ext cx="344" cy="1237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endCxn id="61" idx="6"/>
            </p:cNvCxnSpPr>
            <p:nvPr/>
          </p:nvCxnSpPr>
          <p:spPr>
            <a:xfrm rot="10800000" flipV="1">
              <a:off x="10509" y="4319"/>
              <a:ext cx="546" cy="166"/>
            </a:xfrm>
            <a:prstGeom prst="curvedConnector3">
              <a:avLst>
                <a:gd name="adj1" fmla="val 102197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61" idx="1"/>
              <a:endCxn id="54" idx="0"/>
            </p:cNvCxnSpPr>
            <p:nvPr/>
          </p:nvCxnSpPr>
          <p:spPr>
            <a:xfrm rot="16200000" flipV="1">
              <a:off x="9333" y="3503"/>
              <a:ext cx="400" cy="1331"/>
            </a:xfrm>
            <a:prstGeom prst="curvedConnector3">
              <a:avLst>
                <a:gd name="adj1" fmla="val 106875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61" idx="1"/>
              <a:endCxn id="53" idx="2"/>
            </p:cNvCxnSpPr>
            <p:nvPr/>
          </p:nvCxnSpPr>
          <p:spPr>
            <a:xfrm rot="16200000" flipV="1">
              <a:off x="9923" y="4093"/>
              <a:ext cx="28" cy="523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>
              <a:stCxn id="61" idx="3"/>
              <a:endCxn id="52" idx="4"/>
            </p:cNvCxnSpPr>
            <p:nvPr/>
          </p:nvCxnSpPr>
          <p:spPr>
            <a:xfrm rot="5400000">
              <a:off x="9268" y="4201"/>
              <a:ext cx="530" cy="1331"/>
            </a:xfrm>
            <a:prstGeom prst="curvedConnector3">
              <a:avLst>
                <a:gd name="adj1" fmla="val 81415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53" idx="3"/>
              <a:endCxn id="61" idx="2"/>
            </p:cNvCxnSpPr>
            <p:nvPr/>
          </p:nvCxnSpPr>
          <p:spPr>
            <a:xfrm rot="5400000" flipV="1">
              <a:off x="9870" y="4209"/>
              <a:ext cx="28" cy="523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52" idx="3"/>
              <a:endCxn id="61" idx="4"/>
            </p:cNvCxnSpPr>
            <p:nvPr/>
          </p:nvCxnSpPr>
          <p:spPr>
            <a:xfrm rot="5400000" flipH="1" flipV="1">
              <a:off x="9446" y="4201"/>
              <a:ext cx="432" cy="1332"/>
            </a:xfrm>
            <a:prstGeom prst="curvedConnector3">
              <a:avLst>
                <a:gd name="adj1" fmla="val -17824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stCxn id="54" idx="2"/>
              <a:endCxn id="61" idx="1"/>
            </p:cNvCxnSpPr>
            <p:nvPr/>
          </p:nvCxnSpPr>
          <p:spPr>
            <a:xfrm>
              <a:off x="9049" y="4134"/>
              <a:ext cx="1150" cy="234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423793A-502A-4686-A94C-297FA118668D}"/>
              </a:ext>
            </a:extLst>
          </p:cNvPr>
          <p:cNvGrpSpPr/>
          <p:nvPr/>
        </p:nvGrpSpPr>
        <p:grpSpPr>
          <a:xfrm>
            <a:off x="1130878" y="1665838"/>
            <a:ext cx="10293164" cy="2282616"/>
            <a:chOff x="1130878" y="1665838"/>
            <a:chExt cx="10293164" cy="228261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CBD4F2C-9739-4915-ACFE-89E8F0147D5F}"/>
                </a:ext>
              </a:extLst>
            </p:cNvPr>
            <p:cNvSpPr/>
            <p:nvPr/>
          </p:nvSpPr>
          <p:spPr>
            <a:xfrm>
              <a:off x="9746799" y="1690925"/>
              <a:ext cx="1556498" cy="1788816"/>
            </a:xfrm>
            <a:prstGeom prst="roundRect">
              <a:avLst>
                <a:gd name="adj" fmla="val 581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0"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130878" y="1665838"/>
              <a:ext cx="10124754" cy="2282616"/>
              <a:chOff x="2157979" y="1364616"/>
              <a:chExt cx="10124754" cy="2282616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419590" y="1412240"/>
                <a:ext cx="1263015" cy="1854200"/>
              </a:xfrm>
              <a:prstGeom prst="roundRect">
                <a:avLst>
                  <a:gd name="adj" fmla="val 424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400" b="1" dirty="0">
                    <a:solidFill>
                      <a:schemeClr val="tx1"/>
                    </a:solidFill>
                    <a:effectLst/>
                    <a:sym typeface="+mn-ea"/>
                  </a:rPr>
                  <a:t>1B. Offline-generated Task-wise </a:t>
                </a:r>
                <a:r>
                  <a:rPr lang="en-US" altLang="en-US" sz="1200" b="1" dirty="0">
                    <a:solidFill>
                      <a:schemeClr val="tx1"/>
                    </a:solidFill>
                    <a:effectLst/>
                    <a:sym typeface="+mn-ea"/>
                  </a:rPr>
                  <a:t>ACESS library </a:t>
                </a:r>
                <a:r>
                  <a:rPr lang="en-US" altLang="en-US" sz="1100" b="1" dirty="0">
                    <a:solidFill>
                      <a:schemeClr val="tx1"/>
                    </a:solidFill>
                    <a:effectLst/>
                    <a:sym typeface="+mn-ea"/>
                  </a:rPr>
                  <a:t>grouped/sorted by</a:t>
                </a:r>
              </a:p>
              <a:p>
                <a:pPr algn="ctr"/>
                <a:r>
                  <a:rPr lang="en-US" altLang="en-US" sz="1400" b="1" dirty="0" err="1">
                    <a:solidFill>
                      <a:schemeClr val="tx1"/>
                    </a:solidFill>
                    <a:sym typeface="+mn-ea"/>
                  </a:rPr>
                  <a:t>Utilisation</a:t>
                </a:r>
                <a:r>
                  <a:rPr lang="en-US" altLang="en-US" sz="1400" b="1" dirty="0">
                    <a:solidFill>
                      <a:schemeClr val="tx1"/>
                    </a:solidFill>
                    <a:sym typeface="+mn-ea"/>
                  </a:rPr>
                  <a:t>,</a:t>
                </a:r>
                <a:r>
                  <a:rPr lang="en-US" altLang="en-US" sz="1400" b="1" dirty="0">
                    <a:solidFill>
                      <a:schemeClr val="tx1"/>
                    </a:solidFill>
                    <a:effectLst/>
                    <a:sym typeface="+mn-ea"/>
                  </a:rPr>
                  <a:t> 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effectLst/>
                    <a:sym typeface="+mn-ea"/>
                  </a:rPr>
                  <a:t>Hyperperiod</a:t>
                </a:r>
                <a:r>
                  <a:rPr lang="en-US" altLang="en-US" sz="1400" b="1" dirty="0">
                    <a:solidFill>
                      <a:schemeClr val="tx1"/>
                    </a:solidFill>
                    <a:effectLst/>
                    <a:sym typeface="+mn-ea"/>
                  </a:rPr>
                  <a:t> choices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10813635" y="1413796"/>
                <a:ext cx="1464945" cy="768473"/>
              </a:xfrm>
              <a:prstGeom prst="roundRect">
                <a:avLst>
                  <a:gd name="adj" fmla="val 68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36000" rIns="36000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en-US" sz="1200" b="1" dirty="0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Online Control Cost Observation </a:t>
                </a:r>
                <a:r>
                  <a:rPr lang="en-US" altLang="en-US" sz="1050" b="1" dirty="0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for Each </a:t>
                </a:r>
                <a:r>
                  <a:rPr lang="en-US" altLang="en-US" sz="1200" b="1" dirty="0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Control Loop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418840" y="1412875"/>
                <a:ext cx="4537710" cy="1854200"/>
              </a:xfrm>
              <a:prstGeom prst="roundRect">
                <a:avLst>
                  <a:gd name="adj" fmla="val 424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3102944" y="3320538"/>
                <a:ext cx="7908748" cy="246221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lang="en-IN" altLang="en-US" sz="16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1. Offline </a:t>
                </a:r>
                <a:r>
                  <a:rPr lang="en-IN" alt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Aperiodic 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C</a:t>
                </a:r>
                <a:r>
                  <a:rPr alt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ontrol </a:t>
                </a:r>
                <a:r>
                  <a:rPr lang="en-IN" alt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Execution 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S</a:t>
                </a:r>
                <a:r>
                  <a:rPr alt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kipping 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Sequences </a:t>
                </a:r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(ACESSs) Generation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317089" y="1689108"/>
                <a:ext cx="1434832" cy="1512969"/>
                <a:chOff x="6260" y="2851"/>
                <a:chExt cx="2905" cy="2709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610" y="2877"/>
                  <a:ext cx="2261" cy="2683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400"/>
                </a:p>
              </p:txBody>
            </p:sp>
            <p:sp>
              <p:nvSpPr>
                <p:cNvPr id="12" name="Text Box 11"/>
                <p:cNvSpPr txBox="1"/>
                <p:nvPr/>
              </p:nvSpPr>
              <p:spPr>
                <a:xfrm>
                  <a:off x="6260" y="2851"/>
                  <a:ext cx="2905" cy="2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ym typeface="+mn-ea"/>
                    </a:rPr>
                    <a:t>Choose Safe  </a:t>
                  </a:r>
                  <a:r>
                    <a:rPr lang="en-IN" sz="1200" b="1" dirty="0">
                      <a:sym typeface="+mn-ea"/>
                    </a:rPr>
                    <a:t>Subsystems</a:t>
                  </a:r>
                  <a:r>
                    <a:rPr lang="en-IN" sz="1200" dirty="0">
                      <a:sym typeface="+mn-ea"/>
                    </a:rPr>
                    <a:t>, </a:t>
                  </a:r>
                  <a:r>
                    <a:rPr lang="en-US" altLang="en-US" sz="1200" dirty="0">
                      <a:sym typeface="+mn-ea"/>
                    </a:rPr>
                    <a:t>&lt;period, CSS&gt;</a:t>
                  </a:r>
                </a:p>
                <a:p>
                  <a:pPr algn="ctr"/>
                  <a:r>
                    <a:rPr lang="en-US" altLang="en-US" sz="1400" dirty="0">
                      <a:sym typeface="+mn-ea"/>
                    </a:rPr>
                    <a:t>+</a:t>
                  </a:r>
                </a:p>
                <a:p>
                  <a:pPr algn="ctr"/>
                  <a:r>
                    <a:rPr lang="en-US" altLang="en-US" sz="1400" dirty="0">
                      <a:sym typeface="+mn-ea"/>
                    </a:rPr>
                    <a:t>Stable Switching Rules</a:t>
                  </a:r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>
                <a:off x="3449011" y="1419613"/>
                <a:ext cx="4458214" cy="233680"/>
              </a:xfrm>
              <a:prstGeom prst="roundRect">
                <a:avLst>
                  <a:gd name="adj" fmla="val 6824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400" b="1" dirty="0">
                    <a:solidFill>
                      <a:srgbClr val="2E75B6"/>
                    </a:solidFill>
                    <a:effectLst/>
                  </a:rPr>
                  <a:t>1A. Synthesize Control Skipping Automaton (CSA)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4774565" y="1703705"/>
                <a:ext cx="3098165" cy="1492885"/>
                <a:chOff x="8983" y="3009"/>
                <a:chExt cx="4879" cy="2351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9181" y="4053"/>
                  <a:ext cx="1968" cy="1232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60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1309" y="4053"/>
                  <a:ext cx="2426" cy="1274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60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9181" y="3092"/>
                  <a:ext cx="1968" cy="926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400" b="1" dirty="0">
                      <a:solidFill>
                        <a:srgbClr val="2E75B6"/>
                      </a:solidFill>
                      <a:effectLst/>
                    </a:rPr>
                    <a:t>CLF-based Arbitrary Switching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1309" y="3090"/>
                  <a:ext cx="2425" cy="928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400" b="1" dirty="0">
                      <a:solidFill>
                        <a:srgbClr val="2E75B6"/>
                      </a:solidFill>
                    </a:rPr>
                    <a:t>MLF-based Slow Switching</a:t>
                  </a:r>
                  <a:r>
                    <a:rPr lang="en-US" altLang="en-US" sz="1200" b="1" dirty="0">
                      <a:solidFill>
                        <a:srgbClr val="2E75B6"/>
                      </a:solidFill>
                    </a:rPr>
                    <a:t> following </a:t>
                  </a:r>
                  <a:r>
                    <a:rPr lang="en-US" altLang="en-US" sz="1200" b="1" i="1" dirty="0">
                      <a:solidFill>
                        <a:srgbClr val="2E75B6"/>
                      </a:solidFill>
                    </a:rPr>
                    <a:t>MDADT</a:t>
                  </a: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83" y="3009"/>
                  <a:ext cx="4879" cy="2351"/>
                </a:xfrm>
                <a:prstGeom prst="roundRect">
                  <a:avLst>
                    <a:gd name="adj" fmla="val 2977"/>
                  </a:avLst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lt1"/>
                      </a:solidFill>
                    </a14:hiddenFill>
                  </a:ext>
                </a:ex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600"/>
                </a:p>
              </p:txBody>
            </p:sp>
          </p:grpSp>
          <p:sp>
            <p:nvSpPr>
              <p:cNvPr id="33" name="Right Arrow 32"/>
              <p:cNvSpPr/>
              <p:nvPr/>
            </p:nvSpPr>
            <p:spPr>
              <a:xfrm>
                <a:off x="4607560" y="2320290"/>
                <a:ext cx="229870" cy="2006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9204960" y="2557145"/>
                <a:ext cx="279400" cy="200660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altLang="en-US" sz="12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355976" y="1364616"/>
                <a:ext cx="7326630" cy="2258058"/>
              </a:xfrm>
              <a:prstGeom prst="roundRect">
                <a:avLst>
                  <a:gd name="adj" fmla="val 5220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en-US" dirty="0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054340" y="1454150"/>
                <a:ext cx="1184275" cy="1743075"/>
              </a:xfrm>
              <a:prstGeom prst="roundRect">
                <a:avLst>
                  <a:gd name="adj" fmla="val 6824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en-US" sz="1400" b="1" dirty="0">
                    <a:sym typeface="+mn-ea"/>
                  </a:rPr>
                  <a:t> Safe, Stable ACESS Generation From CSA</a:t>
                </a:r>
              </a:p>
              <a:p>
                <a:pPr lvl="0" algn="ctr">
                  <a:buClrTx/>
                  <a:buSzTx/>
                  <a:buFontTx/>
                </a:pPr>
                <a:r>
                  <a:rPr lang="en-US" altLang="en-US" sz="1200" b="1" dirty="0">
                    <a:sym typeface="+mn-ea"/>
                  </a:rPr>
                  <a:t>Of a Control Loop</a:t>
                </a: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7872730" y="2320290"/>
                <a:ext cx="223520" cy="2006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ight Arrow 88"/>
              <p:cNvSpPr/>
              <p:nvPr/>
            </p:nvSpPr>
            <p:spPr>
              <a:xfrm>
                <a:off x="10598150" y="1904365"/>
                <a:ext cx="227965" cy="2006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ight Arrow 120"/>
              <p:cNvSpPr/>
              <p:nvPr/>
            </p:nvSpPr>
            <p:spPr>
              <a:xfrm>
                <a:off x="9237980" y="2469515"/>
                <a:ext cx="246380" cy="200660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altLang="en-US" sz="12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3386455" y="1391920"/>
                <a:ext cx="5895340" cy="1899285"/>
              </a:xfrm>
              <a:prstGeom prst="roundRect">
                <a:avLst>
                  <a:gd name="adj" fmla="val 6824"/>
                </a:avLst>
              </a:prstGeom>
              <a:noFill/>
              <a:ln w="31750"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en-US" dirty="0"/>
              </a:p>
            </p:txBody>
          </p:sp>
          <p:sp>
            <p:nvSpPr>
              <p:cNvPr id="119" name="Right Arrow 118"/>
              <p:cNvSpPr/>
              <p:nvPr/>
            </p:nvSpPr>
            <p:spPr>
              <a:xfrm>
                <a:off x="9204960" y="2376170"/>
                <a:ext cx="279400" cy="200660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altLang="en-US" sz="12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10826805" y="2283269"/>
                <a:ext cx="1455928" cy="844509"/>
              </a:xfrm>
              <a:prstGeom prst="roundRect">
                <a:avLst>
                  <a:gd name="adj" fmla="val 6824"/>
                </a:avLst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36000" tIns="36000" rIns="36000" rtlCol="0" anchor="ctr"/>
              <a:lstStyle/>
              <a:p>
                <a:pPr algn="ctr"/>
                <a:r>
                  <a:rPr lang="en-US" altLang="en-US" sz="1400" b="1" i="1" dirty="0">
                    <a:solidFill>
                      <a:schemeClr val="tx1"/>
                    </a:solidFill>
                    <a:effectLst/>
                  </a:rPr>
                  <a:t>Cost-aware </a:t>
                </a:r>
                <a:r>
                  <a:rPr lang="en-US" altLang="en-US" sz="1400" b="1" i="1" dirty="0" err="1">
                    <a:solidFill>
                      <a:schemeClr val="tx1"/>
                    </a:solidFill>
                    <a:effectLst/>
                  </a:rPr>
                  <a:t>Utilisation</a:t>
                </a:r>
                <a:r>
                  <a:rPr lang="en-US" altLang="en-US" sz="1400" b="1" i="1" dirty="0">
                    <a:solidFill>
                      <a:schemeClr val="tx1"/>
                    </a:solidFill>
                    <a:effectLst/>
                  </a:rPr>
                  <a:t> Assignment </a:t>
                </a:r>
                <a:r>
                  <a:rPr lang="en-US" altLang="en-US" sz="1100" b="1" i="1" dirty="0">
                    <a:solidFill>
                      <a:schemeClr val="tx1"/>
                    </a:solidFill>
                    <a:effectLst/>
                  </a:rPr>
                  <a:t>in </a:t>
                </a:r>
                <a:r>
                  <a:rPr lang="en-US" altLang="en-US" sz="1200" b="1" i="1" dirty="0">
                    <a:solidFill>
                      <a:schemeClr val="tx1"/>
                    </a:solidFill>
                    <a:effectLst/>
                  </a:rPr>
                  <a:t>every </a:t>
                </a:r>
                <a:r>
                  <a:rPr lang="en-US" altLang="en-US" sz="1200" b="1" i="1" dirty="0" err="1">
                    <a:solidFill>
                      <a:schemeClr val="tx1"/>
                    </a:solidFill>
                    <a:effectLst/>
                  </a:rPr>
                  <a:t>Hyperperiod</a:t>
                </a:r>
                <a:endParaRPr lang="en-US" altLang="en-US" sz="1200" b="1" i="1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24" name="Right Arrow 123"/>
              <p:cNvSpPr/>
              <p:nvPr/>
            </p:nvSpPr>
            <p:spPr>
              <a:xfrm rot="5400000">
                <a:off x="11890692" y="2114356"/>
                <a:ext cx="227965" cy="2006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5166876" y="2320938"/>
                <a:ext cx="2135161" cy="853413"/>
                <a:chOff x="5236" y="4806"/>
                <a:chExt cx="9573" cy="461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5236" y="5132"/>
                  <a:ext cx="9566" cy="4172"/>
                  <a:chOff x="5088" y="4916"/>
                  <a:chExt cx="9714" cy="4388"/>
                </a:xfrm>
              </p:grpSpPr>
              <p:cxnSp>
                <p:nvCxnSpPr>
                  <p:cNvPr id="3" name="Curved Connector 2"/>
                  <p:cNvCxnSpPr/>
                  <p:nvPr/>
                </p:nvCxnSpPr>
                <p:spPr>
                  <a:xfrm rot="16200000">
                    <a:off x="9541" y="5882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5088" y="4916"/>
                    <a:ext cx="9715" cy="4389"/>
                    <a:chOff x="8686" y="3968"/>
                    <a:chExt cx="3358" cy="1213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11055" y="4017"/>
                      <a:ext cx="989" cy="1164"/>
                      <a:chOff x="8646" y="4124"/>
                      <a:chExt cx="989" cy="1164"/>
                    </a:xfrm>
                  </p:grpSpPr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9273" y="4956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8646" y="4330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9273" y="4124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cxnSp>
                    <p:nvCxnSpPr>
                      <p:cNvPr id="14" name="Curved Connector 13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9009" y="4407"/>
                        <a:ext cx="317" cy="89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Curved Connector 15"/>
                      <p:cNvCxnSpPr>
                        <a:stCxn id="8" idx="1"/>
                        <a:endCxn id="7" idx="7"/>
                      </p:cNvCxnSpPr>
                      <p:nvPr/>
                    </p:nvCxnSpPr>
                    <p:spPr>
                      <a:xfrm rot="16200000" flipH="1" flipV="1">
                        <a:off x="9038" y="4091"/>
                        <a:ext cx="206" cy="370"/>
                      </a:xfrm>
                      <a:prstGeom prst="curvedConnector3">
                        <a:avLst>
                          <a:gd name="adj1" fmla="val 21758"/>
                        </a:avLst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urved Connector 16"/>
                      <p:cNvCxnSpPr>
                        <a:stCxn id="6" idx="3"/>
                        <a:endCxn id="7" idx="3"/>
                      </p:cNvCxnSpPr>
                      <p:nvPr/>
                    </p:nvCxnSpPr>
                    <p:spPr>
                      <a:xfrm rot="5400000" flipH="1">
                        <a:off x="8700" y="4613"/>
                        <a:ext cx="626" cy="627"/>
                      </a:xfrm>
                      <a:prstGeom prst="curvedConnector3">
                        <a:avLst>
                          <a:gd name="adj1" fmla="val 13099"/>
                        </a:avLst>
                      </a:prstGeom>
                      <a:ln>
                        <a:solidFill>
                          <a:srgbClr val="202020"/>
                        </a:solidFill>
                        <a:prstDash val="dash"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urved Connector 18"/>
                      <p:cNvCxnSpPr>
                        <a:stCxn id="7" idx="5"/>
                        <a:endCxn id="6" idx="2"/>
                      </p:cNvCxnSpPr>
                      <p:nvPr/>
                    </p:nvCxnSpPr>
                    <p:spPr>
                      <a:xfrm rot="5400000" flipV="1">
                        <a:off x="8860" y="4709"/>
                        <a:ext cx="509" cy="317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prstDash val="dash"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Curved Connector 19"/>
                      <p:cNvCxnSpPr>
                        <a:stCxn id="6" idx="7"/>
                        <a:endCxn id="8" idx="5"/>
                      </p:cNvCxnSpPr>
                      <p:nvPr/>
                    </p:nvCxnSpPr>
                    <p:spPr>
                      <a:xfrm rot="16200000">
                        <a:off x="9284" y="4706"/>
                        <a:ext cx="598" cy="5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Curved Connector 23"/>
                      <p:cNvCxnSpPr>
                        <a:stCxn id="8" idx="4"/>
                        <a:endCxn id="6" idx="0"/>
                      </p:cNvCxnSpPr>
                      <p:nvPr/>
                    </p:nvCxnSpPr>
                    <p:spPr>
                      <a:xfrm rot="5400000">
                        <a:off x="9205" y="4706"/>
                        <a:ext cx="500" cy="5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 flipH="1">
                      <a:off x="8686" y="3968"/>
                      <a:ext cx="990" cy="1164"/>
                      <a:chOff x="8646" y="4124"/>
                      <a:chExt cx="990" cy="1164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9273" y="4956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646" y="4330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sp>
                    <p:nvSpPr>
                      <p:cNvPr id="30" name="Oval 29"/>
                      <p:cNvSpPr/>
                      <p:nvPr/>
                    </p:nvSpPr>
                    <p:spPr>
                      <a:xfrm>
                        <a:off x="9273" y="4124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cxnSp>
                    <p:nvCxnSpPr>
                      <p:cNvPr id="31" name="Curved Connector 30"/>
                      <p:cNvCxnSpPr>
                        <a:stCxn id="29" idx="6"/>
                        <a:endCxn id="30" idx="3"/>
                      </p:cNvCxnSpPr>
                      <p:nvPr/>
                    </p:nvCxnSpPr>
                    <p:spPr>
                      <a:xfrm flipV="1">
                        <a:off x="9009" y="4407"/>
                        <a:ext cx="317" cy="89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Curved Connector 31"/>
                      <p:cNvCxnSpPr>
                        <a:stCxn id="30" idx="2"/>
                        <a:endCxn id="29" idx="7"/>
                      </p:cNvCxnSpPr>
                      <p:nvPr/>
                    </p:nvCxnSpPr>
                    <p:spPr>
                      <a:xfrm flipH="1">
                        <a:off x="8956" y="4290"/>
                        <a:ext cx="318" cy="89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urved Connector 36"/>
                      <p:cNvCxnSpPr>
                        <a:stCxn id="27" idx="3"/>
                        <a:endCxn id="29" idx="3"/>
                      </p:cNvCxnSpPr>
                      <p:nvPr/>
                    </p:nvCxnSpPr>
                    <p:spPr>
                      <a:xfrm rot="5400000" flipH="1">
                        <a:off x="8700" y="4613"/>
                        <a:ext cx="626" cy="627"/>
                      </a:xfrm>
                      <a:prstGeom prst="curvedConnector3">
                        <a:avLst>
                          <a:gd name="adj1" fmla="val 13099"/>
                        </a:avLst>
                      </a:prstGeom>
                      <a:ln>
                        <a:solidFill>
                          <a:srgbClr val="202020"/>
                        </a:solidFill>
                        <a:prstDash val="dash"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Curved Connector 37"/>
                      <p:cNvCxnSpPr>
                        <a:stCxn id="29" idx="5"/>
                        <a:endCxn id="27" idx="2"/>
                      </p:cNvCxnSpPr>
                      <p:nvPr/>
                    </p:nvCxnSpPr>
                    <p:spPr>
                      <a:xfrm rot="5400000" flipV="1">
                        <a:off x="8860" y="4709"/>
                        <a:ext cx="509" cy="317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prstDash val="dash"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Curved Connector 61"/>
                      <p:cNvCxnSpPr>
                        <a:stCxn id="27" idx="7"/>
                        <a:endCxn id="30" idx="5"/>
                      </p:cNvCxnSpPr>
                      <p:nvPr/>
                    </p:nvCxnSpPr>
                    <p:spPr>
                      <a:xfrm rot="16200000">
                        <a:off x="9284" y="4706"/>
                        <a:ext cx="598" cy="5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Curved Connector 63"/>
                      <p:cNvCxnSpPr>
                        <a:stCxn id="30" idx="4"/>
                        <a:endCxn id="27" idx="0"/>
                      </p:cNvCxnSpPr>
                      <p:nvPr/>
                    </p:nvCxnSpPr>
                    <p:spPr>
                      <a:xfrm rot="5400000">
                        <a:off x="9205" y="4706"/>
                        <a:ext cx="500" cy="5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10146" y="4319"/>
                      <a:ext cx="363" cy="3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lstStyle/>
                    <a:p>
                      <a:pPr lvl="0" algn="ctr">
                        <a:buClrTx/>
                        <a:buSzTx/>
                        <a:buFontTx/>
                      </a:pPr>
                      <a:endParaRPr lang="en-US" sz="1400">
                        <a:sym typeface="+mn-ea"/>
                      </a:endParaRPr>
                    </a:p>
                  </p:txBody>
                </p:sp>
                <p:cxnSp>
                  <p:nvCxnSpPr>
                    <p:cNvPr id="66" name="Curved Connector 65"/>
                    <p:cNvCxnSpPr>
                      <a:stCxn id="8" idx="0"/>
                      <a:endCxn id="65" idx="0"/>
                    </p:cNvCxnSpPr>
                    <p:nvPr/>
                  </p:nvCxnSpPr>
                  <p:spPr>
                    <a:xfrm rot="16200000" flipH="1" flipV="1">
                      <a:off x="10945" y="3400"/>
                      <a:ext cx="302" cy="1536"/>
                    </a:xfrm>
                    <a:prstGeom prst="curvedConnector3">
                      <a:avLst>
                        <a:gd name="adj1" fmla="val -22014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Curved Connector 66"/>
                    <p:cNvCxnSpPr>
                      <a:stCxn id="6" idx="3"/>
                      <a:endCxn id="65" idx="4"/>
                    </p:cNvCxnSpPr>
                    <p:nvPr/>
                  </p:nvCxnSpPr>
                  <p:spPr>
                    <a:xfrm rot="5400000" flipH="1">
                      <a:off x="10791" y="4187"/>
                      <a:ext cx="481" cy="1407"/>
                    </a:xfrm>
                    <a:prstGeom prst="curvedConnector3">
                      <a:avLst>
                        <a:gd name="adj1" fmla="val -2971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Curved Connector 67"/>
                    <p:cNvCxnSpPr>
                      <a:stCxn id="65" idx="5"/>
                      <a:endCxn id="7" idx="3"/>
                    </p:cNvCxnSpPr>
                    <p:nvPr/>
                  </p:nvCxnSpPr>
                  <p:spPr>
                    <a:xfrm rot="5400000" flipH="1" flipV="1">
                      <a:off x="10734" y="4228"/>
                      <a:ext cx="96" cy="652"/>
                    </a:xfrm>
                    <a:prstGeom prst="curvedConnector3">
                      <a:avLst>
                        <a:gd name="adj1" fmla="val 13255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Curved Connector 82"/>
                    <p:cNvCxnSpPr>
                      <a:stCxn id="65" idx="5"/>
                    </p:cNvCxnSpPr>
                    <p:nvPr/>
                  </p:nvCxnSpPr>
                  <p:spPr>
                    <a:xfrm rot="5400000" flipV="1">
                      <a:off x="10818" y="4239"/>
                      <a:ext cx="496" cy="1221"/>
                    </a:xfrm>
                    <a:prstGeom prst="curvedConnector2">
                      <a:avLst/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Curved Connector 89"/>
                    <p:cNvCxnSpPr>
                      <a:stCxn id="65" idx="7"/>
                      <a:endCxn id="8" idx="1"/>
                    </p:cNvCxnSpPr>
                    <p:nvPr/>
                  </p:nvCxnSpPr>
                  <p:spPr>
                    <a:xfrm rot="16200000">
                      <a:off x="10944" y="3577"/>
                      <a:ext cx="302" cy="1279"/>
                    </a:xfrm>
                    <a:prstGeom prst="curvedConnector3">
                      <a:avLst>
                        <a:gd name="adj1" fmla="val 106681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urved Connector 90"/>
                    <p:cNvCxnSpPr>
                      <a:endCxn id="65" idx="6"/>
                    </p:cNvCxnSpPr>
                    <p:nvPr/>
                  </p:nvCxnSpPr>
                  <p:spPr>
                    <a:xfrm rot="10800000" flipV="1">
                      <a:off x="10509" y="4319"/>
                      <a:ext cx="546" cy="166"/>
                    </a:xfrm>
                    <a:prstGeom prst="curvedConnector3">
                      <a:avLst>
                        <a:gd name="adj1" fmla="val 102197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Curved Connector 92"/>
                    <p:cNvCxnSpPr>
                      <a:stCxn id="65" idx="0"/>
                      <a:endCxn id="30" idx="0"/>
                    </p:cNvCxnSpPr>
                    <p:nvPr/>
                  </p:nvCxnSpPr>
                  <p:spPr>
                    <a:xfrm rot="16200000" flipV="1">
                      <a:off x="9422" y="3413"/>
                      <a:ext cx="351" cy="1460"/>
                    </a:xfrm>
                    <a:prstGeom prst="curvedConnector3">
                      <a:avLst>
                        <a:gd name="adj1" fmla="val 99787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Curved Connector 96"/>
                    <p:cNvCxnSpPr>
                      <a:stCxn id="65" idx="1"/>
                      <a:endCxn id="29" idx="2"/>
                    </p:cNvCxnSpPr>
                    <p:nvPr/>
                  </p:nvCxnSpPr>
                  <p:spPr>
                    <a:xfrm rot="16200000" flipV="1">
                      <a:off x="9923" y="4093"/>
                      <a:ext cx="28" cy="523"/>
                    </a:xfrm>
                    <a:prstGeom prst="curvedConnector2">
                      <a:avLst/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Curved Connector 97"/>
                    <p:cNvCxnSpPr>
                      <a:stCxn id="65" idx="3"/>
                      <a:endCxn id="27" idx="3"/>
                    </p:cNvCxnSpPr>
                    <p:nvPr/>
                  </p:nvCxnSpPr>
                  <p:spPr>
                    <a:xfrm rot="5400000">
                      <a:off x="9357" y="4241"/>
                      <a:ext cx="481" cy="1203"/>
                    </a:xfrm>
                    <a:prstGeom prst="curvedConnector3">
                      <a:avLst>
                        <a:gd name="adj1" fmla="val 96978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Curved Connector 98"/>
                    <p:cNvCxnSpPr>
                      <a:stCxn id="29" idx="3"/>
                      <a:endCxn id="65" idx="2"/>
                    </p:cNvCxnSpPr>
                    <p:nvPr/>
                  </p:nvCxnSpPr>
                  <p:spPr>
                    <a:xfrm rot="5400000" flipV="1">
                      <a:off x="9870" y="4209"/>
                      <a:ext cx="28" cy="523"/>
                    </a:xfrm>
                    <a:prstGeom prst="curvedConnector2">
                      <a:avLst/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Curved Connector 99"/>
                    <p:cNvCxnSpPr>
                      <a:stCxn id="27" idx="4"/>
                      <a:endCxn id="65" idx="4"/>
                    </p:cNvCxnSpPr>
                    <p:nvPr/>
                  </p:nvCxnSpPr>
                  <p:spPr>
                    <a:xfrm rot="5400000" flipH="1" flipV="1">
                      <a:off x="9357" y="4161"/>
                      <a:ext cx="481" cy="1460"/>
                    </a:xfrm>
                    <a:prstGeom prst="curvedConnector3">
                      <a:avLst>
                        <a:gd name="adj1" fmla="val -7014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Curved Connector 100"/>
                    <p:cNvCxnSpPr>
                      <a:stCxn id="30" idx="1"/>
                      <a:endCxn id="65" idx="1"/>
                    </p:cNvCxnSpPr>
                    <p:nvPr/>
                  </p:nvCxnSpPr>
                  <p:spPr>
                    <a:xfrm rot="16200000" flipH="1">
                      <a:off x="9422" y="3591"/>
                      <a:ext cx="351" cy="1203"/>
                    </a:xfrm>
                    <a:prstGeom prst="curvedConnector3">
                      <a:avLst>
                        <a:gd name="adj1" fmla="val 9752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 Box 101"/>
                    <p:cNvSpPr txBox="1"/>
                    <p:nvPr/>
                  </p:nvSpPr>
                  <p:spPr>
                    <a:xfrm>
                      <a:off x="9625" y="6026"/>
                      <a:ext cx="706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 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25" y="6026"/>
                      <a:ext cx="706" cy="1639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 Box 103"/>
                    <p:cNvSpPr txBox="1"/>
                    <p:nvPr/>
                  </p:nvSpPr>
                  <p:spPr>
                    <a:xfrm>
                      <a:off x="12208" y="5698"/>
                      <a:ext cx="754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 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08" y="5698"/>
                      <a:ext cx="754" cy="1639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 Box 104"/>
                    <p:cNvSpPr txBox="1"/>
                    <p:nvPr/>
                  </p:nvSpPr>
                  <p:spPr>
                    <a:xfrm>
                      <a:off x="13995" y="4986"/>
                      <a:ext cx="774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Text 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95" y="4986"/>
                      <a:ext cx="774" cy="1639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 Box 105"/>
                    <p:cNvSpPr txBox="1"/>
                    <p:nvPr/>
                  </p:nvSpPr>
                  <p:spPr>
                    <a:xfrm>
                      <a:off x="13917" y="7948"/>
                      <a:ext cx="892" cy="14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𝐦</m:t>
                            </m:r>
                          </m:oMath>
                        </m:oMathPara>
                      </a14:m>
                      <a:endParaRPr lang="en-US" sz="12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 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17" y="7948"/>
                      <a:ext cx="892" cy="1476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 Box 106"/>
                    <p:cNvSpPr txBox="1"/>
                    <p:nvPr/>
                  </p:nvSpPr>
                  <p:spPr>
                    <a:xfrm>
                      <a:off x="7250" y="5578"/>
                      <a:ext cx="754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 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0" y="5578"/>
                      <a:ext cx="754" cy="1639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 Box 107"/>
                    <p:cNvSpPr txBox="1"/>
                    <p:nvPr/>
                  </p:nvSpPr>
                  <p:spPr>
                    <a:xfrm>
                      <a:off x="5404" y="4806"/>
                      <a:ext cx="774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 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4" y="4806"/>
                      <a:ext cx="774" cy="1639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 Box 117"/>
                    <p:cNvSpPr txBox="1"/>
                    <p:nvPr/>
                  </p:nvSpPr>
                  <p:spPr>
                    <a:xfrm>
                      <a:off x="5386" y="7816"/>
                      <a:ext cx="897" cy="14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𝐦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’</m:t>
                            </m:r>
                          </m:oMath>
                        </m:oMathPara>
                      </a14:m>
                      <a:endParaRPr lang="en-US" sz="12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Text 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6" y="7816"/>
                      <a:ext cx="897" cy="1476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 Box 119"/>
                    <p:cNvSpPr txBox="1"/>
                    <p:nvPr/>
                  </p:nvSpPr>
                  <p:spPr>
                    <a:xfrm>
                      <a:off x="6990" y="7386"/>
                      <a:ext cx="1716" cy="976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𝐜𝐥𝐟</m:t>
                            </m:r>
                          </m:oMath>
                        </m:oMathPara>
                      </a14:m>
                      <a:endParaRPr lang="en-US" sz="12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 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" y="7386"/>
                      <a:ext cx="1716" cy="976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 Box 83"/>
                    <p:cNvSpPr txBox="1"/>
                    <p:nvPr/>
                  </p:nvSpPr>
                  <p:spPr>
                    <a:xfrm>
                      <a:off x="11078" y="7460"/>
                      <a:ext cx="1570" cy="976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𝐦𝐥𝐟</m:t>
                            </m:r>
                          </m:oMath>
                        </m:oMathPara>
                      </a14:m>
                      <a:endParaRPr lang="en-US" sz="12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 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78" y="7460"/>
                      <a:ext cx="1570" cy="976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2157979" y="1371600"/>
                <a:ext cx="1227032" cy="2275632"/>
                <a:chOff x="2157979" y="1371600"/>
                <a:chExt cx="1227032" cy="22756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157979" y="1374568"/>
                  <a:ext cx="1077829" cy="2272664"/>
                </a:xfrm>
                <a:prstGeom prst="roundRect">
                  <a:avLst>
                    <a:gd name="adj" fmla="val 6824"/>
                  </a:avLst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200" dirty="0">
                    <a:solidFill>
                      <a:schemeClr val="tx1"/>
                    </a:solidFill>
                    <a:effectLst/>
                    <a:sym typeface="+mn-ea"/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2159266" y="1371600"/>
                  <a:ext cx="1225745" cy="1653339"/>
                  <a:chOff x="2159266" y="1371600"/>
                  <a:chExt cx="1225745" cy="1653339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197691" y="1371600"/>
                    <a:ext cx="1003574" cy="1648997"/>
                  </a:xfrm>
                  <a:prstGeom prst="roundRect">
                    <a:avLst>
                      <a:gd name="adj" fmla="val 6824"/>
                    </a:avLst>
                  </a:prstGeom>
                  <a:solidFill>
                    <a:schemeClr val="bg1"/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en-US" sz="1200">
                      <a:solidFill>
                        <a:schemeClr val="tx1"/>
                      </a:solidFill>
                      <a:effectLst/>
                      <a:sym typeface="+mn-ea"/>
                    </a:endParaRPr>
                  </a:p>
                </p:txBody>
              </p:sp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2289509" y="1809149"/>
                    <a:ext cx="813435" cy="535963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r>
                      <a:rPr lang="en-US" altLang="en-US" sz="1200" dirty="0" err="1">
                        <a:solidFill>
                          <a:schemeClr val="tx1"/>
                        </a:solidFill>
                        <a:sym typeface="+mn-ea"/>
                      </a:rPr>
                      <a:t>Stability,Safety</a:t>
                    </a:r>
                    <a:r>
                      <a:rPr lang="en-US" altLang="en-US" sz="1200" dirty="0">
                        <a:solidFill>
                          <a:schemeClr val="tx1"/>
                        </a:solidFill>
                        <a:sym typeface="+mn-ea"/>
                      </a:rPr>
                      <a:t> Criteria</a:t>
                    </a:r>
                  </a:p>
                </p:txBody>
              </p: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2290032" y="1389703"/>
                    <a:ext cx="813435" cy="401320"/>
                  </a:xfrm>
                  <a:prstGeom prst="roundRect">
                    <a:avLst>
                      <a:gd name="adj" fmla="val 10538"/>
                    </a:avLst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r>
                      <a:rPr lang="en-US" altLang="en-US" sz="1200" dirty="0">
                        <a:sym typeface="+mn-ea"/>
                      </a:rPr>
                      <a:t>System Model</a:t>
                    </a:r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2298430" y="2400623"/>
                    <a:ext cx="814070" cy="364167"/>
                  </a:xfrm>
                  <a:prstGeom prst="roundRect">
                    <a:avLst>
                      <a:gd name="adj" fmla="val 16329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r>
                      <a:rPr lang="en-US" altLang="en-US" sz="1200" dirty="0">
                        <a:solidFill>
                          <a:schemeClr val="tx1"/>
                        </a:solidFill>
                        <a:sym typeface="+mn-ea"/>
                      </a:rPr>
                      <a:t>Design Criteria</a:t>
                    </a:r>
                    <a:endParaRPr lang="en-US" altLang="en-US" sz="1050" dirty="0">
                      <a:solidFill>
                        <a:schemeClr val="tx1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96" name="Text Box 95"/>
                  <p:cNvSpPr txBox="1"/>
                  <p:nvPr/>
                </p:nvSpPr>
                <p:spPr>
                  <a:xfrm>
                    <a:off x="2159266" y="2749349"/>
                    <a:ext cx="1141095" cy="275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1200" dirty="0">
                        <a:effectLst/>
                        <a:sym typeface="+mn-ea"/>
                      </a:rPr>
                      <a:t>Closed-loops</a:t>
                    </a:r>
                    <a:endParaRPr lang="en-US" altLang="en-US" sz="1200" b="1" dirty="0">
                      <a:solidFill>
                        <a:schemeClr val="tx1"/>
                      </a:solidFill>
                      <a:effectLst/>
                      <a:sym typeface="+mn-ea"/>
                    </a:endParaRPr>
                  </a:p>
                </p:txBody>
              </p:sp>
              <p:sp>
                <p:nvSpPr>
                  <p:cNvPr id="40" name="Right Arrow 39"/>
                  <p:cNvSpPr/>
                  <p:nvPr/>
                </p:nvSpPr>
                <p:spPr>
                  <a:xfrm>
                    <a:off x="3123391" y="2476500"/>
                    <a:ext cx="261620" cy="181610"/>
                  </a:xfrm>
                  <a:prstGeom prst="rightArrow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altLang="en-US" sz="1200">
                      <a:solidFill>
                        <a:schemeClr val="tx1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36" name="Right Arrow 35"/>
                  <p:cNvSpPr/>
                  <p:nvPr/>
                </p:nvSpPr>
                <p:spPr>
                  <a:xfrm>
                    <a:off x="3114040" y="1949355"/>
                    <a:ext cx="261620" cy="181610"/>
                  </a:xfrm>
                  <a:prstGeom prst="rightArrow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altLang="en-US" sz="1200">
                      <a:solidFill>
                        <a:schemeClr val="tx1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3096097" y="1494788"/>
                    <a:ext cx="261620" cy="18161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25" name="Text Box 9">
              <a:extLst>
                <a:ext uri="{FF2B5EF4-FFF2-40B4-BE49-F238E27FC236}">
                  <a16:creationId xmlns:a16="http://schemas.microsoft.com/office/drawing/2014/main" id="{AE7C0097-788A-43DF-8113-5263BF7AE0A8}"/>
                </a:ext>
              </a:extLst>
            </p:cNvPr>
            <p:cNvSpPr txBox="1"/>
            <p:nvPr/>
          </p:nvSpPr>
          <p:spPr>
            <a:xfrm>
              <a:off x="9644472" y="3475573"/>
              <a:ext cx="1779570" cy="461665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IN" altLang="en-US" sz="1600" b="1" dirty="0">
                  <a:solidFill>
                    <a:schemeClr val="accent1">
                      <a:lumMod val="50000"/>
                    </a:schemeClr>
                  </a:solidFill>
                  <a:effectLst/>
                  <a:sym typeface="+mn-ea"/>
                </a:rPr>
                <a:t>2. Online </a:t>
              </a:r>
              <a:r>
                <a:rPr lang="en-IN" altLang="en-US" sz="1400" b="1" dirty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Dynamic Scheduling </a:t>
              </a:r>
              <a:r>
                <a:rPr lang="en-IN" altLang="en-US" sz="1400" b="1" dirty="0" err="1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Algo</a:t>
              </a:r>
              <a:r>
                <a:rPr lang="en-IN" altLang="en-US" sz="1400" b="1" dirty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.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effectLst/>
                <a:sym typeface="+mn-ea"/>
              </a:endParaRPr>
            </a:p>
          </p:txBody>
        </p:sp>
        <p:sp>
          <p:nvSpPr>
            <p:cNvPr id="126" name="Text Box 95">
              <a:extLst>
                <a:ext uri="{FF2B5EF4-FFF2-40B4-BE49-F238E27FC236}">
                  <a16:creationId xmlns:a16="http://schemas.microsoft.com/office/drawing/2014/main" id="{B558B9B9-CEC7-4DB6-AF99-7A025ECE010F}"/>
                </a:ext>
              </a:extLst>
            </p:cNvPr>
            <p:cNvSpPr txBox="1"/>
            <p:nvPr/>
          </p:nvSpPr>
          <p:spPr>
            <a:xfrm>
              <a:off x="1204112" y="3430784"/>
              <a:ext cx="955252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en-US" sz="1200" b="1" dirty="0" err="1">
                  <a:effectLst/>
                  <a:sym typeface="+mn-ea"/>
                </a:rPr>
                <a:t>Utilisation</a:t>
              </a:r>
              <a:r>
                <a:rPr lang="en-US" altLang="en-US" sz="1200" b="1" dirty="0">
                  <a:effectLst/>
                  <a:sym typeface="+mn-ea"/>
                </a:rPr>
                <a:t> Budget</a:t>
              </a:r>
              <a:endParaRPr lang="en-US" altLang="en-US" sz="1200" b="1" dirty="0">
                <a:solidFill>
                  <a:schemeClr val="tx1"/>
                </a:solidFill>
                <a:effectLst/>
                <a:sym typeface="+mn-ea"/>
              </a:endParaRPr>
            </a:p>
          </p:txBody>
        </p:sp>
        <p:sp>
          <p:nvSpPr>
            <p:cNvPr id="103" name="Cross 102">
              <a:extLst>
                <a:ext uri="{FF2B5EF4-FFF2-40B4-BE49-F238E27FC236}">
                  <a16:creationId xmlns:a16="http://schemas.microsoft.com/office/drawing/2014/main" id="{606475A9-5986-482C-9F8E-669E08176707}"/>
                </a:ext>
              </a:extLst>
            </p:cNvPr>
            <p:cNvSpPr/>
            <p:nvPr/>
          </p:nvSpPr>
          <p:spPr>
            <a:xfrm>
              <a:off x="1567572" y="3259918"/>
              <a:ext cx="223494" cy="200172"/>
            </a:xfrm>
            <a:prstGeom prst="plus">
              <a:avLst>
                <a:gd name="adj" fmla="val 4241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ight Arrow 39">
              <a:extLst>
                <a:ext uri="{FF2B5EF4-FFF2-40B4-BE49-F238E27FC236}">
                  <a16:creationId xmlns:a16="http://schemas.microsoft.com/office/drawing/2014/main" id="{E3EEE672-EF11-4E4B-9E0C-65B9E0C32E5B}"/>
                </a:ext>
              </a:extLst>
            </p:cNvPr>
            <p:cNvSpPr/>
            <p:nvPr/>
          </p:nvSpPr>
          <p:spPr>
            <a:xfrm>
              <a:off x="2130251" y="3638317"/>
              <a:ext cx="254820" cy="19265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30" name="Rounded Rectangle 87">
            <a:extLst>
              <a:ext uri="{FF2B5EF4-FFF2-40B4-BE49-F238E27FC236}">
                <a16:creationId xmlns:a16="http://schemas.microsoft.com/office/drawing/2014/main" id="{539A5F62-99EF-42C4-83C0-FC022BE93658}"/>
              </a:ext>
            </a:extLst>
          </p:cNvPr>
          <p:cNvSpPr/>
          <p:nvPr/>
        </p:nvSpPr>
        <p:spPr>
          <a:xfrm>
            <a:off x="9704686" y="1665186"/>
            <a:ext cx="1663100" cy="2313972"/>
          </a:xfrm>
          <a:prstGeom prst="roundRect">
            <a:avLst>
              <a:gd name="adj" fmla="val 52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" b="21733"/>
          <a:stretch>
            <a:fillRect/>
          </a:stretch>
        </p:blipFill>
        <p:spPr>
          <a:xfrm>
            <a:off x="2266416" y="1738077"/>
            <a:ext cx="7646512" cy="26468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29630" y="2133905"/>
            <a:ext cx="558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Closed-loop state following periodic control execution</a:t>
            </a:r>
            <a:endParaRPr lang="en-IN" dirty="0"/>
          </a:p>
        </p:txBody>
      </p:sp>
      <p:cxnSp>
        <p:nvCxnSpPr>
          <p:cNvPr id="6" name="Straight Arrow Connector 5"/>
          <p:cNvCxnSpPr>
            <a:stCxn id="2" idx="2"/>
          </p:cNvCxnSpPr>
          <p:nvPr/>
        </p:nvCxnSpPr>
        <p:spPr>
          <a:xfrm flipH="1">
            <a:off x="4550471" y="2503237"/>
            <a:ext cx="2570808" cy="55828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16402" y="3538577"/>
            <a:ext cx="25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Periodic control input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4634345" y="3430853"/>
            <a:ext cx="682057" cy="292390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01" y="2899063"/>
            <a:ext cx="2991267" cy="1838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2" r="29163"/>
          <a:stretch>
            <a:fillRect/>
          </a:stretch>
        </p:blipFill>
        <p:spPr>
          <a:xfrm>
            <a:off x="4188401" y="1067408"/>
            <a:ext cx="2991267" cy="17593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8400" y="2137272"/>
            <a:ext cx="2991268" cy="1872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5941905" y="3773654"/>
            <a:ext cx="1237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5E5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 skips</a:t>
            </a:r>
          </a:p>
        </p:txBody>
      </p:sp>
      <p:cxnSp>
        <p:nvCxnSpPr>
          <p:cNvPr id="10" name="Elbow Connector 9"/>
          <p:cNvCxnSpPr/>
          <p:nvPr/>
        </p:nvCxnSpPr>
        <p:spPr>
          <a:xfrm rot="16200000" flipV="1">
            <a:off x="6254829" y="3420799"/>
            <a:ext cx="419534" cy="255181"/>
          </a:xfrm>
          <a:prstGeom prst="bentConnector3">
            <a:avLst>
              <a:gd name="adj1" fmla="val 100687"/>
            </a:avLst>
          </a:prstGeom>
          <a:ln w="28575">
            <a:solidFill>
              <a:srgbClr val="5E5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6143013" y="4059030"/>
            <a:ext cx="473048" cy="425301"/>
          </a:xfrm>
          <a:prstGeom prst="bentConnector3">
            <a:avLst>
              <a:gd name="adj1" fmla="val 99449"/>
            </a:avLst>
          </a:prstGeom>
          <a:ln w="28575">
            <a:solidFill>
              <a:srgbClr val="5E5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39765" y="2454910"/>
            <a:ext cx="712470" cy="7124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02175" y="1638935"/>
            <a:ext cx="712470" cy="712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60260" y="3772535"/>
            <a:ext cx="712470" cy="7124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72730" y="1846580"/>
            <a:ext cx="712470" cy="7124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88560" y="3548380"/>
            <a:ext cx="712470" cy="712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32225" y="2454910"/>
            <a:ext cx="712470" cy="712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15" name="Curved Connector 14"/>
          <p:cNvCxnSpPr>
            <a:stCxn id="4" idx="5"/>
            <a:endCxn id="9" idx="2"/>
          </p:cNvCxnSpPr>
          <p:nvPr/>
        </p:nvCxnSpPr>
        <p:spPr>
          <a:xfrm rot="5400000" flipH="1" flipV="1">
            <a:off x="6680200" y="1870710"/>
            <a:ext cx="860425" cy="1524635"/>
          </a:xfrm>
          <a:prstGeom prst="curvedConnector4">
            <a:avLst>
              <a:gd name="adj1" fmla="val -39779"/>
              <a:gd name="adj2" fmla="val 534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5"/>
          </p:cNvCxnSpPr>
          <p:nvPr/>
        </p:nvCxnSpPr>
        <p:spPr>
          <a:xfrm rot="5400000" flipV="1">
            <a:off x="5340985" y="2216150"/>
            <a:ext cx="508635" cy="569595"/>
          </a:xfrm>
          <a:prstGeom prst="curvedConnector2">
            <a:avLst/>
          </a:prstGeom>
          <a:ln>
            <a:solidFill>
              <a:srgbClr val="20202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6"/>
            <a:endCxn id="4" idx="1"/>
          </p:cNvCxnSpPr>
          <p:nvPr/>
        </p:nvCxnSpPr>
        <p:spPr>
          <a:xfrm>
            <a:off x="5414645" y="1995170"/>
            <a:ext cx="429260" cy="563880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7"/>
            <a:endCxn id="4" idx="2"/>
          </p:cNvCxnSpPr>
          <p:nvPr/>
        </p:nvCxnSpPr>
        <p:spPr>
          <a:xfrm rot="16200000" flipH="1">
            <a:off x="4964113" y="2035493"/>
            <a:ext cx="252095" cy="1299210"/>
          </a:xfrm>
          <a:prstGeom prst="curvedConnector4">
            <a:avLst>
              <a:gd name="adj1" fmla="val -135894"/>
              <a:gd name="adj2" fmla="val 53983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6"/>
            <a:endCxn id="4" idx="3"/>
          </p:cNvCxnSpPr>
          <p:nvPr/>
        </p:nvCxnSpPr>
        <p:spPr>
          <a:xfrm>
            <a:off x="4544695" y="2811145"/>
            <a:ext cx="1299210" cy="252095"/>
          </a:xfrm>
          <a:prstGeom prst="curvedConnector4">
            <a:avLst>
              <a:gd name="adj1" fmla="val 45992"/>
              <a:gd name="adj2" fmla="val 235768"/>
            </a:avLst>
          </a:prstGeom>
          <a:ln>
            <a:solidFill>
              <a:srgbClr val="20202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096000" y="1282700"/>
            <a:ext cx="1666240" cy="1276985"/>
            <a:chOff x="9600" y="2020"/>
            <a:chExt cx="2624" cy="2011"/>
          </a:xfrm>
        </p:grpSpPr>
        <p:sp>
          <p:nvSpPr>
            <p:cNvPr id="6" name="Oval 5"/>
            <p:cNvSpPr/>
            <p:nvPr/>
          </p:nvSpPr>
          <p:spPr>
            <a:xfrm>
              <a:off x="11102" y="2020"/>
              <a:ext cx="1122" cy="11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urved Connector 12"/>
            <p:cNvCxnSpPr>
              <a:stCxn id="4" idx="0"/>
              <a:endCxn id="6" idx="2"/>
            </p:cNvCxnSpPr>
            <p:nvPr/>
          </p:nvCxnSpPr>
          <p:spPr>
            <a:xfrm rot="16200000">
              <a:off x="9709" y="2473"/>
              <a:ext cx="1285" cy="1502"/>
            </a:xfrm>
            <a:prstGeom prst="curvedConnector2">
              <a:avLst/>
            </a:prstGeom>
            <a:ln>
              <a:solidFill>
                <a:srgbClr val="20202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" idx="7"/>
              <a:endCxn id="6" idx="3"/>
            </p:cNvCxnSpPr>
            <p:nvPr/>
          </p:nvCxnSpPr>
          <p:spPr>
            <a:xfrm rot="16200000">
              <a:off x="10105" y="2870"/>
              <a:ext cx="1052" cy="1269"/>
            </a:xfrm>
            <a:prstGeom prst="curvedConnector3">
              <a:avLst>
                <a:gd name="adj1" fmla="val 18488"/>
              </a:avLst>
            </a:prstGeom>
            <a:ln>
              <a:solidFill>
                <a:srgbClr val="20202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38295" y="90233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40150" y="50482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138295" y="37401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7" name="Curved Connector 6"/>
          <p:cNvCxnSpPr>
            <a:stCxn id="4" idx="6"/>
            <a:endCxn id="5" idx="3"/>
          </p:cNvCxnSpPr>
          <p:nvPr/>
        </p:nvCxnSpPr>
        <p:spPr>
          <a:xfrm flipV="1">
            <a:off x="3970655" y="553720"/>
            <a:ext cx="201295" cy="5651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1"/>
            <a:endCxn id="4" idx="7"/>
          </p:cNvCxnSpPr>
          <p:nvPr/>
        </p:nvCxnSpPr>
        <p:spPr>
          <a:xfrm rot="16200000" flipH="1" flipV="1">
            <a:off x="3989070" y="353060"/>
            <a:ext cx="130810" cy="234950"/>
          </a:xfrm>
          <a:prstGeom prst="curvedConnector3">
            <a:avLst>
              <a:gd name="adj1" fmla="val -205825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3"/>
            <a:endCxn id="4" idx="3"/>
          </p:cNvCxnSpPr>
          <p:nvPr/>
        </p:nvCxnSpPr>
        <p:spPr>
          <a:xfrm rot="5400000" flipH="1">
            <a:off x="3774123" y="684213"/>
            <a:ext cx="397510" cy="398145"/>
          </a:xfrm>
          <a:prstGeom prst="curvedConnector3">
            <a:avLst>
              <a:gd name="adj1" fmla="val -67652"/>
            </a:avLst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8" idx="2"/>
          </p:cNvCxnSpPr>
          <p:nvPr/>
        </p:nvCxnSpPr>
        <p:spPr>
          <a:xfrm rot="5400000" flipV="1">
            <a:off x="3876040" y="745490"/>
            <a:ext cx="323215" cy="201295"/>
          </a:xfrm>
          <a:prstGeom prst="curvedConnector2">
            <a:avLst/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7"/>
            <a:endCxn id="5" idx="5"/>
          </p:cNvCxnSpPr>
          <p:nvPr/>
        </p:nvCxnSpPr>
        <p:spPr>
          <a:xfrm rot="16200000">
            <a:off x="4145280" y="743585"/>
            <a:ext cx="379730" cy="317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4"/>
            <a:endCxn id="8" idx="0"/>
          </p:cNvCxnSpPr>
          <p:nvPr/>
        </p:nvCxnSpPr>
        <p:spPr>
          <a:xfrm rot="5400000">
            <a:off x="4095115" y="743585"/>
            <a:ext cx="317500" cy="317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28255" y="565785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169275" y="665480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28255" y="1064895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28" name="Curved Connector 27"/>
          <p:cNvCxnSpPr>
            <a:stCxn id="25" idx="1"/>
            <a:endCxn id="24" idx="7"/>
          </p:cNvCxnSpPr>
          <p:nvPr/>
        </p:nvCxnSpPr>
        <p:spPr>
          <a:xfrm rot="16200000" flipV="1">
            <a:off x="7964170" y="457835"/>
            <a:ext cx="99695" cy="377825"/>
          </a:xfrm>
          <a:prstGeom prst="curvedConnector3">
            <a:avLst>
              <a:gd name="adj1" fmla="val 370064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6"/>
            <a:endCxn id="25" idx="5"/>
          </p:cNvCxnSpPr>
          <p:nvPr/>
        </p:nvCxnSpPr>
        <p:spPr>
          <a:xfrm flipV="1">
            <a:off x="7858760" y="845185"/>
            <a:ext cx="507365" cy="325120"/>
          </a:xfrm>
          <a:prstGeom prst="curvedConnector2">
            <a:avLst/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5" idx="6"/>
            <a:endCxn id="27" idx="5"/>
          </p:cNvCxnSpPr>
          <p:nvPr/>
        </p:nvCxnSpPr>
        <p:spPr>
          <a:xfrm flipH="1">
            <a:off x="7825105" y="770890"/>
            <a:ext cx="574675" cy="473710"/>
          </a:xfrm>
          <a:prstGeom prst="curvedConnector4">
            <a:avLst>
              <a:gd name="adj1" fmla="val -41436"/>
              <a:gd name="adj2" fmla="val 156836"/>
            </a:avLst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5"/>
            <a:endCxn id="25" idx="3"/>
          </p:cNvCxnSpPr>
          <p:nvPr/>
        </p:nvCxnSpPr>
        <p:spPr>
          <a:xfrm rot="5400000" flipV="1">
            <a:off x="7964170" y="606425"/>
            <a:ext cx="99695" cy="377825"/>
          </a:xfrm>
          <a:prstGeom prst="curvedConnector3">
            <a:avLst>
              <a:gd name="adj1" fmla="val 370064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V="1">
            <a:off x="7606665" y="925830"/>
            <a:ext cx="321945" cy="46355"/>
          </a:xfrm>
          <a:prstGeom prst="curvedConnector3">
            <a:avLst>
              <a:gd name="adj1" fmla="val 49901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4" idx="2"/>
            <a:endCxn id="27" idx="2"/>
          </p:cNvCxnSpPr>
          <p:nvPr/>
        </p:nvCxnSpPr>
        <p:spPr>
          <a:xfrm rot="10800000" flipV="1">
            <a:off x="7628255" y="671195"/>
            <a:ext cx="3175" cy="499110"/>
          </a:xfrm>
          <a:prstGeom prst="curvedConnector3">
            <a:avLst>
              <a:gd name="adj1" fmla="val 7600000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04205" y="745490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37" name="Curved Connector 36"/>
          <p:cNvCxnSpPr>
            <a:stCxn id="24" idx="0"/>
            <a:endCxn id="35" idx="7"/>
          </p:cNvCxnSpPr>
          <p:nvPr/>
        </p:nvCxnSpPr>
        <p:spPr>
          <a:xfrm rot="16200000" flipH="1" flipV="1">
            <a:off x="6717030" y="-250190"/>
            <a:ext cx="210820" cy="1842770"/>
          </a:xfrm>
          <a:prstGeom prst="curvedConnector3">
            <a:avLst>
              <a:gd name="adj1" fmla="val -112952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7" idx="3"/>
            <a:endCxn id="35" idx="4"/>
          </p:cNvCxnSpPr>
          <p:nvPr/>
        </p:nvCxnSpPr>
        <p:spPr>
          <a:xfrm rot="5400000" flipH="1">
            <a:off x="6596698" y="179388"/>
            <a:ext cx="288290" cy="1842135"/>
          </a:xfrm>
          <a:prstGeom prst="curvedConnector3">
            <a:avLst>
              <a:gd name="adj1" fmla="val -93282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114675" y="3176905"/>
            <a:ext cx="6482715" cy="2731770"/>
            <a:chOff x="4905" y="5003"/>
            <a:chExt cx="10209" cy="4302"/>
          </a:xfrm>
        </p:grpSpPr>
        <p:grpSp>
          <p:nvGrpSpPr>
            <p:cNvPr id="39" name="Group 38"/>
            <p:cNvGrpSpPr/>
            <p:nvPr/>
          </p:nvGrpSpPr>
          <p:grpSpPr>
            <a:xfrm>
              <a:off x="5236" y="5098"/>
              <a:ext cx="9567" cy="4207"/>
              <a:chOff x="5088" y="4880"/>
              <a:chExt cx="9715" cy="4425"/>
            </a:xfrm>
          </p:grpSpPr>
          <p:cxnSp>
            <p:nvCxnSpPr>
              <p:cNvPr id="36" name="Curved Connector 35"/>
              <p:cNvCxnSpPr/>
              <p:nvPr/>
            </p:nvCxnSpPr>
            <p:spPr>
              <a:xfrm rot="16200000" flipV="1">
                <a:off x="9182" y="5528"/>
                <a:ext cx="1303" cy="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5088" y="4916"/>
                <a:ext cx="9715" cy="4389"/>
                <a:chOff x="8686" y="3968"/>
                <a:chExt cx="3358" cy="121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11055" y="4017"/>
                  <a:ext cx="989" cy="1164"/>
                  <a:chOff x="8646" y="4124"/>
                  <a:chExt cx="989" cy="116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9273" y="4956"/>
                    <a:ext cx="363" cy="332"/>
                  </a:xfrm>
                  <a:prstGeom prst="ellipse">
                    <a:avLst/>
                  </a:prstGeom>
                  <a:solidFill>
                    <a:srgbClr val="FBE5D6"/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8646" y="4330"/>
                    <a:ext cx="363" cy="332"/>
                  </a:xfrm>
                  <a:prstGeom prst="ellipse">
                    <a:avLst/>
                  </a:prstGeom>
                  <a:solidFill>
                    <a:srgbClr val="FBE5D6"/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9273" y="4124"/>
                    <a:ext cx="363" cy="332"/>
                  </a:xfrm>
                  <a:prstGeom prst="ellipse">
                    <a:avLst/>
                  </a:prstGeom>
                  <a:solidFill>
                    <a:srgbClr val="FBE5D6"/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cxnSp>
                <p:nvCxnSpPr>
                  <p:cNvPr id="44" name="Curved Connector 43"/>
                  <p:cNvCxnSpPr>
                    <a:stCxn id="42" idx="6"/>
                    <a:endCxn id="43" idx="3"/>
                  </p:cNvCxnSpPr>
                  <p:nvPr/>
                </p:nvCxnSpPr>
                <p:spPr>
                  <a:xfrm flipV="1">
                    <a:off x="9009" y="4407"/>
                    <a:ext cx="317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urved Connector 44"/>
                  <p:cNvCxnSpPr>
                    <a:stCxn id="43" idx="1"/>
                    <a:endCxn id="42" idx="7"/>
                  </p:cNvCxnSpPr>
                  <p:nvPr/>
                </p:nvCxnSpPr>
                <p:spPr>
                  <a:xfrm rot="16200000" flipH="1" flipV="1">
                    <a:off x="9038" y="4091"/>
                    <a:ext cx="206" cy="370"/>
                  </a:xfrm>
                  <a:prstGeom prst="curvedConnector3">
                    <a:avLst>
                      <a:gd name="adj1" fmla="val 21758"/>
                    </a:avLst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urved Connector 45"/>
                  <p:cNvCxnSpPr>
                    <a:stCxn id="41" idx="3"/>
                    <a:endCxn id="42" idx="3"/>
                  </p:cNvCxnSpPr>
                  <p:nvPr/>
                </p:nvCxnSpPr>
                <p:spPr>
                  <a:xfrm rot="5400000" flipH="1">
                    <a:off x="8700" y="4613"/>
                    <a:ext cx="626" cy="627"/>
                  </a:xfrm>
                  <a:prstGeom prst="curvedConnector3">
                    <a:avLst>
                      <a:gd name="adj1" fmla="val 13099"/>
                    </a:avLst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urved Connector 46"/>
                  <p:cNvCxnSpPr>
                    <a:stCxn id="42" idx="5"/>
                    <a:endCxn id="41" idx="2"/>
                  </p:cNvCxnSpPr>
                  <p:nvPr/>
                </p:nvCxnSpPr>
                <p:spPr>
                  <a:xfrm rot="5400000" flipV="1">
                    <a:off x="8860" y="4709"/>
                    <a:ext cx="509" cy="317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urved Connector 47"/>
                  <p:cNvCxnSpPr>
                    <a:stCxn id="41" idx="7"/>
                    <a:endCxn id="43" idx="5"/>
                  </p:cNvCxnSpPr>
                  <p:nvPr/>
                </p:nvCxnSpPr>
                <p:spPr>
                  <a:xfrm rot="16200000">
                    <a:off x="9284" y="4706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urved Connector 48"/>
                  <p:cNvCxnSpPr>
                    <a:stCxn id="43" idx="4"/>
                    <a:endCxn id="41" idx="0"/>
                  </p:cNvCxnSpPr>
                  <p:nvPr/>
                </p:nvCxnSpPr>
                <p:spPr>
                  <a:xfrm rot="5400000">
                    <a:off x="9205" y="4706"/>
                    <a:ext cx="500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 flipH="1">
                  <a:off x="8686" y="3968"/>
                  <a:ext cx="990" cy="1164"/>
                  <a:chOff x="8646" y="4124"/>
                  <a:chExt cx="990" cy="1164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273" y="4956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8646" y="4330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9273" y="4124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cxnSp>
                <p:nvCxnSpPr>
                  <p:cNvPr id="55" name="Curved Connector 54"/>
                  <p:cNvCxnSpPr>
                    <a:stCxn id="53" idx="6"/>
                    <a:endCxn id="54" idx="3"/>
                  </p:cNvCxnSpPr>
                  <p:nvPr/>
                </p:nvCxnSpPr>
                <p:spPr>
                  <a:xfrm flipV="1">
                    <a:off x="9009" y="4407"/>
                    <a:ext cx="317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urved Connector 55"/>
                  <p:cNvCxnSpPr>
                    <a:stCxn id="54" idx="2"/>
                    <a:endCxn id="53" idx="7"/>
                  </p:cNvCxnSpPr>
                  <p:nvPr/>
                </p:nvCxnSpPr>
                <p:spPr>
                  <a:xfrm flipH="1">
                    <a:off x="8956" y="4290"/>
                    <a:ext cx="318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urved Connector 56"/>
                  <p:cNvCxnSpPr>
                    <a:stCxn id="52" idx="3"/>
                    <a:endCxn id="53" idx="3"/>
                  </p:cNvCxnSpPr>
                  <p:nvPr/>
                </p:nvCxnSpPr>
                <p:spPr>
                  <a:xfrm rot="5400000" flipH="1">
                    <a:off x="8700" y="4613"/>
                    <a:ext cx="626" cy="627"/>
                  </a:xfrm>
                  <a:prstGeom prst="curvedConnector3">
                    <a:avLst>
                      <a:gd name="adj1" fmla="val 13099"/>
                    </a:avLst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urved Connector 57"/>
                  <p:cNvCxnSpPr>
                    <a:stCxn id="53" idx="5"/>
                    <a:endCxn id="52" idx="2"/>
                  </p:cNvCxnSpPr>
                  <p:nvPr/>
                </p:nvCxnSpPr>
                <p:spPr>
                  <a:xfrm rot="5400000" flipV="1">
                    <a:off x="8860" y="4709"/>
                    <a:ext cx="509" cy="317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urved Connector 58"/>
                  <p:cNvCxnSpPr>
                    <a:stCxn id="52" idx="7"/>
                    <a:endCxn id="54" idx="5"/>
                  </p:cNvCxnSpPr>
                  <p:nvPr/>
                </p:nvCxnSpPr>
                <p:spPr>
                  <a:xfrm rot="16200000">
                    <a:off x="9284" y="4706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urved Connector 59"/>
                  <p:cNvCxnSpPr>
                    <a:stCxn id="54" idx="4"/>
                    <a:endCxn id="52" idx="0"/>
                  </p:cNvCxnSpPr>
                  <p:nvPr/>
                </p:nvCxnSpPr>
                <p:spPr>
                  <a:xfrm rot="5400000">
                    <a:off x="9205" y="4706"/>
                    <a:ext cx="500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Oval 60"/>
                <p:cNvSpPr/>
                <p:nvPr/>
              </p:nvSpPr>
              <p:spPr>
                <a:xfrm>
                  <a:off x="10146" y="4319"/>
                  <a:ext cx="363" cy="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 b="1">
                    <a:sym typeface="+mn-ea"/>
                  </a:endParaRPr>
                </a:p>
              </p:txBody>
            </p:sp>
            <p:cxnSp>
              <p:nvCxnSpPr>
                <p:cNvPr id="69" name="Curved Connector 68"/>
                <p:cNvCxnSpPr>
                  <a:stCxn id="43" idx="0"/>
                  <a:endCxn id="61" idx="0"/>
                </p:cNvCxnSpPr>
                <p:nvPr/>
              </p:nvCxnSpPr>
              <p:spPr>
                <a:xfrm rot="16200000" flipH="1" flipV="1">
                  <a:off x="10945" y="3400"/>
                  <a:ext cx="302" cy="1536"/>
                </a:xfrm>
                <a:prstGeom prst="curvedConnector3">
                  <a:avLst>
                    <a:gd name="adj1" fmla="val -22014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urved Connector 69"/>
                <p:cNvCxnSpPr>
                  <a:stCxn id="41" idx="3"/>
                  <a:endCxn id="61" idx="4"/>
                </p:cNvCxnSpPr>
                <p:nvPr/>
              </p:nvCxnSpPr>
              <p:spPr>
                <a:xfrm rot="5400000" flipH="1">
                  <a:off x="10791" y="4187"/>
                  <a:ext cx="481" cy="1407"/>
                </a:xfrm>
                <a:prstGeom prst="curvedConnector3">
                  <a:avLst>
                    <a:gd name="adj1" fmla="val -2971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urved Connector 70"/>
                <p:cNvCxnSpPr>
                  <a:stCxn id="61" idx="5"/>
                  <a:endCxn id="42" idx="3"/>
                </p:cNvCxnSpPr>
                <p:nvPr/>
              </p:nvCxnSpPr>
              <p:spPr>
                <a:xfrm rot="5400000" flipH="1" flipV="1">
                  <a:off x="10734" y="4228"/>
                  <a:ext cx="96" cy="652"/>
                </a:xfrm>
                <a:prstGeom prst="curvedConnector3">
                  <a:avLst>
                    <a:gd name="adj1" fmla="val 13255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>
                  <a:stCxn id="61" idx="5"/>
                </p:cNvCxnSpPr>
                <p:nvPr/>
              </p:nvCxnSpPr>
              <p:spPr>
                <a:xfrm rot="5400000" flipV="1">
                  <a:off x="10818" y="4239"/>
                  <a:ext cx="496" cy="1221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>
                  <a:stCxn id="61" idx="7"/>
                  <a:endCxn id="43" idx="1"/>
                </p:cNvCxnSpPr>
                <p:nvPr/>
              </p:nvCxnSpPr>
              <p:spPr>
                <a:xfrm rot="16200000">
                  <a:off x="10944" y="3577"/>
                  <a:ext cx="302" cy="1279"/>
                </a:xfrm>
                <a:prstGeom prst="curvedConnector3">
                  <a:avLst>
                    <a:gd name="adj1" fmla="val 106681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>
                  <a:endCxn id="61" idx="6"/>
                </p:cNvCxnSpPr>
                <p:nvPr/>
              </p:nvCxnSpPr>
              <p:spPr>
                <a:xfrm rot="10800000" flipV="1">
                  <a:off x="10509" y="4319"/>
                  <a:ext cx="546" cy="166"/>
                </a:xfrm>
                <a:prstGeom prst="curvedConnector3">
                  <a:avLst>
                    <a:gd name="adj1" fmla="val 102197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urved Connector 74"/>
                <p:cNvCxnSpPr>
                  <a:stCxn id="61" idx="0"/>
                  <a:endCxn id="54" idx="0"/>
                </p:cNvCxnSpPr>
                <p:nvPr/>
              </p:nvCxnSpPr>
              <p:spPr>
                <a:xfrm rot="16200000" flipV="1">
                  <a:off x="9422" y="3413"/>
                  <a:ext cx="351" cy="1460"/>
                </a:xfrm>
                <a:prstGeom prst="curvedConnector3">
                  <a:avLst>
                    <a:gd name="adj1" fmla="val 99787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urved Connector 75"/>
                <p:cNvCxnSpPr>
                  <a:stCxn id="61" idx="1"/>
                  <a:endCxn id="53" idx="2"/>
                </p:cNvCxnSpPr>
                <p:nvPr/>
              </p:nvCxnSpPr>
              <p:spPr>
                <a:xfrm rot="16200000" flipV="1">
                  <a:off x="9923" y="4093"/>
                  <a:ext cx="28" cy="523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urved Connector 76"/>
                <p:cNvCxnSpPr>
                  <a:stCxn id="61" idx="3"/>
                  <a:endCxn id="52" idx="3"/>
                </p:cNvCxnSpPr>
                <p:nvPr/>
              </p:nvCxnSpPr>
              <p:spPr>
                <a:xfrm rot="5400000">
                  <a:off x="9357" y="4241"/>
                  <a:ext cx="481" cy="1203"/>
                </a:xfrm>
                <a:prstGeom prst="curvedConnector3">
                  <a:avLst>
                    <a:gd name="adj1" fmla="val 96978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urved Connector 77"/>
                <p:cNvCxnSpPr>
                  <a:stCxn id="53" idx="3"/>
                  <a:endCxn id="61" idx="2"/>
                </p:cNvCxnSpPr>
                <p:nvPr/>
              </p:nvCxnSpPr>
              <p:spPr>
                <a:xfrm rot="5400000" flipV="1">
                  <a:off x="9870" y="4209"/>
                  <a:ext cx="28" cy="523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urved Connector 78"/>
                <p:cNvCxnSpPr>
                  <a:stCxn id="52" idx="4"/>
                  <a:endCxn id="61" idx="4"/>
                </p:cNvCxnSpPr>
                <p:nvPr/>
              </p:nvCxnSpPr>
              <p:spPr>
                <a:xfrm rot="5400000" flipH="1" flipV="1">
                  <a:off x="9357" y="4161"/>
                  <a:ext cx="481" cy="1460"/>
                </a:xfrm>
                <a:prstGeom prst="curvedConnector3">
                  <a:avLst>
                    <a:gd name="adj1" fmla="val -7014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urved Connector 79"/>
                <p:cNvCxnSpPr>
                  <a:stCxn id="54" idx="1"/>
                  <a:endCxn id="61" idx="1"/>
                </p:cNvCxnSpPr>
                <p:nvPr/>
              </p:nvCxnSpPr>
              <p:spPr>
                <a:xfrm rot="16200000" flipH="1">
                  <a:off x="9422" y="3591"/>
                  <a:ext cx="351" cy="1203"/>
                </a:xfrm>
                <a:prstGeom prst="curvedConnector3">
                  <a:avLst>
                    <a:gd name="adj1" fmla="val 9752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 Box 1"/>
                <p:cNvSpPr txBox="1"/>
                <p:nvPr/>
              </p:nvSpPr>
              <p:spPr>
                <a:xfrm>
                  <a:off x="9545" y="6621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𝟎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" name="Text 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5" y="6621"/>
                  <a:ext cx="748" cy="61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 Box 2"/>
                <p:cNvSpPr txBox="1"/>
                <p:nvPr/>
              </p:nvSpPr>
              <p:spPr>
                <a:xfrm>
                  <a:off x="12158" y="6290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8" y="6290"/>
                  <a:ext cx="748" cy="61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5"/>
                <p:cNvSpPr txBox="1"/>
                <p:nvPr/>
              </p:nvSpPr>
              <p:spPr>
                <a:xfrm>
                  <a:off x="13924" y="5566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sz="2000" b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4" y="5566"/>
                  <a:ext cx="748" cy="61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2"/>
                <p:cNvSpPr txBox="1"/>
                <p:nvPr/>
              </p:nvSpPr>
              <p:spPr>
                <a:xfrm>
                  <a:off x="13903" y="8444"/>
                  <a:ext cx="831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𝐦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3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3" y="8444"/>
                  <a:ext cx="831" cy="61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/>
                <p:nvPr/>
              </p:nvSpPr>
              <p:spPr>
                <a:xfrm>
                  <a:off x="7173" y="6114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" y="6114"/>
                  <a:ext cx="748" cy="61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5"/>
                <p:cNvSpPr txBox="1"/>
                <p:nvPr/>
              </p:nvSpPr>
              <p:spPr>
                <a:xfrm>
                  <a:off x="5393" y="5384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" y="5384"/>
                  <a:ext cx="748" cy="61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9"/>
                <p:cNvSpPr txBox="1"/>
                <p:nvPr/>
              </p:nvSpPr>
              <p:spPr>
                <a:xfrm>
                  <a:off x="7747" y="5566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𝟎𝟐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7" y="5566"/>
                  <a:ext cx="1302" cy="47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20"/>
                <p:cNvSpPr txBox="1"/>
                <p:nvPr/>
              </p:nvSpPr>
              <p:spPr>
                <a:xfrm>
                  <a:off x="7940" y="8687"/>
                  <a:ext cx="1509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" y="8687"/>
                  <a:ext cx="1509" cy="47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21"/>
                <p:cNvSpPr txBox="1"/>
                <p:nvPr/>
              </p:nvSpPr>
              <p:spPr>
                <a:xfrm rot="1620000">
                  <a:off x="8513" y="5027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">
                  <a:off x="8513" y="5027"/>
                  <a:ext cx="1302" cy="4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2"/>
                <p:cNvSpPr txBox="1"/>
                <p:nvPr/>
              </p:nvSpPr>
              <p:spPr>
                <a:xfrm>
                  <a:off x="7986" y="6321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3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" y="6321"/>
                  <a:ext cx="1302" cy="4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5"/>
                <p:cNvSpPr txBox="1"/>
                <p:nvPr/>
              </p:nvSpPr>
              <p:spPr>
                <a:xfrm rot="19860000">
                  <a:off x="7557" y="8024"/>
                  <a:ext cx="1509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60000">
                  <a:off x="7557" y="8024"/>
                  <a:ext cx="1509" cy="47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29"/>
                <p:cNvSpPr txBox="1"/>
                <p:nvPr/>
              </p:nvSpPr>
              <p:spPr>
                <a:xfrm>
                  <a:off x="10198" y="8603"/>
                  <a:ext cx="1423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0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8" y="8603"/>
                  <a:ext cx="1423" cy="4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39"/>
                <p:cNvSpPr txBox="1"/>
                <p:nvPr/>
              </p:nvSpPr>
              <p:spPr>
                <a:xfrm rot="1800000">
                  <a:off x="10772" y="7978"/>
                  <a:ext cx="1423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40" name="Text 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0000">
                  <a:off x="10772" y="7978"/>
                  <a:ext cx="1423" cy="47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61"/>
                <p:cNvSpPr txBox="1"/>
                <p:nvPr/>
              </p:nvSpPr>
              <p:spPr>
                <a:xfrm rot="16200000">
                  <a:off x="4389" y="6723"/>
                  <a:ext cx="1509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2" name="Text 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89" y="6723"/>
                  <a:ext cx="1509" cy="47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62"/>
                <p:cNvSpPr txBox="1"/>
                <p:nvPr/>
              </p:nvSpPr>
              <p:spPr>
                <a:xfrm rot="5400000">
                  <a:off x="14164" y="6991"/>
                  <a:ext cx="1423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3" name="Text 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164" y="6991"/>
                  <a:ext cx="1423" cy="47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63"/>
                <p:cNvSpPr txBox="1"/>
                <p:nvPr/>
              </p:nvSpPr>
              <p:spPr>
                <a:xfrm rot="16200000">
                  <a:off x="13296" y="7073"/>
                  <a:ext cx="1423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4" name="Text 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96" y="7073"/>
                  <a:ext cx="1423" cy="47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64"/>
                <p:cNvSpPr txBox="1"/>
                <p:nvPr/>
              </p:nvSpPr>
              <p:spPr>
                <a:xfrm rot="5400000">
                  <a:off x="5202" y="6894"/>
                  <a:ext cx="1509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5" name="Text 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202" y="6894"/>
                  <a:ext cx="1509" cy="477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65"/>
                <p:cNvSpPr txBox="1"/>
                <p:nvPr/>
              </p:nvSpPr>
              <p:spPr>
                <a:xfrm>
                  <a:off x="10701" y="5584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6" name="Text 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1" y="5584"/>
                  <a:ext cx="1302" cy="477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66"/>
                <p:cNvSpPr txBox="1"/>
                <p:nvPr/>
              </p:nvSpPr>
              <p:spPr>
                <a:xfrm>
                  <a:off x="7927" y="6883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7" name="Text 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" y="6883"/>
                  <a:ext cx="1302" cy="477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67"/>
                <p:cNvSpPr txBox="1"/>
                <p:nvPr/>
              </p:nvSpPr>
              <p:spPr>
                <a:xfrm>
                  <a:off x="6880" y="7482"/>
                  <a:ext cx="1024" cy="6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𝐜𝐥𝐟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8" name="Text 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" y="7482"/>
                  <a:ext cx="1024" cy="619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12195" y="7482"/>
                  <a:ext cx="1175" cy="66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𝛉</m:t>
                        </m:r>
                        <m:r>
                          <a:rPr lang="en-US" sz="2000" b="1" i="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+mn-ea"/>
                          </a:rPr>
                          <m:t>𝐦𝐥𝐟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5" y="7482"/>
                  <a:ext cx="1175" cy="666"/>
                </a:xfrm>
                <a:prstGeom prst="rect">
                  <a:avLst/>
                </a:prstGeom>
                <a:blipFill rotWithShape="1">
                  <a:blip r:embed="rId20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 Box 82"/>
                <p:cNvSpPr txBox="1"/>
                <p:nvPr/>
              </p:nvSpPr>
              <p:spPr>
                <a:xfrm>
                  <a:off x="10348" y="6380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3" name="Text 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8" y="6380"/>
                  <a:ext cx="1302" cy="4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Box 83"/>
                <p:cNvSpPr txBox="1"/>
                <p:nvPr/>
              </p:nvSpPr>
              <p:spPr>
                <a:xfrm>
                  <a:off x="10430" y="6883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4" name="Text 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" y="6883"/>
                  <a:ext cx="1302" cy="477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85"/>
                <p:cNvSpPr txBox="1"/>
                <p:nvPr/>
              </p:nvSpPr>
              <p:spPr>
                <a:xfrm rot="19860000">
                  <a:off x="9964" y="5003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𝟎𝟐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6" name="Text 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60000">
                  <a:off x="9964" y="5003"/>
                  <a:ext cx="1302" cy="477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86"/>
                <p:cNvSpPr txBox="1"/>
                <p:nvPr/>
              </p:nvSpPr>
              <p:spPr>
                <a:xfrm>
                  <a:off x="6031" y="5882"/>
                  <a:ext cx="1152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𝟐𝟏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𝟐𝟏</m:t>
                        </m:r>
                      </m:oMath>
                    </m:oMathPara>
                  </a14:m>
                  <a:endParaRPr lang="en-US" alt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7" name="Text 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" y="5882"/>
                  <a:ext cx="1152" cy="430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87"/>
                <p:cNvSpPr txBox="1"/>
                <p:nvPr/>
              </p:nvSpPr>
              <p:spPr>
                <a:xfrm>
                  <a:off x="6312" y="5364"/>
                  <a:ext cx="1152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𝟏𝟐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𝟏𝟐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8" name="Text 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" y="5364"/>
                  <a:ext cx="1152" cy="430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88"/>
                <p:cNvSpPr txBox="1"/>
                <p:nvPr/>
              </p:nvSpPr>
              <p:spPr>
                <a:xfrm>
                  <a:off x="12869" y="6085"/>
                  <a:ext cx="1152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𝟐𝟏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𝟐𝟏</m:t>
                        </m:r>
                      </m:oMath>
                    </m:oMathPara>
                  </a14:m>
                  <a:endParaRPr lang="en-US" alt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9" name="Text 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9" y="6085"/>
                  <a:ext cx="1152" cy="430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 Box 89"/>
                <p:cNvSpPr txBox="1"/>
                <p:nvPr/>
              </p:nvSpPr>
              <p:spPr>
                <a:xfrm>
                  <a:off x="12479" y="5537"/>
                  <a:ext cx="1152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𝟏𝟐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𝟏𝟐</m:t>
                        </m:r>
                      </m:oMath>
                    </m:oMathPara>
                  </a14:m>
                  <a:endParaRPr lang="en-US" alt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90" name="Text 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9" y="5537"/>
                  <a:ext cx="1152" cy="430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6"/>
                <p:cNvSpPr txBox="1"/>
                <p:nvPr/>
              </p:nvSpPr>
              <p:spPr>
                <a:xfrm>
                  <a:off x="5340" y="8228"/>
                  <a:ext cx="892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𝐦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91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" y="8228"/>
                  <a:ext cx="892" cy="619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 Box 91"/>
              <p:cNvSpPr txBox="1"/>
              <p:nvPr/>
            </p:nvSpPr>
            <p:spPr>
              <a:xfrm>
                <a:off x="733362" y="2928556"/>
                <a:ext cx="910590" cy="3067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𝐼𝑛𝑣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𝜃</m:t>
                      </m:r>
                      <m:r>
                        <a:rPr lang="en-US" sz="1400" i="1" baseline="-2500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 sz="1400" i="1" baseline="-250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92" name="Text 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2" y="2928556"/>
                <a:ext cx="910590" cy="306705"/>
              </a:xfrm>
              <a:prstGeom prst="rect">
                <a:avLst/>
              </a:prstGeom>
              <a:blipFill rotWithShape="1">
                <a:blip r:embed="rId25"/>
                <a:stretch>
                  <a:fillRect l="-63" t="-186" r="63" b="1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38295" y="90233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40150" y="50482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138295" y="37401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7" name="Curved Connector 6"/>
          <p:cNvCxnSpPr>
            <a:stCxn id="4" idx="6"/>
            <a:endCxn id="5" idx="3"/>
          </p:cNvCxnSpPr>
          <p:nvPr/>
        </p:nvCxnSpPr>
        <p:spPr>
          <a:xfrm flipV="1">
            <a:off x="3970655" y="553720"/>
            <a:ext cx="201295" cy="5651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1"/>
            <a:endCxn id="4" idx="7"/>
          </p:cNvCxnSpPr>
          <p:nvPr/>
        </p:nvCxnSpPr>
        <p:spPr>
          <a:xfrm rot="16200000" flipH="1" flipV="1">
            <a:off x="3989070" y="353060"/>
            <a:ext cx="130810" cy="234950"/>
          </a:xfrm>
          <a:prstGeom prst="curvedConnector3">
            <a:avLst>
              <a:gd name="adj1" fmla="val -205825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3"/>
            <a:endCxn id="4" idx="3"/>
          </p:cNvCxnSpPr>
          <p:nvPr/>
        </p:nvCxnSpPr>
        <p:spPr>
          <a:xfrm rot="5400000" flipH="1">
            <a:off x="3774123" y="684213"/>
            <a:ext cx="397510" cy="398145"/>
          </a:xfrm>
          <a:prstGeom prst="curvedConnector3">
            <a:avLst>
              <a:gd name="adj1" fmla="val -67652"/>
            </a:avLst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8" idx="2"/>
          </p:cNvCxnSpPr>
          <p:nvPr/>
        </p:nvCxnSpPr>
        <p:spPr>
          <a:xfrm rot="5400000" flipV="1">
            <a:off x="3876040" y="745490"/>
            <a:ext cx="323215" cy="201295"/>
          </a:xfrm>
          <a:prstGeom prst="curvedConnector2">
            <a:avLst/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7"/>
            <a:endCxn id="5" idx="5"/>
          </p:cNvCxnSpPr>
          <p:nvPr/>
        </p:nvCxnSpPr>
        <p:spPr>
          <a:xfrm rot="16200000">
            <a:off x="4145280" y="743585"/>
            <a:ext cx="379730" cy="317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4"/>
            <a:endCxn id="8" idx="0"/>
          </p:cNvCxnSpPr>
          <p:nvPr/>
        </p:nvCxnSpPr>
        <p:spPr>
          <a:xfrm rot="5400000">
            <a:off x="4095115" y="743585"/>
            <a:ext cx="317500" cy="317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28255" y="565785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169275" y="665480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28255" y="1064895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28" name="Curved Connector 27"/>
          <p:cNvCxnSpPr>
            <a:stCxn id="25" idx="1"/>
            <a:endCxn id="24" idx="7"/>
          </p:cNvCxnSpPr>
          <p:nvPr/>
        </p:nvCxnSpPr>
        <p:spPr>
          <a:xfrm rot="16200000" flipV="1">
            <a:off x="7964170" y="457835"/>
            <a:ext cx="99695" cy="377825"/>
          </a:xfrm>
          <a:prstGeom prst="curvedConnector3">
            <a:avLst>
              <a:gd name="adj1" fmla="val 370064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6"/>
            <a:endCxn id="25" idx="5"/>
          </p:cNvCxnSpPr>
          <p:nvPr/>
        </p:nvCxnSpPr>
        <p:spPr>
          <a:xfrm flipV="1">
            <a:off x="7858760" y="845185"/>
            <a:ext cx="507365" cy="325120"/>
          </a:xfrm>
          <a:prstGeom prst="curvedConnector2">
            <a:avLst/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5" idx="6"/>
            <a:endCxn id="27" idx="5"/>
          </p:cNvCxnSpPr>
          <p:nvPr/>
        </p:nvCxnSpPr>
        <p:spPr>
          <a:xfrm flipH="1">
            <a:off x="7825105" y="770890"/>
            <a:ext cx="574675" cy="473710"/>
          </a:xfrm>
          <a:prstGeom prst="curvedConnector4">
            <a:avLst>
              <a:gd name="adj1" fmla="val -41436"/>
              <a:gd name="adj2" fmla="val 156836"/>
            </a:avLst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5"/>
            <a:endCxn id="25" idx="3"/>
          </p:cNvCxnSpPr>
          <p:nvPr/>
        </p:nvCxnSpPr>
        <p:spPr>
          <a:xfrm rot="5400000" flipV="1">
            <a:off x="7964170" y="606425"/>
            <a:ext cx="99695" cy="377825"/>
          </a:xfrm>
          <a:prstGeom prst="curvedConnector3">
            <a:avLst>
              <a:gd name="adj1" fmla="val 370064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V="1">
            <a:off x="7606665" y="925830"/>
            <a:ext cx="321945" cy="46355"/>
          </a:xfrm>
          <a:prstGeom prst="curvedConnector3">
            <a:avLst>
              <a:gd name="adj1" fmla="val 49901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4" idx="2"/>
            <a:endCxn id="27" idx="2"/>
          </p:cNvCxnSpPr>
          <p:nvPr/>
        </p:nvCxnSpPr>
        <p:spPr>
          <a:xfrm rot="10800000" flipV="1">
            <a:off x="7628255" y="671195"/>
            <a:ext cx="3175" cy="499110"/>
          </a:xfrm>
          <a:prstGeom prst="curvedConnector3">
            <a:avLst>
              <a:gd name="adj1" fmla="val 7600000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04205" y="745490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37" name="Curved Connector 36"/>
          <p:cNvCxnSpPr>
            <a:stCxn id="24" idx="0"/>
            <a:endCxn id="35" idx="7"/>
          </p:cNvCxnSpPr>
          <p:nvPr/>
        </p:nvCxnSpPr>
        <p:spPr>
          <a:xfrm rot="16200000" flipH="1" flipV="1">
            <a:off x="6717030" y="-250190"/>
            <a:ext cx="210820" cy="1842770"/>
          </a:xfrm>
          <a:prstGeom prst="curvedConnector3">
            <a:avLst>
              <a:gd name="adj1" fmla="val -112952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7" idx="3"/>
            <a:endCxn id="35" idx="4"/>
          </p:cNvCxnSpPr>
          <p:nvPr/>
        </p:nvCxnSpPr>
        <p:spPr>
          <a:xfrm rot="5400000" flipH="1">
            <a:off x="6596698" y="179388"/>
            <a:ext cx="288290" cy="1842135"/>
          </a:xfrm>
          <a:prstGeom prst="curvedConnector3">
            <a:avLst>
              <a:gd name="adj1" fmla="val -93282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376295" y="3238500"/>
            <a:ext cx="3933190" cy="1607185"/>
            <a:chOff x="5236" y="5132"/>
            <a:chExt cx="9566" cy="4172"/>
          </a:xfrm>
        </p:grpSpPr>
        <p:grpSp>
          <p:nvGrpSpPr>
            <p:cNvPr id="39" name="Group 38"/>
            <p:cNvGrpSpPr/>
            <p:nvPr/>
          </p:nvGrpSpPr>
          <p:grpSpPr>
            <a:xfrm>
              <a:off x="5236" y="5132"/>
              <a:ext cx="9566" cy="4172"/>
              <a:chOff x="5088" y="4916"/>
              <a:chExt cx="9714" cy="4388"/>
            </a:xfrm>
          </p:grpSpPr>
          <p:cxnSp>
            <p:nvCxnSpPr>
              <p:cNvPr id="36" name="Curved Connector 35"/>
              <p:cNvCxnSpPr/>
              <p:nvPr/>
            </p:nvCxnSpPr>
            <p:spPr>
              <a:xfrm rot="16200000">
                <a:off x="9541" y="5882"/>
                <a:ext cx="598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5088" y="4916"/>
                <a:ext cx="9715" cy="4389"/>
                <a:chOff x="8686" y="3968"/>
                <a:chExt cx="3358" cy="121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11055" y="4017"/>
                  <a:ext cx="989" cy="1164"/>
                  <a:chOff x="8646" y="4124"/>
                  <a:chExt cx="989" cy="116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9273" y="4956"/>
                    <a:ext cx="363" cy="33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8646" y="4330"/>
                    <a:ext cx="363" cy="33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9273" y="4124"/>
                    <a:ext cx="363" cy="33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cxnSp>
                <p:nvCxnSpPr>
                  <p:cNvPr id="44" name="Curved Connector 43"/>
                  <p:cNvCxnSpPr>
                    <a:stCxn id="42" idx="6"/>
                    <a:endCxn id="43" idx="3"/>
                  </p:cNvCxnSpPr>
                  <p:nvPr/>
                </p:nvCxnSpPr>
                <p:spPr>
                  <a:xfrm flipV="1">
                    <a:off x="9009" y="4407"/>
                    <a:ext cx="317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urved Connector 44"/>
                  <p:cNvCxnSpPr>
                    <a:stCxn id="43" idx="1"/>
                    <a:endCxn id="42" idx="7"/>
                  </p:cNvCxnSpPr>
                  <p:nvPr/>
                </p:nvCxnSpPr>
                <p:spPr>
                  <a:xfrm rot="16200000" flipH="1" flipV="1">
                    <a:off x="9038" y="4091"/>
                    <a:ext cx="206" cy="370"/>
                  </a:xfrm>
                  <a:prstGeom prst="curvedConnector3">
                    <a:avLst>
                      <a:gd name="adj1" fmla="val 21758"/>
                    </a:avLst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urved Connector 45"/>
                  <p:cNvCxnSpPr>
                    <a:stCxn id="41" idx="3"/>
                    <a:endCxn id="42" idx="3"/>
                  </p:cNvCxnSpPr>
                  <p:nvPr/>
                </p:nvCxnSpPr>
                <p:spPr>
                  <a:xfrm rot="5400000" flipH="1">
                    <a:off x="8700" y="4613"/>
                    <a:ext cx="626" cy="627"/>
                  </a:xfrm>
                  <a:prstGeom prst="curvedConnector3">
                    <a:avLst>
                      <a:gd name="adj1" fmla="val 13099"/>
                    </a:avLst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urved Connector 46"/>
                  <p:cNvCxnSpPr>
                    <a:stCxn id="42" idx="5"/>
                    <a:endCxn id="41" idx="2"/>
                  </p:cNvCxnSpPr>
                  <p:nvPr/>
                </p:nvCxnSpPr>
                <p:spPr>
                  <a:xfrm rot="5400000" flipV="1">
                    <a:off x="8860" y="4709"/>
                    <a:ext cx="509" cy="317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urved Connector 47"/>
                  <p:cNvCxnSpPr>
                    <a:stCxn id="41" idx="7"/>
                    <a:endCxn id="43" idx="5"/>
                  </p:cNvCxnSpPr>
                  <p:nvPr/>
                </p:nvCxnSpPr>
                <p:spPr>
                  <a:xfrm rot="16200000">
                    <a:off x="9284" y="4706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urved Connector 48"/>
                  <p:cNvCxnSpPr>
                    <a:stCxn id="43" idx="4"/>
                    <a:endCxn id="41" idx="0"/>
                  </p:cNvCxnSpPr>
                  <p:nvPr/>
                </p:nvCxnSpPr>
                <p:spPr>
                  <a:xfrm rot="5400000">
                    <a:off x="9205" y="4706"/>
                    <a:ext cx="500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 flipH="1">
                  <a:off x="8686" y="3968"/>
                  <a:ext cx="990" cy="1164"/>
                  <a:chOff x="8646" y="4124"/>
                  <a:chExt cx="990" cy="1164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273" y="4956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8646" y="4330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9273" y="4124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cxnSp>
                <p:nvCxnSpPr>
                  <p:cNvPr id="55" name="Curved Connector 54"/>
                  <p:cNvCxnSpPr>
                    <a:stCxn id="53" idx="6"/>
                    <a:endCxn id="54" idx="3"/>
                  </p:cNvCxnSpPr>
                  <p:nvPr/>
                </p:nvCxnSpPr>
                <p:spPr>
                  <a:xfrm flipV="1">
                    <a:off x="9009" y="4407"/>
                    <a:ext cx="317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urved Connector 55"/>
                  <p:cNvCxnSpPr>
                    <a:stCxn id="54" idx="2"/>
                    <a:endCxn id="53" idx="7"/>
                  </p:cNvCxnSpPr>
                  <p:nvPr/>
                </p:nvCxnSpPr>
                <p:spPr>
                  <a:xfrm flipH="1">
                    <a:off x="8956" y="4290"/>
                    <a:ext cx="318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urved Connector 56"/>
                  <p:cNvCxnSpPr>
                    <a:stCxn id="52" idx="3"/>
                    <a:endCxn id="53" idx="3"/>
                  </p:cNvCxnSpPr>
                  <p:nvPr/>
                </p:nvCxnSpPr>
                <p:spPr>
                  <a:xfrm rot="5400000" flipH="1">
                    <a:off x="8700" y="4613"/>
                    <a:ext cx="626" cy="627"/>
                  </a:xfrm>
                  <a:prstGeom prst="curvedConnector3">
                    <a:avLst>
                      <a:gd name="adj1" fmla="val 13099"/>
                    </a:avLst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urved Connector 57"/>
                  <p:cNvCxnSpPr>
                    <a:stCxn id="53" idx="5"/>
                    <a:endCxn id="52" idx="2"/>
                  </p:cNvCxnSpPr>
                  <p:nvPr/>
                </p:nvCxnSpPr>
                <p:spPr>
                  <a:xfrm rot="5400000" flipV="1">
                    <a:off x="8860" y="4709"/>
                    <a:ext cx="509" cy="317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urved Connector 58"/>
                  <p:cNvCxnSpPr>
                    <a:stCxn id="52" idx="7"/>
                    <a:endCxn id="54" idx="5"/>
                  </p:cNvCxnSpPr>
                  <p:nvPr/>
                </p:nvCxnSpPr>
                <p:spPr>
                  <a:xfrm rot="16200000">
                    <a:off x="9284" y="4706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urved Connector 59"/>
                  <p:cNvCxnSpPr>
                    <a:stCxn id="54" idx="4"/>
                    <a:endCxn id="52" idx="0"/>
                  </p:cNvCxnSpPr>
                  <p:nvPr/>
                </p:nvCxnSpPr>
                <p:spPr>
                  <a:xfrm rot="5400000">
                    <a:off x="9205" y="4706"/>
                    <a:ext cx="500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Oval 60"/>
                <p:cNvSpPr/>
                <p:nvPr/>
              </p:nvSpPr>
              <p:spPr>
                <a:xfrm>
                  <a:off x="10146" y="4319"/>
                  <a:ext cx="363" cy="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 sz="1200">
                    <a:sym typeface="+mn-ea"/>
                  </a:endParaRPr>
                </a:p>
              </p:txBody>
            </p:sp>
            <p:cxnSp>
              <p:nvCxnSpPr>
                <p:cNvPr id="69" name="Curved Connector 68"/>
                <p:cNvCxnSpPr>
                  <a:stCxn id="43" idx="0"/>
                  <a:endCxn id="61" idx="0"/>
                </p:cNvCxnSpPr>
                <p:nvPr/>
              </p:nvCxnSpPr>
              <p:spPr>
                <a:xfrm rot="16200000" flipH="1" flipV="1">
                  <a:off x="10945" y="3400"/>
                  <a:ext cx="302" cy="1536"/>
                </a:xfrm>
                <a:prstGeom prst="curvedConnector3">
                  <a:avLst>
                    <a:gd name="adj1" fmla="val -22014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urved Connector 69"/>
                <p:cNvCxnSpPr>
                  <a:stCxn id="41" idx="3"/>
                  <a:endCxn id="61" idx="4"/>
                </p:cNvCxnSpPr>
                <p:nvPr/>
              </p:nvCxnSpPr>
              <p:spPr>
                <a:xfrm rot="5400000" flipH="1">
                  <a:off x="10791" y="4187"/>
                  <a:ext cx="481" cy="1407"/>
                </a:xfrm>
                <a:prstGeom prst="curvedConnector3">
                  <a:avLst>
                    <a:gd name="adj1" fmla="val -2971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urved Connector 70"/>
                <p:cNvCxnSpPr>
                  <a:stCxn id="61" idx="5"/>
                  <a:endCxn id="42" idx="3"/>
                </p:cNvCxnSpPr>
                <p:nvPr/>
              </p:nvCxnSpPr>
              <p:spPr>
                <a:xfrm rot="5400000" flipH="1" flipV="1">
                  <a:off x="10734" y="4228"/>
                  <a:ext cx="96" cy="652"/>
                </a:xfrm>
                <a:prstGeom prst="curvedConnector3">
                  <a:avLst>
                    <a:gd name="adj1" fmla="val 13255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>
                  <a:stCxn id="61" idx="5"/>
                </p:cNvCxnSpPr>
                <p:nvPr/>
              </p:nvCxnSpPr>
              <p:spPr>
                <a:xfrm rot="5400000" flipV="1">
                  <a:off x="10818" y="4239"/>
                  <a:ext cx="496" cy="1221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>
                  <a:stCxn id="61" idx="7"/>
                  <a:endCxn id="43" idx="1"/>
                </p:cNvCxnSpPr>
                <p:nvPr/>
              </p:nvCxnSpPr>
              <p:spPr>
                <a:xfrm rot="16200000">
                  <a:off x="10944" y="3577"/>
                  <a:ext cx="302" cy="1279"/>
                </a:xfrm>
                <a:prstGeom prst="curvedConnector3">
                  <a:avLst>
                    <a:gd name="adj1" fmla="val 106681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>
                  <a:endCxn id="61" idx="6"/>
                </p:cNvCxnSpPr>
                <p:nvPr/>
              </p:nvCxnSpPr>
              <p:spPr>
                <a:xfrm rot="10800000" flipV="1">
                  <a:off x="10509" y="4319"/>
                  <a:ext cx="546" cy="166"/>
                </a:xfrm>
                <a:prstGeom prst="curvedConnector3">
                  <a:avLst>
                    <a:gd name="adj1" fmla="val 102197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urved Connector 74"/>
                <p:cNvCxnSpPr>
                  <a:stCxn id="61" idx="0"/>
                  <a:endCxn id="54" idx="0"/>
                </p:cNvCxnSpPr>
                <p:nvPr/>
              </p:nvCxnSpPr>
              <p:spPr>
                <a:xfrm rot="16200000" flipV="1">
                  <a:off x="9422" y="3413"/>
                  <a:ext cx="351" cy="1460"/>
                </a:xfrm>
                <a:prstGeom prst="curvedConnector3">
                  <a:avLst>
                    <a:gd name="adj1" fmla="val 99787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urved Connector 75"/>
                <p:cNvCxnSpPr>
                  <a:stCxn id="61" idx="1"/>
                  <a:endCxn id="53" idx="2"/>
                </p:cNvCxnSpPr>
                <p:nvPr/>
              </p:nvCxnSpPr>
              <p:spPr>
                <a:xfrm rot="16200000" flipV="1">
                  <a:off x="9923" y="4093"/>
                  <a:ext cx="28" cy="523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urved Connector 76"/>
                <p:cNvCxnSpPr>
                  <a:stCxn id="61" idx="3"/>
                  <a:endCxn id="52" idx="3"/>
                </p:cNvCxnSpPr>
                <p:nvPr/>
              </p:nvCxnSpPr>
              <p:spPr>
                <a:xfrm rot="5400000">
                  <a:off x="9357" y="4241"/>
                  <a:ext cx="481" cy="1203"/>
                </a:xfrm>
                <a:prstGeom prst="curvedConnector3">
                  <a:avLst>
                    <a:gd name="adj1" fmla="val 96978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urved Connector 77"/>
                <p:cNvCxnSpPr>
                  <a:stCxn id="53" idx="3"/>
                  <a:endCxn id="61" idx="2"/>
                </p:cNvCxnSpPr>
                <p:nvPr/>
              </p:nvCxnSpPr>
              <p:spPr>
                <a:xfrm rot="5400000" flipV="1">
                  <a:off x="9870" y="4209"/>
                  <a:ext cx="28" cy="523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urved Connector 78"/>
                <p:cNvCxnSpPr>
                  <a:stCxn id="52" idx="4"/>
                  <a:endCxn id="61" idx="4"/>
                </p:cNvCxnSpPr>
                <p:nvPr/>
              </p:nvCxnSpPr>
              <p:spPr>
                <a:xfrm rot="5400000" flipH="1" flipV="1">
                  <a:off x="9357" y="4161"/>
                  <a:ext cx="481" cy="1460"/>
                </a:xfrm>
                <a:prstGeom prst="curvedConnector3">
                  <a:avLst>
                    <a:gd name="adj1" fmla="val -7014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urved Connector 79"/>
                <p:cNvCxnSpPr>
                  <a:stCxn id="54" idx="1"/>
                  <a:endCxn id="61" idx="1"/>
                </p:cNvCxnSpPr>
                <p:nvPr/>
              </p:nvCxnSpPr>
              <p:spPr>
                <a:xfrm rot="16200000" flipH="1">
                  <a:off x="9422" y="3591"/>
                  <a:ext cx="351" cy="1203"/>
                </a:xfrm>
                <a:prstGeom prst="curvedConnector3">
                  <a:avLst>
                    <a:gd name="adj1" fmla="val 9752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 Box 1"/>
                <p:cNvSpPr txBox="1"/>
                <p:nvPr/>
              </p:nvSpPr>
              <p:spPr>
                <a:xfrm>
                  <a:off x="9545" y="6621"/>
                  <a:ext cx="706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𝟎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" name="Text 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5" y="6621"/>
                  <a:ext cx="706" cy="71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 Box 2"/>
                <p:cNvSpPr txBox="1"/>
                <p:nvPr/>
              </p:nvSpPr>
              <p:spPr>
                <a:xfrm>
                  <a:off x="12149" y="6331"/>
                  <a:ext cx="754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9" y="6331"/>
                  <a:ext cx="754" cy="71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5"/>
                <p:cNvSpPr txBox="1"/>
                <p:nvPr/>
              </p:nvSpPr>
              <p:spPr>
                <a:xfrm>
                  <a:off x="13924" y="5566"/>
                  <a:ext cx="774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4" y="5566"/>
                  <a:ext cx="774" cy="71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2"/>
                <p:cNvSpPr txBox="1"/>
                <p:nvPr/>
              </p:nvSpPr>
              <p:spPr>
                <a:xfrm>
                  <a:off x="13903" y="8444"/>
                  <a:ext cx="892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3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3" y="8444"/>
                  <a:ext cx="892" cy="71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/>
                <p:nvPr/>
              </p:nvSpPr>
              <p:spPr>
                <a:xfrm>
                  <a:off x="7173" y="6114"/>
                  <a:ext cx="754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" y="6114"/>
                  <a:ext cx="754" cy="71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5"/>
                <p:cNvSpPr txBox="1"/>
                <p:nvPr/>
              </p:nvSpPr>
              <p:spPr>
                <a:xfrm>
                  <a:off x="5365" y="5429"/>
                  <a:ext cx="774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" y="5429"/>
                  <a:ext cx="774" cy="71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6"/>
                <p:cNvSpPr txBox="1"/>
                <p:nvPr/>
              </p:nvSpPr>
              <p:spPr>
                <a:xfrm>
                  <a:off x="5306" y="8275"/>
                  <a:ext cx="897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7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6" y="8275"/>
                  <a:ext cx="897" cy="71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7"/>
                <p:cNvSpPr txBox="1"/>
                <p:nvPr/>
              </p:nvSpPr>
              <p:spPr>
                <a:xfrm>
                  <a:off x="7904" y="7482"/>
                  <a:ext cx="1077" cy="71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𝒄𝒍𝒇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8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" y="7482"/>
                  <a:ext cx="1077" cy="71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11014" y="7456"/>
                  <a:ext cx="1121" cy="71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𝜽</m:t>
                        </m:r>
                        <m:r>
                          <a:rPr lang="en-US" sz="120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𝒎𝒍𝒇</m:t>
                        </m:r>
                      </m:oMath>
                    </m:oMathPara>
                  </a14:m>
                  <a:endParaRPr lang="en-US" sz="1200" baseline="-2500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4" y="7456"/>
                  <a:ext cx="1121" cy="715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93800" y="1336040"/>
            <a:ext cx="7841615" cy="3294380"/>
            <a:chOff x="1880" y="2104"/>
            <a:chExt cx="12349" cy="5188"/>
          </a:xfrm>
        </p:grpSpPr>
        <p:grpSp>
          <p:nvGrpSpPr>
            <p:cNvPr id="13" name="Group 12"/>
            <p:cNvGrpSpPr/>
            <p:nvPr/>
          </p:nvGrpSpPr>
          <p:grpSpPr>
            <a:xfrm>
              <a:off x="1880" y="2104"/>
              <a:ext cx="12349" cy="5188"/>
              <a:chOff x="1880" y="2104"/>
              <a:chExt cx="12349" cy="5188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880" y="2783"/>
                <a:ext cx="12349" cy="4509"/>
                <a:chOff x="1880" y="2783"/>
                <a:chExt cx="12349" cy="4509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880" y="2783"/>
                  <a:ext cx="12349" cy="4410"/>
                  <a:chOff x="5136" y="2675"/>
                  <a:chExt cx="12349" cy="4410"/>
                </a:xfrm>
              </p:grpSpPr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5362" y="2675"/>
                    <a:ext cx="1635" cy="938"/>
                  </a:xfrm>
                  <a:prstGeom prst="roundRect">
                    <a:avLst>
                      <a:gd name="adj" fmla="val 14493"/>
                    </a:avLst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en-US" sz="2000" b="1" dirty="0">
                        <a:solidFill>
                          <a:schemeClr val="tx1"/>
                        </a:solidFill>
                      </a:rPr>
                      <a:t>Plant</a:t>
                    </a:r>
                  </a:p>
                </p:txBody>
              </p:sp>
              <p:sp>
                <p:nvSpPr>
                  <p:cNvPr id="5" name="Left-Right Arrow 4"/>
                  <p:cNvSpPr/>
                  <p:nvPr/>
                </p:nvSpPr>
                <p:spPr>
                  <a:xfrm>
                    <a:off x="5206" y="4633"/>
                    <a:ext cx="12279" cy="1533"/>
                  </a:xfrm>
                  <a:prstGeom prst="leftRightArrow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11046" y="2675"/>
                    <a:ext cx="5757" cy="1827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7026" y="2729"/>
                    <a:ext cx="804" cy="144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en-US">
                        <a:solidFill>
                          <a:schemeClr val="tx1"/>
                        </a:solidFill>
                      </a:rPr>
                      <a:t>sensor</a:t>
                    </a:r>
                  </a:p>
                </p:txBody>
              </p:sp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9214" y="6388"/>
                    <a:ext cx="1313" cy="697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en-US" b="1" dirty="0">
                        <a:solidFill>
                          <a:schemeClr val="tx1"/>
                        </a:solidFill>
                      </a:rPr>
                      <a:t>CU</a:t>
                    </a: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0635" y="6388"/>
                    <a:ext cx="1313" cy="697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en-US" b="1" dirty="0">
                        <a:solidFill>
                          <a:schemeClr val="tx1"/>
                        </a:solidFill>
                        <a:sym typeface="+mn-ea"/>
                      </a:rPr>
                      <a:t>CU</a:t>
                    </a:r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9868" y="5799"/>
                    <a:ext cx="6" cy="589"/>
                  </a:xfrm>
                  <a:prstGeom prst="line">
                    <a:avLst/>
                  </a:prstGeom>
                  <a:ln w="635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11288" y="5794"/>
                    <a:ext cx="6" cy="589"/>
                  </a:xfrm>
                  <a:prstGeom prst="line">
                    <a:avLst/>
                  </a:prstGeom>
                  <a:ln w="635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Rounded Rectangle 57"/>
                  <p:cNvSpPr/>
                  <p:nvPr/>
                </p:nvSpPr>
                <p:spPr>
                  <a:xfrm rot="16200000">
                    <a:off x="5902" y="3081"/>
                    <a:ext cx="647" cy="1728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en-US">
                        <a:solidFill>
                          <a:schemeClr val="tx1"/>
                        </a:solidFill>
                      </a:rPr>
                      <a:t>actuator</a:t>
                    </a:r>
                  </a:p>
                </p:txBody>
              </p:sp>
              <p:cxnSp>
                <p:nvCxnSpPr>
                  <p:cNvPr id="59" name="Straight Arrow Connector 58"/>
                  <p:cNvCxnSpPr/>
                  <p:nvPr/>
                </p:nvCxnSpPr>
                <p:spPr>
                  <a:xfrm flipH="1" flipV="1">
                    <a:off x="5544" y="3327"/>
                    <a:ext cx="16" cy="458"/>
                  </a:xfrm>
                  <a:prstGeom prst="straightConnector1">
                    <a:avLst/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6797" y="2882"/>
                    <a:ext cx="458" cy="15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>
                    <a:cxnSpLocks/>
                    <a:endCxn id="5" idx="7"/>
                  </p:cNvCxnSpPr>
                  <p:nvPr/>
                </p:nvCxnSpPr>
                <p:spPr>
                  <a:xfrm flipV="1">
                    <a:off x="6478" y="5400"/>
                    <a:ext cx="11007" cy="48"/>
                  </a:xfrm>
                  <a:prstGeom prst="line">
                    <a:avLst/>
                  </a:prstGeom>
                  <a:ln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11046" y="4356"/>
                    <a:ext cx="5641" cy="12"/>
                  </a:xfrm>
                  <a:prstGeom prst="line">
                    <a:avLst/>
                  </a:prstGeom>
                  <a:ln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Rectangle 62"/>
                  <p:cNvSpPr/>
                  <p:nvPr/>
                </p:nvSpPr>
                <p:spPr>
                  <a:xfrm>
                    <a:off x="11140" y="3803"/>
                    <a:ext cx="303" cy="553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12150" y="3803"/>
                    <a:ext cx="303" cy="553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2150" y="3439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1140" y="3439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3018" y="3439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13915" y="3439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4798" y="3425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Rectangle 70"/>
                  <p:cNvSpPr/>
                  <p:nvPr/>
                </p:nvSpPr>
                <p:spPr>
                  <a:xfrm>
                    <a:off x="14798" y="3803"/>
                    <a:ext cx="303" cy="553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5496" y="3426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Elbow Connector 72"/>
                  <p:cNvCxnSpPr>
                    <a:stCxn id="63" idx="3"/>
                    <a:endCxn id="74" idx="0"/>
                  </p:cNvCxnSpPr>
                  <p:nvPr/>
                </p:nvCxnSpPr>
                <p:spPr>
                  <a:xfrm>
                    <a:off x="11443" y="4080"/>
                    <a:ext cx="144" cy="1351"/>
                  </a:xfrm>
                  <a:prstGeom prst="bentConnector2">
                    <a:avLst/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Rectangle 73"/>
                  <p:cNvSpPr/>
                  <p:nvPr/>
                </p:nvSpPr>
                <p:spPr>
                  <a:xfrm>
                    <a:off x="11443" y="5431"/>
                    <a:ext cx="287" cy="286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2453" y="5445"/>
                    <a:ext cx="287" cy="27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cxnSp>
                <p:nvCxnSpPr>
                  <p:cNvPr id="76" name="Elbow Connector 75"/>
                  <p:cNvCxnSpPr>
                    <a:endCxn id="75" idx="0"/>
                  </p:cNvCxnSpPr>
                  <p:nvPr/>
                </p:nvCxnSpPr>
                <p:spPr>
                  <a:xfrm rot="5400000" flipV="1">
                    <a:off x="11838" y="4686"/>
                    <a:ext cx="1374" cy="144"/>
                  </a:xfrm>
                  <a:prstGeom prst="bentConnector3">
                    <a:avLst>
                      <a:gd name="adj1" fmla="val -509"/>
                    </a:avLst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Elbow Connector 76"/>
                  <p:cNvCxnSpPr>
                    <a:cxnSpLocks/>
                    <a:stCxn id="10" idx="3"/>
                    <a:endCxn id="12" idx="0"/>
                  </p:cNvCxnSpPr>
                  <p:nvPr/>
                </p:nvCxnSpPr>
                <p:spPr>
                  <a:xfrm>
                    <a:off x="7830" y="3452"/>
                    <a:ext cx="1699" cy="1692"/>
                  </a:xfrm>
                  <a:prstGeom prst="bentConnector2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Rectangle 77"/>
                  <p:cNvSpPr/>
                  <p:nvPr/>
                </p:nvSpPr>
                <p:spPr>
                  <a:xfrm>
                    <a:off x="8927" y="5145"/>
                    <a:ext cx="287" cy="286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8419" y="5145"/>
                    <a:ext cx="287" cy="286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7865" y="5159"/>
                    <a:ext cx="287" cy="286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cxnSp>
                <p:nvCxnSpPr>
                  <p:cNvPr id="81" name="Elbow Connector 80"/>
                  <p:cNvCxnSpPr>
                    <a:cxnSpLocks/>
                    <a:stCxn id="12" idx="3"/>
                    <a:endCxn id="7" idx="1"/>
                  </p:cNvCxnSpPr>
                  <p:nvPr/>
                </p:nvCxnSpPr>
                <p:spPr>
                  <a:xfrm flipV="1">
                    <a:off x="9672" y="3589"/>
                    <a:ext cx="1374" cy="1698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Rectangle 81"/>
                  <p:cNvSpPr/>
                  <p:nvPr/>
                </p:nvSpPr>
                <p:spPr>
                  <a:xfrm>
                    <a:off x="15101" y="5431"/>
                    <a:ext cx="287" cy="286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cxnSp>
                <p:nvCxnSpPr>
                  <p:cNvPr id="83" name="Elbow Connector 82"/>
                  <p:cNvCxnSpPr>
                    <a:endCxn id="82" idx="0"/>
                  </p:cNvCxnSpPr>
                  <p:nvPr/>
                </p:nvCxnSpPr>
                <p:spPr>
                  <a:xfrm rot="5400000" flipV="1">
                    <a:off x="14493" y="4679"/>
                    <a:ext cx="1360" cy="144"/>
                  </a:xfrm>
                  <a:prstGeom prst="bentConnector3">
                    <a:avLst>
                      <a:gd name="adj1" fmla="val 1323"/>
                    </a:avLst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Elbow Connector 83"/>
                  <p:cNvCxnSpPr>
                    <a:cxnSpLocks/>
                    <a:stCxn id="74" idx="1"/>
                    <a:endCxn id="58" idx="1"/>
                  </p:cNvCxnSpPr>
                  <p:nvPr/>
                </p:nvCxnSpPr>
                <p:spPr>
                  <a:xfrm rot="10800000">
                    <a:off x="6226" y="4269"/>
                    <a:ext cx="5217" cy="1305"/>
                  </a:xfrm>
                  <a:prstGeom prst="bentConnector2">
                    <a:avLst/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Multiply 84"/>
                  <p:cNvSpPr/>
                  <p:nvPr/>
                </p:nvSpPr>
                <p:spPr>
                  <a:xfrm>
                    <a:off x="13018" y="397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6" name="Multiply 85"/>
                  <p:cNvSpPr/>
                  <p:nvPr/>
                </p:nvSpPr>
                <p:spPr>
                  <a:xfrm>
                    <a:off x="13915" y="397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sp>
                <p:nvSpPr>
                  <p:cNvPr id="87" name="Multiply 86"/>
                  <p:cNvSpPr/>
                  <p:nvPr/>
                </p:nvSpPr>
                <p:spPr>
                  <a:xfrm>
                    <a:off x="15480" y="397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sp>
                <p:nvSpPr>
                  <p:cNvPr id="88" name="Multiply 87"/>
                  <p:cNvSpPr/>
                  <p:nvPr/>
                </p:nvSpPr>
                <p:spPr>
                  <a:xfrm>
                    <a:off x="13018" y="5366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sp>
                <p:nvSpPr>
                  <p:cNvPr id="89" name="Multiply 88"/>
                  <p:cNvSpPr/>
                  <p:nvPr/>
                </p:nvSpPr>
                <p:spPr>
                  <a:xfrm>
                    <a:off x="13915" y="538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sp>
                <p:nvSpPr>
                  <p:cNvPr id="90" name="Multiply 89"/>
                  <p:cNvSpPr/>
                  <p:nvPr/>
                </p:nvSpPr>
                <p:spPr>
                  <a:xfrm>
                    <a:off x="15681" y="538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  <p:sp>
                <p:nvSpPr>
                  <p:cNvPr id="91" name="Text Box 90"/>
                  <p:cNvSpPr txBox="1"/>
                  <p:nvPr/>
                </p:nvSpPr>
                <p:spPr>
                  <a:xfrm>
                    <a:off x="10871" y="2675"/>
                    <a:ext cx="3470" cy="5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1600" b="1" dirty="0"/>
                      <a:t>Control Unit (CU)</a:t>
                    </a:r>
                  </a:p>
                </p:txBody>
              </p:sp>
              <p:sp>
                <p:nvSpPr>
                  <p:cNvPr id="92" name="Text Box 91"/>
                  <p:cNvSpPr txBox="1"/>
                  <p:nvPr/>
                </p:nvSpPr>
                <p:spPr>
                  <a:xfrm>
                    <a:off x="11006" y="3253"/>
                    <a:ext cx="5817" cy="5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sz="1600" b="1" dirty="0"/>
                      <a:t>1</a:t>
                    </a:r>
                    <a:r>
                      <a:rPr lang="en-US" altLang="en-US" sz="1000" b="1" dirty="0"/>
                      <a:t>hi</a:t>
                    </a:r>
                    <a:r>
                      <a:rPr lang="en-US" altLang="en-US" sz="1600" b="1" dirty="0"/>
                      <a:t>      </a:t>
                    </a:r>
                    <a:r>
                      <a:rPr lang="en-US" altLang="en-US" sz="1600" b="1" dirty="0" err="1"/>
                      <a:t>1</a:t>
                    </a:r>
                    <a:r>
                      <a:rPr lang="en-US" altLang="en-US" sz="1050" b="1" dirty="0" err="1"/>
                      <a:t>hi</a:t>
                    </a:r>
                    <a:r>
                      <a:rPr lang="en-US" altLang="en-US" sz="1600" b="1" dirty="0"/>
                      <a:t>     0</a:t>
                    </a:r>
                    <a:r>
                      <a:rPr lang="en-US" altLang="en-US" sz="1050" b="1" dirty="0"/>
                      <a:t>hi</a:t>
                    </a:r>
                    <a:r>
                      <a:rPr lang="en-US" altLang="en-US" sz="1600" b="1" dirty="0"/>
                      <a:t>     </a:t>
                    </a:r>
                    <a:r>
                      <a:rPr lang="en-US" altLang="en-US" sz="1600" b="1" dirty="0" err="1"/>
                      <a:t>0</a:t>
                    </a:r>
                    <a:r>
                      <a:rPr lang="en-US" altLang="en-US" sz="1050" b="1" dirty="0" err="1"/>
                      <a:t>hi</a:t>
                    </a:r>
                    <a:r>
                      <a:rPr lang="en-US" altLang="en-US" sz="1600" b="1" dirty="0"/>
                      <a:t>     1</a:t>
                    </a:r>
                    <a:r>
                      <a:rPr lang="en-US" altLang="en-US" sz="1050" b="1" dirty="0"/>
                      <a:t>hj</a:t>
                    </a:r>
                    <a:r>
                      <a:rPr lang="en-US" altLang="en-US" sz="1600" b="1" dirty="0"/>
                      <a:t>   0</a:t>
                    </a:r>
                    <a:r>
                      <a:rPr lang="en-US" altLang="en-US" sz="1050" b="1" dirty="0"/>
                      <a:t>hj</a:t>
                    </a:r>
                    <a:r>
                      <a:rPr lang="en-US" altLang="en-US" sz="1600" b="1" dirty="0"/>
                      <a:t> 1</a:t>
                    </a:r>
                    <a:r>
                      <a:rPr lang="en-US" altLang="en-US" sz="1100" b="1" dirty="0"/>
                      <a:t>hj</a:t>
                    </a:r>
                    <a:endParaRPr lang="en-US" altLang="en-US" sz="1600" b="1" dirty="0"/>
                  </a:p>
                </p:txBody>
              </p:sp>
              <p:sp>
                <p:nvSpPr>
                  <p:cNvPr id="93" name="Text Box 92"/>
                  <p:cNvSpPr txBox="1"/>
                  <p:nvPr/>
                </p:nvSpPr>
                <p:spPr>
                  <a:xfrm>
                    <a:off x="7900" y="2709"/>
                    <a:ext cx="2074" cy="13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2400" i="1" dirty="0"/>
                      <a:t>sensor data</a:t>
                    </a:r>
                  </a:p>
                </p:txBody>
              </p:sp>
              <p:sp>
                <p:nvSpPr>
                  <p:cNvPr id="94" name="Text Box 93"/>
                  <p:cNvSpPr txBox="1"/>
                  <p:nvPr/>
                </p:nvSpPr>
                <p:spPr>
                  <a:xfrm>
                    <a:off x="12714" y="4302"/>
                    <a:ext cx="4017" cy="7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2400" i="1" dirty="0"/>
                      <a:t>actuator data</a:t>
                    </a:r>
                  </a:p>
                </p:txBody>
              </p:sp>
              <p:sp>
                <p:nvSpPr>
                  <p:cNvPr id="95" name="Text Box 94"/>
                  <p:cNvSpPr txBox="1"/>
                  <p:nvPr/>
                </p:nvSpPr>
                <p:spPr>
                  <a:xfrm>
                    <a:off x="5136" y="5097"/>
                    <a:ext cx="1280" cy="5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1600" b="1" dirty="0"/>
                      <a:t>Bus</a:t>
                    </a:r>
                  </a:p>
                </p:txBody>
              </p:sp>
              <p:sp>
                <p:nvSpPr>
                  <p:cNvPr id="96" name="Text Box 95"/>
                  <p:cNvSpPr txBox="1"/>
                  <p:nvPr/>
                </p:nvSpPr>
                <p:spPr>
                  <a:xfrm>
                    <a:off x="14559" y="2724"/>
                    <a:ext cx="2244" cy="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1400" i="1" dirty="0"/>
                      <a:t>Control Task</a:t>
                    </a:r>
                  </a:p>
                </p:txBody>
              </p:sp>
            </p:grpSp>
            <p:sp>
              <p:nvSpPr>
                <p:cNvPr id="97" name="Text Box 96"/>
                <p:cNvSpPr txBox="1"/>
                <p:nvPr/>
              </p:nvSpPr>
              <p:spPr>
                <a:xfrm>
                  <a:off x="8147" y="5979"/>
                  <a:ext cx="6043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en-US" sz="1200" b="1" dirty="0"/>
                    <a:t>u</a:t>
                  </a:r>
                  <a:r>
                    <a:rPr lang="en-US" altLang="en-US" sz="1200" b="1" baseline="-25000" dirty="0"/>
                    <a:t>0</a:t>
                  </a:r>
                  <a:r>
                    <a:rPr lang="en-US" altLang="en-US" sz="1200" b="1" dirty="0"/>
                    <a:t>          </a:t>
                  </a:r>
                  <a:r>
                    <a:rPr lang="en-US" altLang="en-US" sz="1200" b="1" dirty="0">
                      <a:sym typeface="+mn-ea"/>
                    </a:rPr>
                    <a:t>u</a:t>
                  </a:r>
                  <a:r>
                    <a:rPr lang="en-US" altLang="en-US" sz="1200" b="1" baseline="-25000" dirty="0">
                      <a:sym typeface="+mn-ea"/>
                    </a:rPr>
                    <a:t>1</a:t>
                  </a:r>
                  <a:r>
                    <a:rPr lang="en-US" altLang="en-US" sz="1200" b="1" dirty="0"/>
                    <a:t>      </a:t>
                  </a:r>
                  <a:r>
                    <a:rPr lang="en-US" altLang="en-US" sz="1200" b="1" dirty="0" err="1"/>
                    <a:t>u</a:t>
                  </a:r>
                  <a:r>
                    <a:rPr lang="en-US" altLang="en-US" sz="1200" b="1" baseline="-25000" dirty="0" err="1"/>
                    <a:t>1</a:t>
                  </a:r>
                  <a:r>
                    <a:rPr lang="en-US" altLang="en-US" sz="1200" b="1" dirty="0"/>
                    <a:t>          </a:t>
                  </a:r>
                  <a:r>
                    <a:rPr lang="en-US" altLang="en-US" sz="1200" b="1" dirty="0" err="1"/>
                    <a:t>u</a:t>
                  </a:r>
                  <a:r>
                    <a:rPr lang="en-US" altLang="en-US" sz="1200" b="1" baseline="-25000" dirty="0" err="1"/>
                    <a:t>1</a:t>
                  </a:r>
                  <a:r>
                    <a:rPr lang="en-US" altLang="en-US" sz="1200" b="1" dirty="0"/>
                    <a:t>              u</a:t>
                  </a:r>
                  <a:r>
                    <a:rPr lang="en-US" altLang="en-US" sz="1200" b="1" baseline="-25000" dirty="0"/>
                    <a:t>4</a:t>
                  </a:r>
                  <a:r>
                    <a:rPr lang="en-US" altLang="en-US" sz="1200" b="1" dirty="0"/>
                    <a:t>      </a:t>
                  </a:r>
                  <a:r>
                    <a:rPr lang="en-US" altLang="en-US" sz="1200" b="1" dirty="0" err="1"/>
                    <a:t>u</a:t>
                  </a:r>
                  <a:r>
                    <a:rPr lang="en-US" altLang="en-US" sz="1200" b="1" baseline="-25000" dirty="0" err="1"/>
                    <a:t>4</a:t>
                  </a:r>
                  <a:r>
                    <a:rPr lang="en-US" altLang="en-US" sz="1200" b="1" baseline="-25000" dirty="0"/>
                    <a:t>         </a:t>
                  </a:r>
                  <a:r>
                    <a:rPr lang="en-US" altLang="en-US" sz="1200" b="1" dirty="0"/>
                    <a:t>u</a:t>
                  </a:r>
                  <a:r>
                    <a:rPr lang="en-US" altLang="en-US" sz="1200" b="1" baseline="-25000" dirty="0"/>
                    <a:t>5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93" y="5252"/>
                  <a:ext cx="287" cy="286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 sz="1600">
                    <a:sym typeface="+mn-ea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83" y="5253"/>
                  <a:ext cx="287" cy="286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 sz="1600">
                    <a:sym typeface="+mn-ea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3142" y="5268"/>
                  <a:ext cx="287" cy="286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 sz="1600">
                    <a:sym typeface="+mn-ea"/>
                  </a:endParaRPr>
                </a:p>
              </p:txBody>
            </p:sp>
            <p:grpSp>
              <p:nvGrpSpPr>
                <p:cNvPr id="101" name="Group 100"/>
                <p:cNvGrpSpPr/>
                <p:nvPr/>
              </p:nvGrpSpPr>
              <p:grpSpPr>
                <a:xfrm>
                  <a:off x="4545" y="4610"/>
                  <a:ext cx="426" cy="657"/>
                  <a:chOff x="4545" y="4610"/>
                  <a:chExt cx="426" cy="657"/>
                </a:xfrm>
              </p:grpSpPr>
              <p:cxnSp>
                <p:nvCxnSpPr>
                  <p:cNvPr id="102" name="Straight Arrow Connector 101"/>
                  <p:cNvCxnSpPr>
                    <a:stCxn id="80" idx="0"/>
                  </p:cNvCxnSpPr>
                  <p:nvPr/>
                </p:nvCxnSpPr>
                <p:spPr>
                  <a:xfrm flipH="1" flipV="1">
                    <a:off x="4744" y="4891"/>
                    <a:ext cx="9" cy="376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Multiply 102"/>
                  <p:cNvSpPr/>
                  <p:nvPr/>
                </p:nvSpPr>
                <p:spPr>
                  <a:xfrm>
                    <a:off x="4545" y="4610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094" y="4610"/>
                  <a:ext cx="426" cy="658"/>
                  <a:chOff x="5616" y="4625"/>
                  <a:chExt cx="426" cy="658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 flipH="1" flipV="1">
                    <a:off x="5824" y="4907"/>
                    <a:ext cx="9" cy="376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Multiply 105"/>
                  <p:cNvSpPr/>
                  <p:nvPr/>
                </p:nvSpPr>
                <p:spPr>
                  <a:xfrm>
                    <a:off x="5616" y="4625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3514" y="4652"/>
                  <a:ext cx="426" cy="616"/>
                  <a:chOff x="4986" y="4651"/>
                  <a:chExt cx="426" cy="616"/>
                </a:xfrm>
              </p:grpSpPr>
              <p:cxnSp>
                <p:nvCxnSpPr>
                  <p:cNvPr id="108" name="Straight Arrow Connector 107"/>
                  <p:cNvCxnSpPr/>
                  <p:nvPr/>
                </p:nvCxnSpPr>
                <p:spPr>
                  <a:xfrm flipH="1" flipV="1">
                    <a:off x="5194" y="4891"/>
                    <a:ext cx="9" cy="376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Multiply 108"/>
                  <p:cNvSpPr/>
                  <p:nvPr/>
                </p:nvSpPr>
                <p:spPr>
                  <a:xfrm>
                    <a:off x="4986" y="465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600">
                      <a:sym typeface="+mn-ea"/>
                    </a:endParaRPr>
                  </a:p>
                </p:txBody>
              </p:sp>
            </p:grpSp>
            <p:sp>
              <p:nvSpPr>
                <p:cNvPr id="110" name="Text Box 109"/>
                <p:cNvSpPr txBox="1"/>
                <p:nvPr/>
              </p:nvSpPr>
              <p:spPr>
                <a:xfrm>
                  <a:off x="8341" y="6274"/>
                  <a:ext cx="5117" cy="1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en-US" i="1" dirty="0"/>
                    <a:t>No control execution &amp; transmission during 0</a:t>
                  </a: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1950" y="6274"/>
                  <a:ext cx="4009" cy="1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en-US" i="1" dirty="0"/>
                    <a:t>No sensor data reception during 0</a:t>
                  </a:r>
                </a:p>
              </p:txBody>
            </p: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12871" y="3519"/>
                <a:ext cx="0" cy="1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2871" y="3925"/>
                <a:ext cx="303" cy="55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600">
                  <a:sym typeface="+mn-ea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187" y="5511"/>
                <a:ext cx="287" cy="2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600">
                  <a:sym typeface="+mn-ea"/>
                </a:endParaRPr>
              </a:p>
            </p:txBody>
          </p:sp>
          <p:cxnSp>
            <p:nvCxnSpPr>
              <p:cNvPr id="11" name="Elbow Connector 10"/>
              <p:cNvCxnSpPr/>
              <p:nvPr/>
            </p:nvCxnSpPr>
            <p:spPr>
              <a:xfrm rot="5400000" flipV="1">
                <a:off x="12626" y="4709"/>
                <a:ext cx="1360" cy="144"/>
              </a:xfrm>
              <a:prstGeom prst="bentConnector3">
                <a:avLst>
                  <a:gd name="adj1" fmla="val 1323"/>
                </a:avLst>
              </a:prstGeom>
              <a:ln w="3810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6129" y="5252"/>
                <a:ext cx="287" cy="286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600">
                  <a:sym typeface="+mn-ea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 Box 3"/>
                  <p:cNvSpPr txBox="1"/>
                  <p:nvPr/>
                </p:nvSpPr>
                <p:spPr>
                  <a:xfrm>
                    <a:off x="2285" y="2104"/>
                    <a:ext cx="11262" cy="557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txBody>
                  <a:bodyPr wrap="square" tIns="0" rtlCol="0">
                    <a:spAutoFit/>
                  </a:bodyPr>
                  <a:lstStyle/>
                  <a:p>
                    <a:pPr algn="ctr"/>
                    <a:r>
                      <a:rPr lang="en-US" altLang="en-US" sz="2000" b="1" i="1" dirty="0">
                        <a:latin typeface="Cambria" panose="02040503050406030204" pitchFamily="18" charset="0"/>
                        <a:ea typeface="Cambria" panose="02040503050406030204" pitchFamily="18" charset="0"/>
                        <a:cs typeface="DejaVu Math TeX Gyre" panose="02000503000000000000" charset="0"/>
                        <a:sym typeface="+mn-ea"/>
                      </a:rPr>
                      <a:t>Switching Sequence :</a:t>
                    </a:r>
                    <a:r>
                      <a:rPr lang="en-US" alt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DejaVu Math TeX Gyre" panose="02000503000000000000" charset="0"/>
                        <a:sym typeface="+mn-ea"/>
                      </a:rPr>
                      <a:t> </a:t>
                    </a:r>
                    <a:r>
                      <a:rPr lang="en-US" altLang="en-US" sz="2000" b="1" i="1" dirty="0">
                        <a:latin typeface="Cambria" panose="02040503050406030204" pitchFamily="18" charset="0"/>
                        <a:ea typeface="Cambria" panose="02040503050406030204" pitchFamily="18" charset="0"/>
                        <a:cs typeface="DejaVu Math TeX Gyre" panose="02000503000000000000" charset="0"/>
                        <a:sym typeface="+mn-ea"/>
                      </a:rPr>
                      <a:t>A</a:t>
                    </a:r>
                    <a14:m>
                      <m:oMath xmlns:m="http://schemas.openxmlformats.org/officeDocument/2006/math">
                        <m:r>
                          <a:rPr lang="en-US" altLang="en-US" sz="20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  <m:r>
                          <a:rPr lang="en-IN" altLang="en-US" sz="20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𝒉𝒊</m:t>
                        </m:r>
                        <m:r>
                          <a:rPr lang="en-US" altLang="en-US" sz="20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→</m:t>
                        </m:r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𝑨</m:t>
                        </m:r>
                        <m:r>
                          <a:rPr lang="en-US" altLang="en-US" sz="20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  <m:r>
                          <a:rPr lang="en-US" altLang="en-US" sz="20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altLang="en-US" sz="20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IN" altLang="en-US" sz="20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𝒉𝒊</m:t>
                        </m:r>
                        <m:r>
                          <a:rPr lang="en-US" altLang="en-US" sz="20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→</m:t>
                        </m:r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𝑨</m:t>
                        </m:r>
                        <m:r>
                          <a:rPr lang="en-US" altLang="en-US" sz="20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  <m:r>
                          <a:rPr lang="en-IN" altLang="en-US" sz="20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𝒉𝒋</m:t>
                        </m:r>
                        <m:r>
                          <a:rPr lang="en-US" altLang="en-US" sz="20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→</m:t>
                        </m:r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𝑨</m:t>
                        </m:r>
                        <m:r>
                          <a:rPr lang="en-US" altLang="en-US" sz="20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  <m:r>
                          <a:rPr lang="en-IN" altLang="en-US" sz="20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𝒉𝒋</m:t>
                        </m:r>
                        <m:r>
                          <a:rPr lang="en-US" altLang="en-US" sz="2000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altLang="en-US" sz="2000" b="1" i="1" dirty="0">
                      <a:latin typeface="Cambria Math" panose="02040503050406030204" pitchFamily="18" charset="0"/>
                      <a:ea typeface="MS Mincho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" name="Text 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5" y="2104"/>
                    <a:ext cx="11262" cy="55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2414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Text Box 13"/>
            <p:cNvSpPr txBox="1"/>
            <p:nvPr/>
          </p:nvSpPr>
          <p:spPr>
            <a:xfrm>
              <a:off x="2997" y="5907"/>
              <a:ext cx="372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en-US" sz="1200" b="1"/>
                <a:t>y</a:t>
              </a:r>
              <a:r>
                <a:rPr lang="en-US" altLang="en-US" sz="1200" b="1" baseline="-25000"/>
                <a:t>7</a:t>
              </a:r>
              <a:r>
                <a:rPr lang="en-US" altLang="en-US" sz="1200" b="1"/>
                <a:t>   __</a:t>
              </a:r>
              <a:r>
                <a:rPr lang="en-US" altLang="en-US" sz="1200" b="1" baseline="-25000"/>
                <a:t>  </a:t>
              </a:r>
              <a:r>
                <a:rPr lang="en-US" altLang="en-US" sz="1200" b="1"/>
                <a:t> y</a:t>
              </a:r>
              <a:r>
                <a:rPr lang="en-US" altLang="en-US" sz="1200" b="1" baseline="-25000"/>
                <a:t>5</a:t>
              </a:r>
              <a:r>
                <a:rPr lang="en-US" altLang="en-US" sz="1200" b="1"/>
                <a:t>   __   __   y</a:t>
              </a:r>
              <a:r>
                <a:rPr lang="en-US" altLang="en-US" sz="1200" b="1" baseline="-25000"/>
                <a:t>2</a:t>
              </a:r>
              <a:r>
                <a:rPr lang="en-US" altLang="en-US" sz="1200" b="1"/>
                <a:t>   y</a:t>
              </a:r>
              <a:r>
                <a:rPr lang="en-US" altLang="en-US" sz="1200" b="1" baseline="-25000"/>
                <a:t>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015355" y="3509645"/>
            <a:ext cx="1760220" cy="1558925"/>
            <a:chOff x="9473" y="5527"/>
            <a:chExt cx="2772" cy="2455"/>
          </a:xfrm>
        </p:grpSpPr>
        <p:cxnSp>
          <p:nvCxnSpPr>
            <p:cNvPr id="36" name="Curved Connector 35"/>
            <p:cNvCxnSpPr>
              <a:stCxn id="61" idx="2"/>
            </p:cNvCxnSpPr>
            <p:nvPr/>
          </p:nvCxnSpPr>
          <p:spPr>
            <a:xfrm rot="10800000" flipV="1">
              <a:off x="9473" y="7306"/>
              <a:ext cx="398" cy="5"/>
            </a:xfrm>
            <a:prstGeom prst="curvedConnector3">
              <a:avLst>
                <a:gd name="adj1" fmla="val 49749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41" idx="1"/>
              <a:endCxn id="42" idx="5"/>
            </p:cNvCxnSpPr>
            <p:nvPr/>
          </p:nvCxnSpPr>
          <p:spPr>
            <a:xfrm rot="16200000" flipV="1">
              <a:off x="10421" y="6157"/>
              <a:ext cx="896" cy="91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02020"/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43" idx="4"/>
              <a:endCxn id="41" idx="0"/>
            </p:cNvCxnSpPr>
            <p:nvPr/>
          </p:nvCxnSpPr>
          <p:spPr>
            <a:xfrm rot="5400000" flipV="1">
              <a:off x="11219" y="6617"/>
              <a:ext cx="668" cy="1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43" idx="7"/>
              <a:endCxn id="43" idx="1"/>
            </p:cNvCxnSpPr>
            <p:nvPr/>
          </p:nvCxnSpPr>
          <p:spPr>
            <a:xfrm rot="16200000" flipV="1">
              <a:off x="11545" y="5462"/>
              <a:ext cx="5" cy="474"/>
            </a:xfrm>
            <a:prstGeom prst="curvedConnector3">
              <a:avLst>
                <a:gd name="adj1" fmla="val 9570000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stCxn id="61" idx="6"/>
              <a:endCxn id="43" idx="2"/>
            </p:cNvCxnSpPr>
            <p:nvPr/>
          </p:nvCxnSpPr>
          <p:spPr>
            <a:xfrm flipV="1">
              <a:off x="10541" y="5945"/>
              <a:ext cx="669" cy="1361"/>
            </a:xfrm>
            <a:prstGeom prst="curvedConnector3">
              <a:avLst>
                <a:gd name="adj1" fmla="val 50075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42" idx="4"/>
              <a:endCxn id="61" idx="0"/>
            </p:cNvCxnSpPr>
            <p:nvPr/>
          </p:nvCxnSpPr>
          <p:spPr>
            <a:xfrm rot="5400000" flipV="1">
              <a:off x="9845" y="6598"/>
              <a:ext cx="694" cy="29"/>
            </a:xfrm>
            <a:prstGeom prst="curvedConnector3">
              <a:avLst>
                <a:gd name="adj1" fmla="val 49928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42" idx="7"/>
              <a:endCxn id="42" idx="1"/>
            </p:cNvCxnSpPr>
            <p:nvPr/>
          </p:nvCxnSpPr>
          <p:spPr>
            <a:xfrm rot="16200000" flipV="1">
              <a:off x="10177" y="5436"/>
              <a:ext cx="5" cy="474"/>
            </a:xfrm>
            <a:prstGeom prst="curvedConnector3">
              <a:avLst>
                <a:gd name="adj1" fmla="val 9570000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9871" y="6959"/>
              <a:ext cx="670" cy="693"/>
              <a:chOff x="8010" y="5833"/>
              <a:chExt cx="670" cy="69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8010" y="5833"/>
                <a:ext cx="670" cy="6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400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 Box 3"/>
                  <p:cNvSpPr txBox="1"/>
                  <p:nvPr/>
                </p:nvSpPr>
                <p:spPr>
                  <a:xfrm>
                    <a:off x="8072" y="5938"/>
                    <a:ext cx="457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𝜽</m:t>
                          </m:r>
                          <m:r>
                            <a:rPr lang="en-US" sz="1400" b="1" i="1" baseline="-2500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i="1" baseline="-25000">
                      <a:latin typeface="Cambria Math" panose="02040503050406030204" pitchFamily="18" charset="0"/>
                      <a:ea typeface="MS Mincho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 xmlns="">
              <p:sp>
                <p:nvSpPr>
                  <p:cNvPr id="4" name="Text 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" y="5938"/>
                    <a:ext cx="457" cy="48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9842" y="5572"/>
              <a:ext cx="670" cy="693"/>
              <a:chOff x="9687" y="5632"/>
              <a:chExt cx="670" cy="69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687" y="5632"/>
                <a:ext cx="670" cy="69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400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 Box 4"/>
                  <p:cNvSpPr txBox="1"/>
                  <p:nvPr/>
                </p:nvSpPr>
                <p:spPr>
                  <a:xfrm>
                    <a:off x="9778" y="5762"/>
                    <a:ext cx="48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𝜽</m:t>
                          </m:r>
                          <m:r>
                            <a:rPr lang="en-US" sz="1400" b="1" i="1" baseline="-25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i="1" baseline="-25000">
                      <a:latin typeface="Cambria Math" panose="02040503050406030204" pitchFamily="18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 xmlns="">
              <p:sp>
                <p:nvSpPr>
                  <p:cNvPr id="5" name="Text 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8" y="5762"/>
                    <a:ext cx="488" cy="483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1210" y="5598"/>
              <a:ext cx="670" cy="693"/>
              <a:chOff x="10844" y="5202"/>
              <a:chExt cx="670" cy="69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0844" y="5202"/>
                <a:ext cx="670" cy="69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400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 Box 5"/>
                  <p:cNvSpPr txBox="1"/>
                  <p:nvPr/>
                </p:nvSpPr>
                <p:spPr>
                  <a:xfrm>
                    <a:off x="10918" y="5307"/>
                    <a:ext cx="501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𝜽</m:t>
                          </m:r>
                          <m:r>
                            <a:rPr lang="en-US" sz="1400" b="1" i="1" baseline="-25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i="1" baseline="-25000">
                      <a:latin typeface="Cambria Math" panose="02040503050406030204" pitchFamily="18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 xmlns="">
              <p:sp>
                <p:nvSpPr>
                  <p:cNvPr id="6" name="Text 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" y="5307"/>
                    <a:ext cx="501" cy="483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11226" y="6959"/>
              <a:ext cx="670" cy="693"/>
              <a:chOff x="10844" y="6939"/>
              <a:chExt cx="670" cy="69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0844" y="6939"/>
                <a:ext cx="670" cy="69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400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12"/>
                  <p:cNvSpPr txBox="1"/>
                  <p:nvPr/>
                </p:nvSpPr>
                <p:spPr>
                  <a:xfrm>
                    <a:off x="10920" y="7047"/>
                    <a:ext cx="57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𝜽</m:t>
                          </m:r>
                          <m:r>
                            <a:rPr lang="en-US" sz="1400" b="1" i="1" baseline="-25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en-US" sz="1400" b="1" i="1" baseline="-25000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 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0" y="7047"/>
                    <a:ext cx="578" cy="483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87"/>
                <p:cNvSpPr txBox="1"/>
                <p:nvPr/>
              </p:nvSpPr>
              <p:spPr>
                <a:xfrm rot="3300000">
                  <a:off x="10371" y="5941"/>
                  <a:ext cx="1265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𝟏𝟑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𝟏𝟑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8" name="Text 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00000">
                  <a:off x="10371" y="5941"/>
                  <a:ext cx="1265" cy="436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0"/>
                <p:cNvSpPr txBox="1"/>
                <p:nvPr/>
              </p:nvSpPr>
              <p:spPr>
                <a:xfrm rot="5400000">
                  <a:off x="11384" y="6444"/>
                  <a:ext cx="1285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𝟑𝟐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𝟑𝟐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1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384" y="6444"/>
                  <a:ext cx="1285" cy="436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/>
                <p:nvPr/>
              </p:nvSpPr>
              <p:spPr>
                <a:xfrm rot="18120000">
                  <a:off x="10193" y="7087"/>
                  <a:ext cx="1353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20000">
                  <a:off x="10193" y="7087"/>
                  <a:ext cx="1353" cy="436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3"/>
                <p:cNvSpPr txBox="1"/>
                <p:nvPr/>
              </p:nvSpPr>
              <p:spPr>
                <a:xfrm rot="5400000">
                  <a:off x="9070" y="6444"/>
                  <a:ext cx="1360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4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070" y="6444"/>
                  <a:ext cx="1360" cy="436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" r="6183" b="21941"/>
          <a:stretch>
            <a:fillRect/>
          </a:stretch>
        </p:blipFill>
        <p:spPr>
          <a:xfrm>
            <a:off x="2557362" y="1527463"/>
            <a:ext cx="8560911" cy="3148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2130" y="1845945"/>
            <a:ext cx="6546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Closed-loop state following aperiodic control execution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08675" y="2244725"/>
            <a:ext cx="172085" cy="146685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7210" y="3175635"/>
            <a:ext cx="2731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Aperiodic control input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6885542" y="3374750"/>
            <a:ext cx="1271754" cy="302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18208" y="1489371"/>
            <a:ext cx="10503543" cy="3535134"/>
            <a:chOff x="718208" y="1489371"/>
            <a:chExt cx="10503543" cy="35351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83" r="6183" b="21941"/>
            <a:stretch>
              <a:fillRect/>
            </a:stretch>
          </p:blipFill>
          <p:spPr>
            <a:xfrm>
              <a:off x="1430311" y="1559361"/>
              <a:ext cx="8560911" cy="314844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860518" y="1645227"/>
              <a:ext cx="48156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Closed-loop state (deviation)  following </a:t>
              </a:r>
            </a:p>
            <a:p>
              <a:r>
                <a:rPr lang="en-US" sz="2000" dirty="0"/>
                <a:t>aperiodic control execution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781625" y="2438979"/>
              <a:ext cx="244837" cy="13044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30159" y="3207533"/>
              <a:ext cx="27317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Aperiodic control input</a:t>
              </a:r>
            </a:p>
            <a:p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(acceleration)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58491" y="3406648"/>
              <a:ext cx="1271668" cy="1548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18208" y="1489371"/>
              <a:ext cx="1310936" cy="2917286"/>
              <a:chOff x="1845259" y="1457473"/>
              <a:chExt cx="1310936" cy="291728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487990" y="1546498"/>
                <a:ext cx="531628" cy="2828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715174" y="3799734"/>
                <a:ext cx="44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16301" y="3224709"/>
                <a:ext cx="67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12812" y="2646560"/>
                <a:ext cx="706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19387" y="2056026"/>
                <a:ext cx="70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1500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298516" y="1527463"/>
                <a:ext cx="744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2000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969260" y="1583049"/>
                <a:ext cx="9487" cy="271250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16200000">
                <a:off x="957440" y="2345292"/>
                <a:ext cx="2237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Deviation (m)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flipH="1">
              <a:off x="10009444" y="1547551"/>
              <a:ext cx="1212307" cy="2847296"/>
              <a:chOff x="1807311" y="1527463"/>
              <a:chExt cx="1212307" cy="284729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487990" y="1546498"/>
                <a:ext cx="531628" cy="2828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30152" y="3855124"/>
                <a:ext cx="44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99706" y="3258654"/>
                <a:ext cx="65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99705" y="2683630"/>
                <a:ext cx="709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99704" y="2056026"/>
                <a:ext cx="686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15748" y="1527463"/>
                <a:ext cx="752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2000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969260" y="1583049"/>
                <a:ext cx="9487" cy="271250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6200000">
                <a:off x="706423" y="2647386"/>
                <a:ext cx="26634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Acceleration (m/s</a:t>
                </a:r>
                <a:r>
                  <a:rPr lang="en-I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149690" y="4562840"/>
              <a:ext cx="2237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Time (sec)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58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493701" y="1467679"/>
            <a:ext cx="9631534" cy="3329491"/>
            <a:chOff x="1493701" y="1467679"/>
            <a:chExt cx="9631534" cy="33294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" b="21733"/>
            <a:stretch>
              <a:fillRect/>
            </a:stretch>
          </p:blipFill>
          <p:spPr>
            <a:xfrm>
              <a:off x="2266416" y="1738077"/>
              <a:ext cx="7646512" cy="264688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298902" y="1881566"/>
              <a:ext cx="5583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Closed-loop state (deviation) following periodic control execution</a:t>
              </a:r>
              <a:endParaRPr lang="en-IN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634345" y="2491150"/>
              <a:ext cx="2223656" cy="512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16402" y="3538577"/>
              <a:ext cx="4008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Periodic control input (acceleration)</a:t>
              </a:r>
              <a:endParaRPr lang="en-IN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34346" y="3430853"/>
              <a:ext cx="682056" cy="29239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493701" y="1467679"/>
              <a:ext cx="1310936" cy="2917286"/>
              <a:chOff x="1845259" y="1457473"/>
              <a:chExt cx="1310936" cy="291728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87990" y="1546498"/>
                <a:ext cx="531628" cy="2828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15174" y="3799734"/>
                <a:ext cx="44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416301" y="3224709"/>
                <a:ext cx="67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12812" y="2646560"/>
                <a:ext cx="706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319387" y="2056026"/>
                <a:ext cx="70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1500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98516" y="1527463"/>
                <a:ext cx="744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2000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969260" y="1583049"/>
                <a:ext cx="9487" cy="271250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 rot="16200000">
                <a:off x="957440" y="2345292"/>
                <a:ext cx="2237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Deviation (m)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9912928" y="1593255"/>
              <a:ext cx="1212307" cy="2847296"/>
              <a:chOff x="1807311" y="1527463"/>
              <a:chExt cx="1212307" cy="284729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87990" y="1546498"/>
                <a:ext cx="531628" cy="2828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30152" y="3855124"/>
                <a:ext cx="44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99706" y="3258654"/>
                <a:ext cx="65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99705" y="2683630"/>
                <a:ext cx="709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99704" y="2056026"/>
                <a:ext cx="686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15748" y="1527463"/>
                <a:ext cx="752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2000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969260" y="1583049"/>
                <a:ext cx="9487" cy="271250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6200000">
                <a:off x="706423" y="2647386"/>
                <a:ext cx="26634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Acceleration (m/s</a:t>
                </a:r>
                <a:r>
                  <a:rPr lang="en-I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59257" y="4335505"/>
              <a:ext cx="2237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Time (sec)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26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387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Mincho</vt:lpstr>
      <vt:lpstr>宋体</vt:lpstr>
      <vt:lpstr>Arial</vt:lpstr>
      <vt:lpstr>Arial Black</vt:lpstr>
      <vt:lpstr>Calibri</vt:lpstr>
      <vt:lpstr>Cambria</vt:lpstr>
      <vt:lpstr>Cambria Math</vt:lpstr>
      <vt:lpstr>DejaVu Math TeX Gyre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sunandan</dc:creator>
  <cp:lastModifiedBy>sunandan adhikary</cp:lastModifiedBy>
  <cp:revision>101</cp:revision>
  <dcterms:created xsi:type="dcterms:W3CDTF">2022-09-09T17:54:59Z</dcterms:created>
  <dcterms:modified xsi:type="dcterms:W3CDTF">2024-05-01T21:33:37Z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