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7F"/>
    <a:srgbClr val="905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C163-5FB9-EF46-B4B4-71A6DAE4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D0A4-05C8-FA40-8E09-E3A531A48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6E90-2839-3143-8BFA-EADC6D39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D13C-3553-6447-9460-8B0F3AFE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0E7F6-C90F-9344-981B-B66CF5AB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0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B57F-35FD-C44F-8022-ACA97C3A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00A34-8930-B34B-A8A3-62498030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05CF-CD5C-FA4B-9EE9-45194145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DA37-007A-424D-A4BF-89C9F02A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61E2-43A7-DB40-9F53-0F568A6E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E4A70-D89C-E44C-B8D5-A1209F198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A428A-5F2A-9C45-A0E1-A73F2D1C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1D7-43E6-6B41-AA69-C37BCB41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67C5-66A7-1A41-BA72-4B00E79B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EEB7-63C8-E242-9DCE-2073C853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DBFD-9743-074A-8C6E-4075CCF7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B2BE-68D3-5F4D-9BFC-AF7AB810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EFF5-2A34-2443-80C2-66B2E7C5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EEEC-FE18-1847-99A5-4822F4E8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99F-3AEE-A74E-81E1-1FFE100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6B2F-354D-F64E-95EE-659B3881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D2E8-4481-C746-AA7F-61FAE32D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03F3-F4FA-F844-ADE4-2DE2641C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2FA9-BC1B-3440-953E-0A3BEF03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C2FA-502E-D947-9768-DD634CD2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7D62-2D9B-6141-9CD2-B28F5509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60AC-CDF0-DC41-AAD4-2C3FDFCC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1EF3A-B619-D646-943A-BF590E09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535F3-2392-8B49-A345-4761125C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42DC-BE8E-244C-80C9-F4A5ADD8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71B4-DA56-F34E-8CCD-B7714446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4D82-0C57-1B4F-AB73-AA06A075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8834-02A6-104B-A5F8-34E9D2EE4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DD70-E43E-464D-8D04-CEDDE21C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02DAB-CD97-594C-AEBC-2625F469C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F00CA-33F3-854D-838D-C984E0C4B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7F60C-8757-6342-B34B-F4239B4F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C2218-5A8B-2A4D-985B-E594B6A7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CE422-517C-054E-B1AE-F1655771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4D52-F136-4444-8418-85043BFC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FDF27-8774-134B-9D6E-A3C6AD21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4A26D-7B16-4F43-8981-424529F4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05150-B2F8-2645-BA04-5FD0A356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3B994-2717-404F-A990-B88B11BE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04189-8B3B-3C45-96BD-E9474A06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57726-B345-7044-B2A2-A05EEE85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0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F8FE-EB44-A647-A03B-E516DA2B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105F-8306-E24E-A031-3B61D012A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072BD-037B-134C-AA09-C22C0AA7E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2FEA0-1F6A-8447-A976-782CDE3D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08B26-0746-CC4C-9B61-CCDA35ED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27E36-57BB-E04C-B322-0F5347F5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B1F7-E1F9-B04E-950D-EB5C37C1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C4730-C5E2-6240-820D-7F8F826D6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3FB2-B4BC-FF44-8729-F85EDACF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240-8639-7B4D-8812-25233A34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01ACA-3FBE-4648-8384-1D54700A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8D63-3392-1E4B-AE6D-1469B415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F5F85-3CD9-B440-BF7F-106CD383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23B26-9F7E-614E-8545-DB43816E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20E0-8F86-3A40-94CF-0C0F7A476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C3F5-2D5F-2941-9B11-4B23BF5438D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9266-3AD8-9745-98B5-67BC84B50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0AF30-1AE7-E249-88D1-C4E1C4347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FD43-C6AF-AA40-97A3-9985861A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2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559D80-4FD1-E642-B6E7-64D1332E4E3F}"/>
              </a:ext>
            </a:extLst>
          </p:cNvPr>
          <p:cNvCxnSpPr>
            <a:cxnSpLocks/>
          </p:cNvCxnSpPr>
          <p:nvPr/>
        </p:nvCxnSpPr>
        <p:spPr>
          <a:xfrm flipV="1">
            <a:off x="6024654" y="1517323"/>
            <a:ext cx="3084" cy="1515692"/>
          </a:xfrm>
          <a:prstGeom prst="line">
            <a:avLst/>
          </a:prstGeom>
          <a:ln w="127000">
            <a:solidFill>
              <a:srgbClr val="905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5ADECF-F421-6240-8D6F-879309BD711A}"/>
              </a:ext>
            </a:extLst>
          </p:cNvPr>
          <p:cNvSpPr/>
          <p:nvPr/>
        </p:nvSpPr>
        <p:spPr>
          <a:xfrm>
            <a:off x="3130379" y="4622563"/>
            <a:ext cx="2014151" cy="1050324"/>
          </a:xfrm>
          <a:prstGeom prst="roundRect">
            <a:avLst/>
          </a:prstGeom>
          <a:solidFill>
            <a:srgbClr val="338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53E2F9-CA43-DC42-BFD0-600A50BB8FE6}"/>
              </a:ext>
            </a:extLst>
          </p:cNvPr>
          <p:cNvSpPr/>
          <p:nvPr/>
        </p:nvSpPr>
        <p:spPr>
          <a:xfrm>
            <a:off x="3479634" y="5672887"/>
            <a:ext cx="304800" cy="315310"/>
          </a:xfrm>
          <a:prstGeom prst="ellipse">
            <a:avLst/>
          </a:prstGeom>
          <a:solidFill>
            <a:srgbClr val="338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C641E9-1290-B247-8160-CE947A736BC9}"/>
              </a:ext>
            </a:extLst>
          </p:cNvPr>
          <p:cNvSpPr/>
          <p:nvPr/>
        </p:nvSpPr>
        <p:spPr>
          <a:xfrm>
            <a:off x="4459227" y="5672887"/>
            <a:ext cx="304800" cy="315310"/>
          </a:xfrm>
          <a:prstGeom prst="ellipse">
            <a:avLst/>
          </a:prstGeom>
          <a:solidFill>
            <a:srgbClr val="338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0A3192-7DB3-274A-B3A9-5B28B843FB2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37455" y="2965621"/>
            <a:ext cx="1871835" cy="1656942"/>
          </a:xfrm>
          <a:prstGeom prst="line">
            <a:avLst/>
          </a:prstGeom>
          <a:ln w="127000">
            <a:solidFill>
              <a:srgbClr val="905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3CDE7A9-8ADD-1A4B-A447-2786D6483C76}"/>
              </a:ext>
            </a:extLst>
          </p:cNvPr>
          <p:cNvSpPr/>
          <p:nvPr/>
        </p:nvSpPr>
        <p:spPr>
          <a:xfrm>
            <a:off x="4060827" y="4554601"/>
            <a:ext cx="153253" cy="1359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9510AA-4784-3644-9F19-138CA00582B7}"/>
              </a:ext>
            </a:extLst>
          </p:cNvPr>
          <p:cNvSpPr/>
          <p:nvPr/>
        </p:nvSpPr>
        <p:spPr>
          <a:xfrm>
            <a:off x="6885843" y="4622563"/>
            <a:ext cx="2014151" cy="1050324"/>
          </a:xfrm>
          <a:prstGeom prst="roundRect">
            <a:avLst/>
          </a:prstGeom>
          <a:solidFill>
            <a:srgbClr val="338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6307B7-D4A5-B349-B8C5-8790753E8AC9}"/>
              </a:ext>
            </a:extLst>
          </p:cNvPr>
          <p:cNvSpPr/>
          <p:nvPr/>
        </p:nvSpPr>
        <p:spPr>
          <a:xfrm>
            <a:off x="7235098" y="5672887"/>
            <a:ext cx="304800" cy="315310"/>
          </a:xfrm>
          <a:prstGeom prst="ellipse">
            <a:avLst/>
          </a:prstGeom>
          <a:solidFill>
            <a:srgbClr val="338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571A78-8643-734C-A4DD-519257541540}"/>
              </a:ext>
            </a:extLst>
          </p:cNvPr>
          <p:cNvSpPr/>
          <p:nvPr/>
        </p:nvSpPr>
        <p:spPr>
          <a:xfrm>
            <a:off x="8214691" y="5672887"/>
            <a:ext cx="304800" cy="315310"/>
          </a:xfrm>
          <a:prstGeom prst="ellipse">
            <a:avLst/>
          </a:prstGeom>
          <a:solidFill>
            <a:srgbClr val="338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1A8FCD-D224-BA4F-851C-9E4605E7DF9F}"/>
              </a:ext>
            </a:extLst>
          </p:cNvPr>
          <p:cNvCxnSpPr>
            <a:cxnSpLocks/>
          </p:cNvCxnSpPr>
          <p:nvPr/>
        </p:nvCxnSpPr>
        <p:spPr>
          <a:xfrm flipH="1" flipV="1">
            <a:off x="6009290" y="2965621"/>
            <a:ext cx="1883628" cy="1669016"/>
          </a:xfrm>
          <a:prstGeom prst="line">
            <a:avLst/>
          </a:prstGeom>
          <a:ln w="127000">
            <a:solidFill>
              <a:srgbClr val="905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C55FD0-8215-9444-A1AB-9FAB652A3784}"/>
              </a:ext>
            </a:extLst>
          </p:cNvPr>
          <p:cNvSpPr/>
          <p:nvPr/>
        </p:nvSpPr>
        <p:spPr>
          <a:xfrm>
            <a:off x="7816291" y="4554601"/>
            <a:ext cx="153253" cy="1359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A496FB-7242-1A44-B41A-CA6ECB43F8F6}"/>
              </a:ext>
            </a:extLst>
          </p:cNvPr>
          <p:cNvSpPr/>
          <p:nvPr/>
        </p:nvSpPr>
        <p:spPr>
          <a:xfrm>
            <a:off x="5932665" y="2910869"/>
            <a:ext cx="153253" cy="1359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585B9B-B16D-764C-BB0E-FE23C0E86FC5}"/>
              </a:ext>
            </a:extLst>
          </p:cNvPr>
          <p:cNvSpPr/>
          <p:nvPr/>
        </p:nvSpPr>
        <p:spPr>
          <a:xfrm>
            <a:off x="5825454" y="1143569"/>
            <a:ext cx="398400" cy="383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384B07E9-8FC0-B149-AE76-A716427C19C0}"/>
              </a:ext>
            </a:extLst>
          </p:cNvPr>
          <p:cNvSpPr/>
          <p:nvPr/>
        </p:nvSpPr>
        <p:spPr>
          <a:xfrm>
            <a:off x="8955994" y="4937660"/>
            <a:ext cx="667265" cy="42013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D36BF20-448D-8647-BF8F-E4A07807BCA4}"/>
              </a:ext>
            </a:extLst>
          </p:cNvPr>
          <p:cNvSpPr/>
          <p:nvPr/>
        </p:nvSpPr>
        <p:spPr>
          <a:xfrm>
            <a:off x="5185213" y="4937660"/>
            <a:ext cx="667265" cy="4201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5039065-2EF6-7049-A8BD-06D48C844878}"/>
              </a:ext>
            </a:extLst>
          </p:cNvPr>
          <p:cNvSpPr/>
          <p:nvPr/>
        </p:nvSpPr>
        <p:spPr>
          <a:xfrm rot="10800000">
            <a:off x="6162578" y="4937660"/>
            <a:ext cx="667265" cy="42013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90C557B-763A-FB43-894C-694DD77D95FD}"/>
              </a:ext>
            </a:extLst>
          </p:cNvPr>
          <p:cNvSpPr/>
          <p:nvPr/>
        </p:nvSpPr>
        <p:spPr>
          <a:xfrm rot="10800000">
            <a:off x="2405816" y="4937660"/>
            <a:ext cx="667265" cy="4201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3588D197-8D3D-D747-9D76-50FF84E7125A}"/>
              </a:ext>
            </a:extLst>
          </p:cNvPr>
          <p:cNvSpPr/>
          <p:nvPr/>
        </p:nvSpPr>
        <p:spPr>
          <a:xfrm>
            <a:off x="7312004" y="4071942"/>
            <a:ext cx="1071771" cy="1125601"/>
          </a:xfrm>
          <a:prstGeom prst="circularArrow">
            <a:avLst/>
          </a:prstGeom>
          <a:solidFill>
            <a:srgbClr val="FF0000">
              <a:alpha val="5352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B092F713-6367-8948-BAB7-12DB872A8ABE}"/>
              </a:ext>
            </a:extLst>
          </p:cNvPr>
          <p:cNvSpPr/>
          <p:nvPr/>
        </p:nvSpPr>
        <p:spPr>
          <a:xfrm>
            <a:off x="5473404" y="2483992"/>
            <a:ext cx="1071771" cy="1125601"/>
          </a:xfrm>
          <a:prstGeom prst="circularArrow">
            <a:avLst/>
          </a:prstGeom>
          <a:solidFill>
            <a:srgbClr val="FF0000">
              <a:alpha val="5352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ular Arrow 38">
            <a:extLst>
              <a:ext uri="{FF2B5EF4-FFF2-40B4-BE49-F238E27FC236}">
                <a16:creationId xmlns:a16="http://schemas.microsoft.com/office/drawing/2014/main" id="{777EA22B-3DC4-4F42-AF6C-696C9303DEA0}"/>
              </a:ext>
            </a:extLst>
          </p:cNvPr>
          <p:cNvSpPr/>
          <p:nvPr/>
        </p:nvSpPr>
        <p:spPr>
          <a:xfrm rot="10800000">
            <a:off x="5487748" y="2474687"/>
            <a:ext cx="1071771" cy="1125601"/>
          </a:xfrm>
          <a:prstGeom prst="circularArrow">
            <a:avLst/>
          </a:prstGeom>
          <a:solidFill>
            <a:srgbClr val="FF0000">
              <a:alpha val="5352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ular Arrow 40">
            <a:extLst>
              <a:ext uri="{FF2B5EF4-FFF2-40B4-BE49-F238E27FC236}">
                <a16:creationId xmlns:a16="http://schemas.microsoft.com/office/drawing/2014/main" id="{AE88FFA7-C2F3-FC48-B922-2DAD7C4CD268}"/>
              </a:ext>
            </a:extLst>
          </p:cNvPr>
          <p:cNvSpPr/>
          <p:nvPr/>
        </p:nvSpPr>
        <p:spPr>
          <a:xfrm>
            <a:off x="3597223" y="4059762"/>
            <a:ext cx="1071771" cy="1125601"/>
          </a:xfrm>
          <a:prstGeom prst="circularArrow">
            <a:avLst/>
          </a:prstGeom>
          <a:solidFill>
            <a:srgbClr val="FF0000">
              <a:alpha val="5352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5C594365-809B-FA4B-A037-1060A8B93B23}"/>
              </a:ext>
            </a:extLst>
          </p:cNvPr>
          <p:cNvSpPr/>
          <p:nvPr/>
        </p:nvSpPr>
        <p:spPr>
          <a:xfrm>
            <a:off x="2202058" y="3417212"/>
            <a:ext cx="1112109" cy="1137389"/>
          </a:xfrm>
          <a:prstGeom prst="downArrow">
            <a:avLst/>
          </a:prstGeom>
          <a:solidFill>
            <a:schemeClr val="tx1">
              <a:lumMod val="65000"/>
              <a:lumOff val="35000"/>
              <a:alpha val="66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111BA19-F424-B841-87A6-4450EAA85939}"/>
              </a:ext>
            </a:extLst>
          </p:cNvPr>
          <p:cNvSpPr/>
          <p:nvPr/>
        </p:nvSpPr>
        <p:spPr>
          <a:xfrm>
            <a:off x="2202058" y="6001511"/>
            <a:ext cx="7819272" cy="462030"/>
          </a:xfrm>
          <a:prstGeom prst="roundRect">
            <a:avLst/>
          </a:prstGeom>
          <a:solidFill>
            <a:schemeClr val="tx1">
              <a:lumMod val="65000"/>
              <a:lumOff val="3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(Frictionless)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EBF930-5641-6A47-9FF8-6A7D426120EE}"/>
              </a:ext>
            </a:extLst>
          </p:cNvPr>
          <p:cNvSpPr txBox="1"/>
          <p:nvPr/>
        </p:nvSpPr>
        <p:spPr>
          <a:xfrm>
            <a:off x="2335536" y="3033015"/>
            <a:ext cx="90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Gravity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2B7936-FE70-4544-8512-682EDA163D57}"/>
              </a:ext>
            </a:extLst>
          </p:cNvPr>
          <p:cNvSpPr/>
          <p:nvPr/>
        </p:nvSpPr>
        <p:spPr>
          <a:xfrm>
            <a:off x="8996822" y="2457997"/>
            <a:ext cx="153253" cy="1359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072B132-C6FE-BD41-8543-C3B1C58F9855}"/>
              </a:ext>
            </a:extLst>
          </p:cNvPr>
          <p:cNvSpPr/>
          <p:nvPr/>
        </p:nvSpPr>
        <p:spPr>
          <a:xfrm>
            <a:off x="8798904" y="1368047"/>
            <a:ext cx="667265" cy="42013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B76E5145-8531-7E4C-BC0B-839CB81D3A6D}"/>
              </a:ext>
            </a:extLst>
          </p:cNvPr>
          <p:cNvSpPr/>
          <p:nvPr/>
        </p:nvSpPr>
        <p:spPr>
          <a:xfrm>
            <a:off x="8798904" y="1788177"/>
            <a:ext cx="667265" cy="4201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C91286-7AFA-F34E-822B-7B3059177909}"/>
              </a:ext>
            </a:extLst>
          </p:cNvPr>
          <p:cNvSpPr txBox="1"/>
          <p:nvPr/>
        </p:nvSpPr>
        <p:spPr>
          <a:xfrm>
            <a:off x="7564150" y="994890"/>
            <a:ext cx="2582562" cy="2431435"/>
          </a:xfrm>
          <a:custGeom>
            <a:avLst/>
            <a:gdLst>
              <a:gd name="connsiteX0" fmla="*/ 0 w 2582562"/>
              <a:gd name="connsiteY0" fmla="*/ 0 h 2431435"/>
              <a:gd name="connsiteX1" fmla="*/ 619815 w 2582562"/>
              <a:gd name="connsiteY1" fmla="*/ 0 h 2431435"/>
              <a:gd name="connsiteX2" fmla="*/ 1187979 w 2582562"/>
              <a:gd name="connsiteY2" fmla="*/ 0 h 2431435"/>
              <a:gd name="connsiteX3" fmla="*/ 1885270 w 2582562"/>
              <a:gd name="connsiteY3" fmla="*/ 0 h 2431435"/>
              <a:gd name="connsiteX4" fmla="*/ 2582562 w 2582562"/>
              <a:gd name="connsiteY4" fmla="*/ 0 h 2431435"/>
              <a:gd name="connsiteX5" fmla="*/ 2582562 w 2582562"/>
              <a:gd name="connsiteY5" fmla="*/ 583544 h 2431435"/>
              <a:gd name="connsiteX6" fmla="*/ 2582562 w 2582562"/>
              <a:gd name="connsiteY6" fmla="*/ 1142774 h 2431435"/>
              <a:gd name="connsiteX7" fmla="*/ 2582562 w 2582562"/>
              <a:gd name="connsiteY7" fmla="*/ 1750633 h 2431435"/>
              <a:gd name="connsiteX8" fmla="*/ 2582562 w 2582562"/>
              <a:gd name="connsiteY8" fmla="*/ 2431435 h 2431435"/>
              <a:gd name="connsiteX9" fmla="*/ 1988573 w 2582562"/>
              <a:gd name="connsiteY9" fmla="*/ 2431435 h 2431435"/>
              <a:gd name="connsiteX10" fmla="*/ 1342932 w 2582562"/>
              <a:gd name="connsiteY10" fmla="*/ 2431435 h 2431435"/>
              <a:gd name="connsiteX11" fmla="*/ 697292 w 2582562"/>
              <a:gd name="connsiteY11" fmla="*/ 2431435 h 2431435"/>
              <a:gd name="connsiteX12" fmla="*/ 0 w 2582562"/>
              <a:gd name="connsiteY12" fmla="*/ 2431435 h 2431435"/>
              <a:gd name="connsiteX13" fmla="*/ 0 w 2582562"/>
              <a:gd name="connsiteY13" fmla="*/ 1774948 h 2431435"/>
              <a:gd name="connsiteX14" fmla="*/ 0 w 2582562"/>
              <a:gd name="connsiteY14" fmla="*/ 1118460 h 2431435"/>
              <a:gd name="connsiteX15" fmla="*/ 0 w 2582562"/>
              <a:gd name="connsiteY15" fmla="*/ 0 h 243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82562" h="2431435" extrusionOk="0">
                <a:moveTo>
                  <a:pt x="0" y="0"/>
                </a:moveTo>
                <a:cubicBezTo>
                  <a:pt x="178303" y="21588"/>
                  <a:pt x="372233" y="26497"/>
                  <a:pt x="619815" y="0"/>
                </a:cubicBezTo>
                <a:cubicBezTo>
                  <a:pt x="867397" y="-26497"/>
                  <a:pt x="1053584" y="-8586"/>
                  <a:pt x="1187979" y="0"/>
                </a:cubicBezTo>
                <a:cubicBezTo>
                  <a:pt x="1322374" y="8586"/>
                  <a:pt x="1621233" y="24865"/>
                  <a:pt x="1885270" y="0"/>
                </a:cubicBezTo>
                <a:cubicBezTo>
                  <a:pt x="2149307" y="-24865"/>
                  <a:pt x="2255555" y="-13619"/>
                  <a:pt x="2582562" y="0"/>
                </a:cubicBezTo>
                <a:cubicBezTo>
                  <a:pt x="2559822" y="169686"/>
                  <a:pt x="2566890" y="310090"/>
                  <a:pt x="2582562" y="583544"/>
                </a:cubicBezTo>
                <a:cubicBezTo>
                  <a:pt x="2598234" y="856998"/>
                  <a:pt x="2587977" y="961122"/>
                  <a:pt x="2582562" y="1142774"/>
                </a:cubicBezTo>
                <a:cubicBezTo>
                  <a:pt x="2577148" y="1324426"/>
                  <a:pt x="2562331" y="1605519"/>
                  <a:pt x="2582562" y="1750633"/>
                </a:cubicBezTo>
                <a:cubicBezTo>
                  <a:pt x="2602793" y="1895747"/>
                  <a:pt x="2584762" y="2118126"/>
                  <a:pt x="2582562" y="2431435"/>
                </a:cubicBezTo>
                <a:cubicBezTo>
                  <a:pt x="2451869" y="2426414"/>
                  <a:pt x="2207598" y="2440447"/>
                  <a:pt x="1988573" y="2431435"/>
                </a:cubicBezTo>
                <a:cubicBezTo>
                  <a:pt x="1769548" y="2422423"/>
                  <a:pt x="1575173" y="2447710"/>
                  <a:pt x="1342932" y="2431435"/>
                </a:cubicBezTo>
                <a:cubicBezTo>
                  <a:pt x="1110691" y="2415160"/>
                  <a:pt x="985788" y="2421411"/>
                  <a:pt x="697292" y="2431435"/>
                </a:cubicBezTo>
                <a:cubicBezTo>
                  <a:pt x="408796" y="2441459"/>
                  <a:pt x="317079" y="2416023"/>
                  <a:pt x="0" y="2431435"/>
                </a:cubicBezTo>
                <a:cubicBezTo>
                  <a:pt x="-24932" y="2291717"/>
                  <a:pt x="-19578" y="1960948"/>
                  <a:pt x="0" y="1774948"/>
                </a:cubicBezTo>
                <a:cubicBezTo>
                  <a:pt x="19578" y="1588948"/>
                  <a:pt x="-31391" y="1340788"/>
                  <a:pt x="0" y="1118460"/>
                </a:cubicBezTo>
                <a:cubicBezTo>
                  <a:pt x="31391" y="896132"/>
                  <a:pt x="45487" y="43834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Symbolic Legend</a:t>
            </a:r>
          </a:p>
          <a:p>
            <a:endParaRPr lang="en-US" dirty="0"/>
          </a:p>
          <a:p>
            <a:r>
              <a:rPr lang="en-US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Actions</a:t>
            </a:r>
          </a:p>
          <a:p>
            <a:r>
              <a:rPr lang="en-US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(Two-Agent)</a:t>
            </a:r>
          </a:p>
          <a:p>
            <a:endParaRPr lang="en-US" sz="12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sz="12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Free Joints</a:t>
            </a:r>
          </a:p>
          <a:p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Degrees of</a:t>
            </a:r>
          </a:p>
          <a:p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Freedom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0B7BE3-8159-C447-98A3-BA83C4547A74}"/>
              </a:ext>
            </a:extLst>
          </p:cNvPr>
          <p:cNvSpPr txBox="1"/>
          <p:nvPr/>
        </p:nvSpPr>
        <p:spPr>
          <a:xfrm>
            <a:off x="5133079" y="2132472"/>
            <a:ext cx="8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US" baseline="-25000" dirty="0" err="1"/>
              <a:t>p</a:t>
            </a:r>
            <a:r>
              <a:rPr lang="en-US" dirty="0" err="1"/>
              <a:t>,ω</a:t>
            </a:r>
            <a:r>
              <a:rPr lang="en-US" baseline="-25000" dirty="0" err="1"/>
              <a:t>p</a:t>
            </a:r>
            <a:endParaRPr lang="en-US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97D754-19EB-AD47-877B-872CE6A53A46}"/>
              </a:ext>
            </a:extLst>
          </p:cNvPr>
          <p:cNvSpPr txBox="1"/>
          <p:nvPr/>
        </p:nvSpPr>
        <p:spPr>
          <a:xfrm>
            <a:off x="3691089" y="3680461"/>
            <a:ext cx="8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,ω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D3B431-854B-DD4A-AD0D-31ACC40DB0EF}"/>
              </a:ext>
            </a:extLst>
          </p:cNvPr>
          <p:cNvSpPr txBox="1"/>
          <p:nvPr/>
        </p:nvSpPr>
        <p:spPr>
          <a:xfrm>
            <a:off x="8233809" y="4206291"/>
            <a:ext cx="8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US" baseline="-25000" dirty="0"/>
              <a:t>2</a:t>
            </a:r>
            <a:r>
              <a:rPr lang="en-US" dirty="0"/>
              <a:t>,ω</a:t>
            </a:r>
            <a:r>
              <a:rPr lang="en-US" baseline="-25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0FBEAD-5F63-734A-97FF-ADA344DCFD69}"/>
              </a:ext>
            </a:extLst>
          </p:cNvPr>
          <p:cNvSpPr txBox="1"/>
          <p:nvPr/>
        </p:nvSpPr>
        <p:spPr>
          <a:xfrm>
            <a:off x="3822880" y="4972662"/>
            <a:ext cx="8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53AC65-F98E-F147-B6AB-EDE93F113BC3}"/>
              </a:ext>
            </a:extLst>
          </p:cNvPr>
          <p:cNvSpPr txBox="1"/>
          <p:nvPr/>
        </p:nvSpPr>
        <p:spPr>
          <a:xfrm>
            <a:off x="7593791" y="4948812"/>
            <a:ext cx="8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495E6B-4A01-4349-BA07-4049613F7CEB}"/>
              </a:ext>
            </a:extLst>
          </p:cNvPr>
          <p:cNvSpPr txBox="1"/>
          <p:nvPr/>
        </p:nvSpPr>
        <p:spPr>
          <a:xfrm>
            <a:off x="1957634" y="1067241"/>
            <a:ext cx="2761908" cy="1754326"/>
          </a:xfrm>
          <a:custGeom>
            <a:avLst/>
            <a:gdLst>
              <a:gd name="connsiteX0" fmla="*/ 0 w 2761908"/>
              <a:gd name="connsiteY0" fmla="*/ 0 h 1754326"/>
              <a:gd name="connsiteX1" fmla="*/ 662858 w 2761908"/>
              <a:gd name="connsiteY1" fmla="*/ 0 h 1754326"/>
              <a:gd name="connsiteX2" fmla="*/ 1270478 w 2761908"/>
              <a:gd name="connsiteY2" fmla="*/ 0 h 1754326"/>
              <a:gd name="connsiteX3" fmla="*/ 2016193 w 2761908"/>
              <a:gd name="connsiteY3" fmla="*/ 0 h 1754326"/>
              <a:gd name="connsiteX4" fmla="*/ 2761908 w 2761908"/>
              <a:gd name="connsiteY4" fmla="*/ 0 h 1754326"/>
              <a:gd name="connsiteX5" fmla="*/ 2761908 w 2761908"/>
              <a:gd name="connsiteY5" fmla="*/ 567232 h 1754326"/>
              <a:gd name="connsiteX6" fmla="*/ 2761908 w 2761908"/>
              <a:gd name="connsiteY6" fmla="*/ 1116921 h 1754326"/>
              <a:gd name="connsiteX7" fmla="*/ 2761908 w 2761908"/>
              <a:gd name="connsiteY7" fmla="*/ 1754326 h 1754326"/>
              <a:gd name="connsiteX8" fmla="*/ 2071431 w 2761908"/>
              <a:gd name="connsiteY8" fmla="*/ 1754326 h 1754326"/>
              <a:gd name="connsiteX9" fmla="*/ 1463811 w 2761908"/>
              <a:gd name="connsiteY9" fmla="*/ 1754326 h 1754326"/>
              <a:gd name="connsiteX10" fmla="*/ 773334 w 2761908"/>
              <a:gd name="connsiteY10" fmla="*/ 1754326 h 1754326"/>
              <a:gd name="connsiteX11" fmla="*/ 0 w 2761908"/>
              <a:gd name="connsiteY11" fmla="*/ 1754326 h 1754326"/>
              <a:gd name="connsiteX12" fmla="*/ 0 w 2761908"/>
              <a:gd name="connsiteY12" fmla="*/ 1187094 h 1754326"/>
              <a:gd name="connsiteX13" fmla="*/ 0 w 2761908"/>
              <a:gd name="connsiteY13" fmla="*/ 619862 h 1754326"/>
              <a:gd name="connsiteX14" fmla="*/ 0 w 2761908"/>
              <a:gd name="connsiteY1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61908" h="1754326" extrusionOk="0">
                <a:moveTo>
                  <a:pt x="0" y="0"/>
                </a:moveTo>
                <a:cubicBezTo>
                  <a:pt x="243615" y="-154"/>
                  <a:pt x="367782" y="30058"/>
                  <a:pt x="662858" y="0"/>
                </a:cubicBezTo>
                <a:cubicBezTo>
                  <a:pt x="957934" y="-30058"/>
                  <a:pt x="1052778" y="-29506"/>
                  <a:pt x="1270478" y="0"/>
                </a:cubicBezTo>
                <a:cubicBezTo>
                  <a:pt x="1488178" y="29506"/>
                  <a:pt x="1697285" y="-18974"/>
                  <a:pt x="2016193" y="0"/>
                </a:cubicBezTo>
                <a:cubicBezTo>
                  <a:pt x="2335102" y="18974"/>
                  <a:pt x="2489688" y="-11197"/>
                  <a:pt x="2761908" y="0"/>
                </a:cubicBezTo>
                <a:cubicBezTo>
                  <a:pt x="2737904" y="127025"/>
                  <a:pt x="2769919" y="324737"/>
                  <a:pt x="2761908" y="567232"/>
                </a:cubicBezTo>
                <a:cubicBezTo>
                  <a:pt x="2753897" y="809727"/>
                  <a:pt x="2752899" y="1001658"/>
                  <a:pt x="2761908" y="1116921"/>
                </a:cubicBezTo>
                <a:cubicBezTo>
                  <a:pt x="2770917" y="1232184"/>
                  <a:pt x="2767023" y="1444345"/>
                  <a:pt x="2761908" y="1754326"/>
                </a:cubicBezTo>
                <a:cubicBezTo>
                  <a:pt x="2469814" y="1740085"/>
                  <a:pt x="2289110" y="1774954"/>
                  <a:pt x="2071431" y="1754326"/>
                </a:cubicBezTo>
                <a:cubicBezTo>
                  <a:pt x="1853752" y="1733698"/>
                  <a:pt x="1596516" y="1750634"/>
                  <a:pt x="1463811" y="1754326"/>
                </a:cubicBezTo>
                <a:cubicBezTo>
                  <a:pt x="1331106" y="1758018"/>
                  <a:pt x="1019399" y="1779243"/>
                  <a:pt x="773334" y="1754326"/>
                </a:cubicBezTo>
                <a:cubicBezTo>
                  <a:pt x="527269" y="1729409"/>
                  <a:pt x="236628" y="1721420"/>
                  <a:pt x="0" y="1754326"/>
                </a:cubicBezTo>
                <a:cubicBezTo>
                  <a:pt x="5924" y="1632951"/>
                  <a:pt x="27361" y="1330711"/>
                  <a:pt x="0" y="1187094"/>
                </a:cubicBezTo>
                <a:cubicBezTo>
                  <a:pt x="-27361" y="1043477"/>
                  <a:pt x="19803" y="861922"/>
                  <a:pt x="0" y="619862"/>
                </a:cubicBezTo>
                <a:cubicBezTo>
                  <a:pt x="-19803" y="377802"/>
                  <a:pt x="-17468" y="15634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State Space (ℝ</a:t>
            </a:r>
            <a:r>
              <a:rPr lang="en-US" baseline="30000" dirty="0"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12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)</a:t>
            </a:r>
          </a:p>
          <a:p>
            <a:r>
              <a:rPr lang="el-GR" dirty="0"/>
              <a:t>Θ</a:t>
            </a:r>
            <a:r>
              <a:rPr lang="en-US" baseline="-25000" dirty="0"/>
              <a:t>1,2</a:t>
            </a:r>
            <a:r>
              <a:rPr lang="en-US" baseline="-25000" dirty="0">
                <a:latin typeface="Baskerville" panose="02020502070401020303" pitchFamily="18" charset="0"/>
                <a:ea typeface="Baskerville" panose="02020502070401020303" pitchFamily="18" charset="0"/>
              </a:rPr>
              <a:t>,p</a:t>
            </a:r>
            <a:r>
              <a:rPr lang="en-US" baseline="-25000" dirty="0"/>
              <a:t>	</a:t>
            </a:r>
            <a:r>
              <a:rPr lang="en-US" sz="1400" dirty="0"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Pole Angle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Al Nile" pitchFamily="2" charset="-78"/>
            </a:endParaRP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ω</a:t>
            </a:r>
            <a:r>
              <a:rPr lang="en-US" baseline="-25000" dirty="0">
                <a:latin typeface="Baskerville" panose="02020502070401020303" pitchFamily="18" charset="0"/>
                <a:ea typeface="Baskerville" panose="02020502070401020303" pitchFamily="18" charset="0"/>
              </a:rPr>
              <a:t>1,2,p	</a:t>
            </a:r>
            <a:r>
              <a:rPr lang="en-US" sz="1400" dirty="0"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Pole Angular Velocity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Al Nile" pitchFamily="2" charset="-78"/>
            </a:endParaRP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x</a:t>
            </a:r>
            <a:r>
              <a:rPr lang="en-US" baseline="-25000" dirty="0">
                <a:latin typeface="Baskerville" panose="02020502070401020303" pitchFamily="18" charset="0"/>
                <a:ea typeface="Baskerville" panose="02020502070401020303" pitchFamily="18" charset="0"/>
              </a:rPr>
              <a:t>1,2	</a:t>
            </a:r>
            <a:r>
              <a:rPr lang="en-US" sz="1400" dirty="0"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Cart Position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Al Nile" pitchFamily="2" charset="-78"/>
            </a:endParaRP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v</a:t>
            </a:r>
            <a:r>
              <a:rPr lang="en-US" baseline="-25000" dirty="0">
                <a:latin typeface="Baskerville" panose="02020502070401020303" pitchFamily="18" charset="0"/>
                <a:ea typeface="Baskerville" panose="02020502070401020303" pitchFamily="18" charset="0"/>
              </a:rPr>
              <a:t>1,2 	</a:t>
            </a:r>
            <a:r>
              <a:rPr lang="en-US" sz="1400" dirty="0"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Cart Velocity</a:t>
            </a:r>
          </a:p>
          <a:p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</a:rPr>
              <a:t>x</a:t>
            </a:r>
            <a:r>
              <a:rPr lang="en-US" baseline="-25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p</a:t>
            </a:r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</a:rPr>
              <a:t>,y</a:t>
            </a:r>
            <a:r>
              <a:rPr lang="en-US" baseline="-25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p</a:t>
            </a:r>
            <a:r>
              <a:rPr lang="en-US" baseline="-25000" dirty="0"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Pendulum Position</a:t>
            </a:r>
          </a:p>
        </p:txBody>
      </p:sp>
      <p:sp>
        <p:nvSpPr>
          <p:cNvPr id="56" name="Circular Arrow 55">
            <a:extLst>
              <a:ext uri="{FF2B5EF4-FFF2-40B4-BE49-F238E27FC236}">
                <a16:creationId xmlns:a16="http://schemas.microsoft.com/office/drawing/2014/main" id="{BED9D17B-44F3-BA43-B622-52B7CC07180B}"/>
              </a:ext>
            </a:extLst>
          </p:cNvPr>
          <p:cNvSpPr/>
          <p:nvPr/>
        </p:nvSpPr>
        <p:spPr>
          <a:xfrm>
            <a:off x="8564092" y="2791737"/>
            <a:ext cx="1071771" cy="1125601"/>
          </a:xfrm>
          <a:prstGeom prst="circularArrow">
            <a:avLst/>
          </a:prstGeom>
          <a:solidFill>
            <a:srgbClr val="FF0000">
              <a:alpha val="5352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284638-9A51-4A49-BFA0-61C5806C3CE0}"/>
              </a:ext>
            </a:extLst>
          </p:cNvPr>
          <p:cNvSpPr txBox="1"/>
          <p:nvPr/>
        </p:nvSpPr>
        <p:spPr>
          <a:xfrm>
            <a:off x="2721909" y="371544"/>
            <a:ext cx="674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Two-Cart Three-Joint Cart and Pendulum Problem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1C04B3-D410-5340-87E3-7D17664BB658}"/>
              </a:ext>
            </a:extLst>
          </p:cNvPr>
          <p:cNvSpPr txBox="1"/>
          <p:nvPr/>
        </p:nvSpPr>
        <p:spPr>
          <a:xfrm>
            <a:off x="6199831" y="1166602"/>
            <a:ext cx="8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 err="1"/>
              <a:t>,y</a:t>
            </a:r>
            <a:r>
              <a:rPr lang="en-US" baseline="-25000" dirty="0" err="1"/>
              <a:t>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0431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Sunay Bhat</dc:creator>
  <cp:lastModifiedBy>Sunay Bhat</cp:lastModifiedBy>
  <cp:revision>6</cp:revision>
  <dcterms:created xsi:type="dcterms:W3CDTF">2021-05-01T03:21:43Z</dcterms:created>
  <dcterms:modified xsi:type="dcterms:W3CDTF">2021-05-03T17:00:24Z</dcterms:modified>
</cp:coreProperties>
</file>