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1" r:id="rId3"/>
    <p:sldId id="257" r:id="rId4"/>
    <p:sldId id="272" r:id="rId5"/>
    <p:sldId id="283" r:id="rId6"/>
    <p:sldId id="281" r:id="rId7"/>
    <p:sldId id="273" r:id="rId8"/>
    <p:sldId id="260" r:id="rId9"/>
    <p:sldId id="275" r:id="rId10"/>
    <p:sldId id="274" r:id="rId11"/>
    <p:sldId id="276" r:id="rId12"/>
    <p:sldId id="282" r:id="rId13"/>
    <p:sldId id="267" r:id="rId14"/>
    <p:sldId id="268" r:id="rId15"/>
    <p:sldId id="269" r:id="rId16"/>
  </p:sldIdLst>
  <p:sldSz cx="12192000" cy="6858000"/>
  <p:notesSz cx="7053263" cy="9309100"/>
  <p:embeddedFontLst>
    <p:embeddedFont>
      <p:font typeface="Century Gothic" pitchFamily="34" charset="0"/>
      <p:regular r:id="rId19"/>
      <p:bold r:id="rId20"/>
      <p:italic r:id="rId21"/>
      <p:boldItalic r:id="rId22"/>
    </p:embeddedFont>
    <p:embeddedFont>
      <p:font typeface="Calibri" pitchFamily="34" charset="0"/>
      <p:regular r:id="rId23"/>
      <p:bold r:id="rId24"/>
      <p:italic r:id="rId25"/>
      <p:boldItalic r:id="rId26"/>
    </p:embeddedFont>
    <p:embeddedFont>
      <p:font typeface="Cambria" pitchFamily="18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722191FA-82D3-4475-B075-3B86C880FA40}">
  <a:tblStyle styleId="{722191FA-82D3-4475-B075-3B86C880FA40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708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Lenovo\Desktop\Toilets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style val="26"/>
  <c:clrMapOvr bg1="lt1" tx1="dk1" bg2="lt2" tx2="dk2" accent1="accent1" accent2="accent2" accent3="accent3" accent4="accent4" accent5="accent5" accent6="accent6" hlink="hlink" folHlink="folHlink"/>
  <c:chart>
    <c:autoTitleDeleted val="1"/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Sheet5!$E$5</c:f>
              <c:strCache>
                <c:ptCount val="1"/>
                <c:pt idx="0">
                  <c:v>Govt.</c:v>
                </c:pt>
              </c:strCache>
            </c:strRef>
          </c:tx>
          <c:spPr>
            <a:solidFill>
              <a:srgbClr val="CC9900"/>
            </a:solidFill>
          </c:spP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1800" b="1">
                    <a:solidFill>
                      <a:srgbClr val="9E0000"/>
                    </a:solidFill>
                  </a:defRPr>
                </a:pPr>
                <a:endParaRPr lang="en-US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Sheet5!$F$4:$I$4</c:f>
              <c:strCache>
                <c:ptCount val="4"/>
                <c:pt idx="0">
                  <c:v>Primary</c:v>
                </c:pt>
                <c:pt idx="1">
                  <c:v>Upper Primary</c:v>
                </c:pt>
                <c:pt idx="2">
                  <c:v>High School</c:v>
                </c:pt>
                <c:pt idx="3">
                  <c:v>Total</c:v>
                </c:pt>
              </c:strCache>
            </c:strRef>
          </c:cat>
          <c:val>
            <c:numRef>
              <c:f>Sheet5!$F$5:$I$5</c:f>
              <c:numCache>
                <c:formatCode>General</c:formatCode>
                <c:ptCount val="4"/>
                <c:pt idx="0">
                  <c:v>76709</c:v>
                </c:pt>
                <c:pt idx="1">
                  <c:v>28494</c:v>
                </c:pt>
                <c:pt idx="2">
                  <c:v>81142</c:v>
                </c:pt>
                <c:pt idx="3">
                  <c:v>186345</c:v>
                </c:pt>
              </c:numCache>
            </c:numRef>
          </c:val>
        </c:ser>
        <c:ser>
          <c:idx val="1"/>
          <c:order val="1"/>
          <c:tx>
            <c:strRef>
              <c:f>Sheet5!$E$6</c:f>
              <c:strCache>
                <c:ptCount val="1"/>
                <c:pt idx="0">
                  <c:v>Aided</c:v>
                </c:pt>
              </c:strCache>
            </c:strRef>
          </c:tx>
          <c:spPr>
            <a:solidFill>
              <a:srgbClr val="666633"/>
            </a:solidFill>
          </c:spP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1800" b="1">
                    <a:solidFill>
                      <a:srgbClr val="9E0000"/>
                    </a:solidFill>
                  </a:defRPr>
                </a:pPr>
                <a:endParaRPr lang="en-US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Sheet5!$F$4:$I$4</c:f>
              <c:strCache>
                <c:ptCount val="4"/>
                <c:pt idx="0">
                  <c:v>Primary</c:v>
                </c:pt>
                <c:pt idx="1">
                  <c:v>Upper Primary</c:v>
                </c:pt>
                <c:pt idx="2">
                  <c:v>High School</c:v>
                </c:pt>
                <c:pt idx="3">
                  <c:v>Total</c:v>
                </c:pt>
              </c:strCache>
            </c:strRef>
          </c:cat>
          <c:val>
            <c:numRef>
              <c:f>Sheet5!$F$6:$I$6</c:f>
              <c:numCache>
                <c:formatCode>General</c:formatCode>
                <c:ptCount val="4"/>
                <c:pt idx="0">
                  <c:v>3384</c:v>
                </c:pt>
                <c:pt idx="1">
                  <c:v>1301</c:v>
                </c:pt>
                <c:pt idx="2">
                  <c:v>3146</c:v>
                </c:pt>
                <c:pt idx="3">
                  <c:v>7831</c:v>
                </c:pt>
              </c:numCache>
            </c:numRef>
          </c:val>
        </c:ser>
        <c:ser>
          <c:idx val="2"/>
          <c:order val="2"/>
          <c:tx>
            <c:strRef>
              <c:f>Sheet5!$E$7</c:f>
              <c:strCache>
                <c:ptCount val="1"/>
                <c:pt idx="0">
                  <c:v>Private</c:v>
                </c:pt>
              </c:strCache>
            </c:strRef>
          </c:tx>
          <c:spPr>
            <a:solidFill>
              <a:srgbClr val="FF5050"/>
            </a:solidFill>
          </c:spP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1800" b="1">
                    <a:solidFill>
                      <a:srgbClr val="9E0000"/>
                    </a:solidFill>
                  </a:defRPr>
                </a:pPr>
                <a:endParaRPr lang="en-US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Sheet5!$F$4:$I$4</c:f>
              <c:strCache>
                <c:ptCount val="4"/>
                <c:pt idx="0">
                  <c:v>Primary</c:v>
                </c:pt>
                <c:pt idx="1">
                  <c:v>Upper Primary</c:v>
                </c:pt>
                <c:pt idx="2">
                  <c:v>High School</c:v>
                </c:pt>
                <c:pt idx="3">
                  <c:v>Total</c:v>
                </c:pt>
              </c:strCache>
            </c:strRef>
          </c:cat>
          <c:val>
            <c:numRef>
              <c:f>Sheet5!$F$7:$I$7</c:f>
              <c:numCache>
                <c:formatCode>General</c:formatCode>
                <c:ptCount val="4"/>
                <c:pt idx="0">
                  <c:v>24509</c:v>
                </c:pt>
                <c:pt idx="1">
                  <c:v>26154</c:v>
                </c:pt>
                <c:pt idx="2">
                  <c:v>41028</c:v>
                </c:pt>
                <c:pt idx="3">
                  <c:v>91691</c:v>
                </c:pt>
              </c:numCache>
            </c:numRef>
          </c:val>
        </c:ser>
        <c:ser>
          <c:idx val="3"/>
          <c:order val="3"/>
          <c:tx>
            <c:strRef>
              <c:f>Sheet5!$E$8</c:f>
              <c:strCache>
                <c:ptCount val="1"/>
                <c:pt idx="0">
                  <c:v>Unrecognised/Madarasas</c:v>
                </c:pt>
              </c:strCache>
            </c:strRef>
          </c:tx>
          <c:dLbls>
            <c:dLbl>
              <c:idx val="0"/>
              <c:layout>
                <c:manualLayout>
                  <c:x val="1.5873013393167525E-2"/>
                  <c:y val="0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3.3051671367413701E-2"/>
                  <c:y val="-6.708548433870907E-3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2.182539341560551E-2"/>
                  <c:y val="0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2.8028727558389602E-2"/>
                  <c:y val="-3.3542742169354474E-3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1800" b="1">
                    <a:solidFill>
                      <a:srgbClr val="9E0000"/>
                    </a:solidFill>
                  </a:defRPr>
                </a:pPr>
                <a:endParaRPr lang="en-US"/>
              </a:p>
            </c:txPr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Sheet5!$F$4:$I$4</c:f>
              <c:strCache>
                <c:ptCount val="4"/>
                <c:pt idx="0">
                  <c:v>Primary</c:v>
                </c:pt>
                <c:pt idx="1">
                  <c:v>Upper Primary</c:v>
                </c:pt>
                <c:pt idx="2">
                  <c:v>High School</c:v>
                </c:pt>
                <c:pt idx="3">
                  <c:v>Total</c:v>
                </c:pt>
              </c:strCache>
            </c:strRef>
          </c:cat>
          <c:val>
            <c:numRef>
              <c:f>Sheet5!$F$8:$I$8</c:f>
              <c:numCache>
                <c:formatCode>General</c:formatCode>
                <c:ptCount val="4"/>
                <c:pt idx="0">
                  <c:v>675</c:v>
                </c:pt>
                <c:pt idx="1">
                  <c:v>1039</c:v>
                </c:pt>
                <c:pt idx="2">
                  <c:v>610</c:v>
                </c:pt>
                <c:pt idx="3">
                  <c:v>2324</c:v>
                </c:pt>
              </c:numCache>
            </c:numRef>
          </c:val>
        </c:ser>
        <c:dLbls/>
        <c:shape val="box"/>
        <c:axId val="213689088"/>
        <c:axId val="213690624"/>
        <c:axId val="0"/>
      </c:bar3DChart>
      <c:catAx>
        <c:axId val="213689088"/>
        <c:scaling>
          <c:orientation val="minMax"/>
        </c:scaling>
        <c:axPos val="b"/>
        <c:numFmt formatCode="General" sourceLinked="0"/>
        <c:majorTickMark val="none"/>
        <c:tickLblPos val="nextTo"/>
        <c:spPr>
          <a:solidFill>
            <a:srgbClr val="009A46"/>
          </a:solidFill>
        </c:spPr>
        <c:txPr>
          <a:bodyPr/>
          <a:lstStyle/>
          <a:p>
            <a:pPr>
              <a:defRPr lang="en-US" sz="2000" b="1">
                <a:solidFill>
                  <a:schemeClr val="bg1"/>
                </a:solidFill>
              </a:defRPr>
            </a:pPr>
            <a:endParaRPr lang="en-US"/>
          </a:p>
        </c:txPr>
        <c:crossAx val="213690624"/>
        <c:crosses val="autoZero"/>
        <c:auto val="1"/>
        <c:lblAlgn val="ctr"/>
        <c:lblOffset val="100"/>
      </c:catAx>
      <c:valAx>
        <c:axId val="213690624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txPr>
          <a:bodyPr/>
          <a:lstStyle/>
          <a:p>
            <a:pPr>
              <a:defRPr lang="en-US" sz="1200" b="1"/>
            </a:pPr>
            <a:endParaRPr lang="en-US"/>
          </a:p>
        </c:txPr>
        <c:crossAx val="213689088"/>
        <c:crosses val="autoZero"/>
        <c:crossBetween val="between"/>
      </c:valAx>
    </c:plotArea>
    <c:plotVisOnly val="1"/>
    <c:dispBlanksAs val="gap"/>
  </c:chart>
  <c:externalData r:id="rId2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85E11B0A-D1A5-4AD0-B288-7C3D257EAF87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594A92BC-6E62-46C7-AF54-C3DD1E91E9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6553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56413" cy="467072"/>
          </a:xfrm>
          <a:prstGeom prst="rect">
            <a:avLst/>
          </a:prstGeom>
          <a:noFill/>
          <a:ln>
            <a:noFill/>
          </a:ln>
        </p:spPr>
        <p:txBody>
          <a:bodyPr lIns="93482" tIns="93482" rIns="93482" bIns="93482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7487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34974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02461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69948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37435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04922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72409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739896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95216" y="0"/>
            <a:ext cx="3056413" cy="467072"/>
          </a:xfrm>
          <a:prstGeom prst="rect">
            <a:avLst/>
          </a:prstGeom>
          <a:noFill/>
          <a:ln>
            <a:noFill/>
          </a:ln>
        </p:spPr>
        <p:txBody>
          <a:bodyPr lIns="93482" tIns="93482" rIns="93482" bIns="93482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7487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34974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02461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69948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37435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04922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72409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739896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733425" y="1163638"/>
            <a:ext cx="5586413" cy="31416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5327" y="4480004"/>
            <a:ext cx="5642609" cy="3665458"/>
          </a:xfrm>
          <a:prstGeom prst="rect">
            <a:avLst/>
          </a:prstGeom>
          <a:noFill/>
          <a:ln>
            <a:noFill/>
          </a:ln>
        </p:spPr>
        <p:txBody>
          <a:bodyPr lIns="93482" tIns="93482" rIns="93482" bIns="93482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42029"/>
            <a:ext cx="3056413" cy="467070"/>
          </a:xfrm>
          <a:prstGeom prst="rect">
            <a:avLst/>
          </a:prstGeom>
          <a:noFill/>
          <a:ln>
            <a:noFill/>
          </a:ln>
        </p:spPr>
        <p:txBody>
          <a:bodyPr lIns="93482" tIns="93482" rIns="93482" bIns="93482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7487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34974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02461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69948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37435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04922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72409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739896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95216" y="8842029"/>
            <a:ext cx="3056413" cy="467070"/>
          </a:xfrm>
          <a:prstGeom prst="rect">
            <a:avLst/>
          </a:prstGeom>
          <a:noFill/>
          <a:ln>
            <a:noFill/>
          </a:ln>
        </p:spPr>
        <p:txBody>
          <a:bodyPr lIns="93482" tIns="46728" rIns="93482" bIns="46728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469138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OjZUr7xAXrZBHIJS1r20WtSyq7zw3XPD2uBfY8-g-L0/edit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705327" y="4480004"/>
            <a:ext cx="5642609" cy="3665458"/>
          </a:xfrm>
          <a:prstGeom prst="rect">
            <a:avLst/>
          </a:prstGeom>
        </p:spPr>
        <p:txBody>
          <a:bodyPr lIns="93482" tIns="93482" rIns="93482" bIns="93482" anchor="t" anchorCtr="0">
            <a:noAutofit/>
          </a:bodyPr>
          <a:lstStyle/>
          <a:p>
            <a:pPr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63638"/>
            <a:ext cx="5586413" cy="31416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425429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51DDCE70-D5CF-45A3-94E9-49E59799FD42}" type="slidenum"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704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63638"/>
            <a:ext cx="5586413" cy="31416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705327" y="4480004"/>
            <a:ext cx="5642610" cy="3665611"/>
          </a:xfrm>
          <a:prstGeom prst="rect">
            <a:avLst/>
          </a:prstGeom>
        </p:spPr>
        <p:txBody>
          <a:bodyPr lIns="93482" tIns="93482" rIns="93482" bIns="93482" anchor="t" anchorCtr="0">
            <a:noAutofit/>
          </a:bodyPr>
          <a:lstStyle/>
          <a:p>
            <a:pPr>
              <a:buNone/>
            </a:pPr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3995216" y="8842029"/>
            <a:ext cx="3056414" cy="466982"/>
          </a:xfrm>
          <a:prstGeom prst="rect">
            <a:avLst/>
          </a:prstGeom>
        </p:spPr>
        <p:txBody>
          <a:bodyPr lIns="93482" tIns="46728" rIns="93482" bIns="46728" anchor="b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ct val="25000"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186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705327" y="4480004"/>
            <a:ext cx="5642609" cy="3665458"/>
          </a:xfrm>
          <a:prstGeom prst="rect">
            <a:avLst/>
          </a:prstGeom>
        </p:spPr>
        <p:txBody>
          <a:bodyPr lIns="93482" tIns="93482" rIns="93482" bIns="93482" anchor="t" anchorCtr="0">
            <a:noAutofit/>
          </a:bodyPr>
          <a:lstStyle/>
          <a:p>
            <a:pPr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63638"/>
            <a:ext cx="5586413" cy="31416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383458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63638"/>
            <a:ext cx="5586413" cy="31416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705327" y="4480004"/>
            <a:ext cx="5642610" cy="3665611"/>
          </a:xfrm>
          <a:prstGeom prst="rect">
            <a:avLst/>
          </a:prstGeom>
        </p:spPr>
        <p:txBody>
          <a:bodyPr lIns="93482" tIns="93482" rIns="93482" bIns="93482" anchor="t" anchorCtr="0">
            <a:noAutofit/>
          </a:bodyPr>
          <a:lstStyle/>
          <a:p>
            <a:pPr>
              <a:buNone/>
            </a:pPr>
            <a:endParaRPr/>
          </a:p>
        </p:txBody>
      </p:sp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3995216" y="8842029"/>
            <a:ext cx="3056414" cy="466982"/>
          </a:xfrm>
          <a:prstGeom prst="rect">
            <a:avLst/>
          </a:prstGeom>
        </p:spPr>
        <p:txBody>
          <a:bodyPr lIns="93482" tIns="46728" rIns="93482" bIns="46728" anchor="b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ct val="25000"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5069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63638"/>
            <a:ext cx="5586413" cy="31416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705327" y="4480004"/>
            <a:ext cx="5642610" cy="3665611"/>
          </a:xfrm>
          <a:prstGeom prst="rect">
            <a:avLst/>
          </a:prstGeom>
        </p:spPr>
        <p:txBody>
          <a:bodyPr lIns="93482" tIns="93482" rIns="93482" bIns="93482" anchor="t" anchorCtr="0">
            <a:noAutofit/>
          </a:bodyPr>
          <a:lstStyle/>
          <a:p>
            <a:pPr>
              <a:buNone/>
            </a:pPr>
            <a:r>
              <a:rPr lang="en-US"/>
              <a:t>Useable gantt chart here-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https://docs.google.com/spreadsheets/d/1OjZUr7xAXrZBHIJS1r20WtSyq7zw3XPD2uBfY8-g-L0/edit#gid=0</a:t>
            </a:r>
            <a:r>
              <a:rPr lang="en-US"/>
              <a:t> </a:t>
            </a:r>
          </a:p>
        </p:txBody>
      </p:sp>
      <p:sp>
        <p:nvSpPr>
          <p:cNvPr id="361" name="Shape 361"/>
          <p:cNvSpPr txBox="1">
            <a:spLocks noGrp="1"/>
          </p:cNvSpPr>
          <p:nvPr>
            <p:ph type="sldNum" idx="12"/>
          </p:nvPr>
        </p:nvSpPr>
        <p:spPr>
          <a:xfrm>
            <a:off x="3995216" y="8842029"/>
            <a:ext cx="3056414" cy="466982"/>
          </a:xfrm>
          <a:prstGeom prst="rect">
            <a:avLst/>
          </a:prstGeom>
        </p:spPr>
        <p:txBody>
          <a:bodyPr lIns="93482" tIns="46728" rIns="93482" bIns="46728" anchor="b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ct val="25000"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5310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705327" y="4480004"/>
            <a:ext cx="5642609" cy="3665458"/>
          </a:xfrm>
          <a:prstGeom prst="rect">
            <a:avLst/>
          </a:prstGeom>
        </p:spPr>
        <p:txBody>
          <a:bodyPr lIns="93482" tIns="93482" rIns="93482" bIns="93482" anchor="t" anchorCtr="0">
            <a:noAutofit/>
          </a:bodyPr>
          <a:lstStyle/>
          <a:p>
            <a:pPr>
              <a:buNone/>
            </a:pPr>
            <a:endParaRPr/>
          </a:p>
        </p:txBody>
      </p:sp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63638"/>
            <a:ext cx="5586413" cy="31416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747583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8" cy="22627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sz="54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589213" y="4777378"/>
            <a:ext cx="8915398" cy="112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" name="Shape 47"/>
          <p:cNvSpPr/>
          <p:nvPr/>
        </p:nvSpPr>
        <p:spPr>
          <a:xfrm>
            <a:off x="0" y="4323810"/>
            <a:ext cx="1744651" cy="77858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580" y="119999"/>
                </a:moveTo>
                <a:cubicBezTo>
                  <a:pt x="93548" y="119999"/>
                  <a:pt x="94193" y="119277"/>
                  <a:pt x="94516" y="118554"/>
                </a:cubicBezTo>
                <a:cubicBezTo>
                  <a:pt x="94516" y="117831"/>
                  <a:pt x="94838" y="117831"/>
                  <a:pt x="94838" y="117831"/>
                </a:cubicBezTo>
                <a:cubicBezTo>
                  <a:pt x="119354" y="62891"/>
                  <a:pt x="119354" y="62891"/>
                  <a:pt x="119354" y="62891"/>
                </a:cubicBezTo>
                <a:cubicBezTo>
                  <a:pt x="120000" y="61445"/>
                  <a:pt x="120000" y="58554"/>
                  <a:pt x="119354" y="56385"/>
                </a:cubicBezTo>
                <a:cubicBezTo>
                  <a:pt x="94838" y="2168"/>
                  <a:pt x="94838" y="2168"/>
                  <a:pt x="94838" y="2168"/>
                </a:cubicBezTo>
                <a:cubicBezTo>
                  <a:pt x="94838" y="1445"/>
                  <a:pt x="94516" y="1445"/>
                  <a:pt x="94516" y="1445"/>
                </a:cubicBezTo>
                <a:cubicBezTo>
                  <a:pt x="94193" y="722"/>
                  <a:pt x="93548" y="0"/>
                  <a:pt x="9258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19999"/>
                  <a:pt x="0" y="119999"/>
                  <a:pt x="0" y="119999"/>
                </a:cubicBezTo>
                <a:lnTo>
                  <a:pt x="92580" y="11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11110737" y="6371089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2000" b="0" i="0" u="none" strike="noStrike" cap="non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2589211" y="446087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sz="20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323012" y="446087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228600" algn="l" rtl="0">
              <a:spcBef>
                <a:spcPts val="10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2589211" y="1598612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2" name="Shape 112"/>
          <p:cNvSpPr/>
          <p:nvPr/>
        </p:nvSpPr>
        <p:spPr>
          <a:xfrm rot="10800000" flipH="1">
            <a:off x="-4188" y="714374"/>
            <a:ext cx="1588527" cy="5072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2000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sz="24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idx="2"/>
          </p:nvPr>
        </p:nvSpPr>
        <p:spPr>
          <a:xfrm>
            <a:off x="2589211" y="634964"/>
            <a:ext cx="8915400" cy="38549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2589213" y="5367337"/>
            <a:ext cx="8915400" cy="493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dt" idx="10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0" name="Shape 120"/>
          <p:cNvSpPr/>
          <p:nvPr/>
        </p:nvSpPr>
        <p:spPr>
          <a:xfrm rot="10800000" flipH="1">
            <a:off x="-4188" y="4911724"/>
            <a:ext cx="1588527" cy="5072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2000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2589211" y="609600"/>
            <a:ext cx="8915398" cy="31170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sz="4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2589211" y="4354046"/>
            <a:ext cx="8915398" cy="15558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dt" idx="10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7" name="Shape 127"/>
          <p:cNvSpPr/>
          <p:nvPr/>
        </p:nvSpPr>
        <p:spPr>
          <a:xfrm rot="10800000" flipH="1">
            <a:off x="-4188" y="3178174"/>
            <a:ext cx="1588527" cy="5072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2000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5" cy="289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sz="4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275011" y="3505200"/>
            <a:ext cx="7536553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2"/>
          </p:nvPr>
        </p:nvSpPr>
        <p:spPr>
          <a:xfrm>
            <a:off x="2589211" y="4354046"/>
            <a:ext cx="8915398" cy="15558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dt" idx="10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5" name="Shape 135"/>
          <p:cNvSpPr/>
          <p:nvPr/>
        </p:nvSpPr>
        <p:spPr>
          <a:xfrm rot="10800000" flipH="1">
            <a:off x="-4188" y="3178174"/>
            <a:ext cx="1588527" cy="5072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2000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2467651" y="648004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11114852" y="290530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sz="4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dt" idx="10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4" name="Shape 144"/>
          <p:cNvSpPr/>
          <p:nvPr/>
        </p:nvSpPr>
        <p:spPr>
          <a:xfrm rot="10800000" flipH="1">
            <a:off x="-4188" y="4911724"/>
            <a:ext cx="1588527" cy="5072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2000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5" cy="289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sz="4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2589211" y="4343400"/>
            <a:ext cx="89154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2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dt" idx="10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2" name="Shape 152"/>
          <p:cNvSpPr/>
          <p:nvPr/>
        </p:nvSpPr>
        <p:spPr>
          <a:xfrm rot="10800000" flipH="1">
            <a:off x="-4188" y="4911724"/>
            <a:ext cx="1588527" cy="5072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2000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2467651" y="648004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11114852" y="290530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2589211" y="627406"/>
            <a:ext cx="8915398" cy="28800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sz="4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2589211" y="4343400"/>
            <a:ext cx="89154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2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dt" idx="10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2" name="Shape 162"/>
          <p:cNvSpPr/>
          <p:nvPr/>
        </p:nvSpPr>
        <p:spPr>
          <a:xfrm rot="10800000" flipH="1">
            <a:off x="-4188" y="4911724"/>
            <a:ext cx="1588527" cy="5072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2000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 rot="5400000">
            <a:off x="5103811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10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dt" idx="10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9" name="Shape 169"/>
          <p:cNvSpPr/>
          <p:nvPr/>
        </p:nvSpPr>
        <p:spPr>
          <a:xfrm rot="10800000" flipH="1">
            <a:off x="-4188" y="714374"/>
            <a:ext cx="1588527" cy="5072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2000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 rot="5400000">
            <a:off x="7756704" y="2165512"/>
            <a:ext cx="5283816" cy="22076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3"/>
            <a:ext cx="5283816" cy="64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10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dt" idx="10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6" name="Shape 176"/>
          <p:cNvSpPr/>
          <p:nvPr/>
        </p:nvSpPr>
        <p:spPr>
          <a:xfrm rot="10800000" flipH="1">
            <a:off x="-4188" y="714374"/>
            <a:ext cx="1588527" cy="5072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2000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1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0" y="1219200"/>
            <a:ext cx="2438399" cy="2438399"/>
          </a:xfrm>
          <a:prstGeom prst="rect">
            <a:avLst/>
          </a:prstGeom>
          <a:solidFill>
            <a:srgbClr val="0A5BBA">
              <a:alpha val="89803"/>
            </a:srgbClr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90424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2438400" y="1219200"/>
            <a:ext cx="9144000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4792" marR="0" lvl="0" indent="-19049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09585" marR="0" lvl="1" indent="-20318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377" marR="0" lvl="2" indent="-22857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219170" marR="0" lvl="3" indent="-241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23962" marR="0" lvl="4" indent="-24126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2" name="Shape 52"/>
          <p:cNvSpPr/>
          <p:nvPr/>
        </p:nvSpPr>
        <p:spPr>
          <a:xfrm rot="10800000" flipH="1">
            <a:off x="-4188" y="714374"/>
            <a:ext cx="1588527" cy="5072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10949462" y="6312506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2000" b="0" i="0" u="none" strike="noStrike" cap="non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Slide 1"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2438400" y="1219200"/>
            <a:ext cx="4876799" cy="4875781"/>
          </a:xfrm>
          <a:prstGeom prst="rect">
            <a:avLst/>
          </a:prstGeom>
          <a:solidFill>
            <a:srgbClr val="1A3762"/>
          </a:solidFill>
          <a:ln>
            <a:noFill/>
          </a:ln>
        </p:spPr>
        <p:txBody>
          <a:bodyPr lIns="91425" tIns="91425" rIns="91425" bIns="91425" anchor="t" anchorCtr="0"/>
          <a:lstStyle>
            <a:lvl1pPr marL="304792" marR="0" lvl="0" indent="-13334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377" marR="0" lvl="1" indent="-14602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566" marR="0" lvl="2" indent="-14601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754" marR="0" lvl="3" indent="-14600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5943" marR="0" lvl="4" indent="-14599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0" y="1219200"/>
            <a:ext cx="2438399" cy="2438399"/>
          </a:xfrm>
          <a:prstGeom prst="rect">
            <a:avLst/>
          </a:prstGeom>
          <a:solidFill>
            <a:srgbClr val="0A5BBA">
              <a:alpha val="89803"/>
            </a:srgbClr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-US" sz="130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3">
    <p:bg>
      <p:bgPr>
        <a:solidFill>
          <a:schemeClr val="l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219199"/>
          </a:xfrm>
          <a:prstGeom prst="rect">
            <a:avLst/>
          </a:prstGeom>
          <a:solidFill>
            <a:srgbClr val="0A5BBA">
              <a:alpha val="89803"/>
            </a:srgbClr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90424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10972799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4792" marR="0" lvl="0" indent="-19049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09585" marR="0" lvl="1" indent="-20318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377" marR="0" lvl="2" indent="-22857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219170" marR="0" lvl="3" indent="-241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23962" marR="0" lvl="4" indent="-24126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2589211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10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Shape 59"/>
          <p:cNvSpPr/>
          <p:nvPr/>
        </p:nvSpPr>
        <p:spPr>
          <a:xfrm rot="10800000" flipH="1">
            <a:off x="-4188" y="714374"/>
            <a:ext cx="1588527" cy="5072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11056987" y="6352831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2000" b="0" i="0" u="none" strike="noStrike" cap="non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5" name="Shape 65"/>
          <p:cNvSpPr/>
          <p:nvPr/>
        </p:nvSpPr>
        <p:spPr>
          <a:xfrm rot="10800000" flipH="1">
            <a:off x="-4188" y="714374"/>
            <a:ext cx="1588527" cy="5072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0909112" y="6366256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2000" b="0" i="0" u="none" strike="noStrike" cap="non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hape 68"/>
          <p:cNvCxnSpPr/>
          <p:nvPr/>
        </p:nvCxnSpPr>
        <p:spPr>
          <a:xfrm>
            <a:off x="838200" y="6264275"/>
            <a:ext cx="10515599" cy="0"/>
          </a:xfrm>
          <a:prstGeom prst="straightConnector1">
            <a:avLst/>
          </a:prstGeom>
          <a:noFill/>
          <a:ln w="28575" cap="flat" cmpd="sng">
            <a:solidFill>
              <a:srgbClr val="00316B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96685" y="1364342"/>
            <a:ext cx="10695819" cy="44582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lnSpc>
                <a:spcPct val="83333"/>
              </a:lnSpc>
              <a:spcBef>
                <a:spcPts val="1000"/>
              </a:spcBef>
              <a:spcAft>
                <a:spcPts val="1000"/>
              </a:spcAft>
              <a:buNone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lnSpc>
                <a:spcPct val="125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Noto Sans Symbols"/>
              <a:buChar char="○"/>
              <a:defRPr sz="1200" b="1" i="0" u="none" strike="noStrike" cap="none">
                <a:solidFill>
                  <a:srgbClr val="00316B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l" rtl="0">
              <a:lnSpc>
                <a:spcPct val="136363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Noto Sans Symbols"/>
              <a:buChar char="■"/>
              <a:defRPr sz="1100" b="0" i="0" u="none" strike="noStrike" cap="non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0" y="0"/>
            <a:ext cx="12192000" cy="627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9538" marR="0" lvl="0" indent="150812" algn="ctr" rtl="0">
              <a:spcBef>
                <a:spcPts val="100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>
                <a:solidFill>
                  <a:srgbClr val="FEFFFF"/>
                </a:solidFill>
                <a:latin typeface="Cabin"/>
                <a:ea typeface="Cabin"/>
                <a:cs typeface="Cabin"/>
                <a:sym typeface="Cabin"/>
              </a:rPr>
              <a:t>Slide: </a:t>
            </a:r>
            <a:fld id="{00000000-1234-1234-1234-123412341234}" type="slidenum">
              <a:rPr lang="en-US" sz="1100" b="0" i="0" u="none" strike="noStrike" cap="none">
                <a:solidFill>
                  <a:srgbClr val="FEFFFF"/>
                </a:solidFill>
                <a:latin typeface="Cabin"/>
                <a:ea typeface="Cabin"/>
                <a:cs typeface="Cabin"/>
                <a:sym typeface="Cabin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100" b="0" i="0" u="none" strike="noStrike" cap="none">
              <a:solidFill>
                <a:srgbClr val="FE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hape 75"/>
          <p:cNvCxnSpPr/>
          <p:nvPr/>
        </p:nvCxnSpPr>
        <p:spPr>
          <a:xfrm>
            <a:off x="838200" y="6264275"/>
            <a:ext cx="10515599" cy="0"/>
          </a:xfrm>
          <a:prstGeom prst="straightConnector1">
            <a:avLst/>
          </a:prstGeom>
          <a:noFill/>
          <a:ln w="28575" cap="flat" cmpd="sng">
            <a:solidFill>
              <a:srgbClr val="00316B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96685" y="1364342"/>
            <a:ext cx="10695819" cy="44582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lnSpc>
                <a:spcPct val="83333"/>
              </a:lnSpc>
              <a:spcBef>
                <a:spcPts val="1000"/>
              </a:spcBef>
              <a:spcAft>
                <a:spcPts val="1000"/>
              </a:spcAft>
              <a:buNone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lnSpc>
                <a:spcPct val="125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Noto Sans Symbols"/>
              <a:buChar char="○"/>
              <a:defRPr sz="1200" b="1" i="0" u="none" strike="noStrike" cap="none">
                <a:solidFill>
                  <a:srgbClr val="00316B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l" rtl="0">
              <a:lnSpc>
                <a:spcPct val="136363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Noto Sans Symbols"/>
              <a:buChar char="■"/>
              <a:defRPr sz="1100" b="0" i="0" u="none" strike="noStrike" cap="non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0" y="0"/>
            <a:ext cx="12192000" cy="627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9538" marR="0" lvl="0" indent="150812" algn="ctr" rtl="0">
              <a:spcBef>
                <a:spcPts val="100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>
                <a:solidFill>
                  <a:srgbClr val="FEFFFF"/>
                </a:solidFill>
                <a:latin typeface="Cabin"/>
                <a:ea typeface="Cabin"/>
                <a:cs typeface="Cabin"/>
                <a:sym typeface="Cabin"/>
              </a:rPr>
              <a:t>Slide: </a:t>
            </a:r>
            <a:fld id="{00000000-1234-1234-1234-123412341234}" type="slidenum">
              <a:rPr lang="en-US" sz="1100" b="0" i="0" u="none" strike="noStrike" cap="none">
                <a:solidFill>
                  <a:srgbClr val="FEFFFF"/>
                </a:solidFill>
                <a:latin typeface="Cabin"/>
                <a:ea typeface="Cabin"/>
                <a:cs typeface="Cabin"/>
                <a:sym typeface="Cabin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100" b="0" i="0" u="none" strike="noStrike" cap="none">
              <a:solidFill>
                <a:srgbClr val="FE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2589211" y="2058750"/>
            <a:ext cx="8915398" cy="146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sz="40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2589211" y="3530128"/>
            <a:ext cx="8915398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6" name="Shape 86"/>
          <p:cNvSpPr/>
          <p:nvPr/>
        </p:nvSpPr>
        <p:spPr>
          <a:xfrm rot="10800000" flipH="1">
            <a:off x="-4188" y="3178174"/>
            <a:ext cx="1588527" cy="5072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11070437" y="6362714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2000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2589211" y="2133600"/>
            <a:ext cx="4313863" cy="37776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10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2"/>
          </p:nvPr>
        </p:nvSpPr>
        <p:spPr>
          <a:xfrm>
            <a:off x="7190746" y="2126222"/>
            <a:ext cx="4313863" cy="37776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10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4" name="Shape 94"/>
          <p:cNvSpPr/>
          <p:nvPr/>
        </p:nvSpPr>
        <p:spPr>
          <a:xfrm rot="10800000" flipH="1">
            <a:off x="-4188" y="714374"/>
            <a:ext cx="1588527" cy="5072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11218287" y="6352831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2000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2939373" y="1972702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2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sz="18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2589211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10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3"/>
          </p:nvPr>
        </p:nvSpPr>
        <p:spPr>
          <a:xfrm>
            <a:off x="7506628" y="1969475"/>
            <a:ext cx="3999000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2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sz="18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10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4" name="Shape 104"/>
          <p:cNvSpPr/>
          <p:nvPr/>
        </p:nvSpPr>
        <p:spPr>
          <a:xfrm rot="10800000" flipH="1">
            <a:off x="-4188" y="714374"/>
            <a:ext cx="1588527" cy="5072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2000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1" y="228600"/>
            <a:ext cx="2851516" cy="6638628"/>
            <a:chOff x="2487613" y="285750"/>
            <a:chExt cx="2428874" cy="5654675"/>
          </a:xfrm>
        </p:grpSpPr>
        <p:sp>
          <p:nvSpPr>
            <p:cNvPr id="11" name="Shape 11"/>
            <p:cNvSpPr/>
            <p:nvPr/>
          </p:nvSpPr>
          <p:spPr>
            <a:xfrm>
              <a:off x="2487613" y="2284413"/>
              <a:ext cx="85724" cy="533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9090" y="103235"/>
                    <a:pt x="103636" y="87352"/>
                    <a:pt x="92727" y="70588"/>
                  </a:cubicBezTo>
                  <a:cubicBezTo>
                    <a:pt x="60000" y="47647"/>
                    <a:pt x="32727" y="23823"/>
                    <a:pt x="0" y="0"/>
                  </a:cubicBezTo>
                  <a:cubicBezTo>
                    <a:pt x="0" y="30882"/>
                    <a:pt x="0" y="30882"/>
                    <a:pt x="0" y="30882"/>
                  </a:cubicBezTo>
                  <a:cubicBezTo>
                    <a:pt x="32727" y="56470"/>
                    <a:pt x="70909" y="82941"/>
                    <a:pt x="109090" y="109411"/>
                  </a:cubicBezTo>
                  <a:cubicBezTo>
                    <a:pt x="109090" y="112941"/>
                    <a:pt x="114545" y="116470"/>
                    <a:pt x="120000" y="12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2597150" y="2779713"/>
              <a:ext cx="550863" cy="1978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714" y="83333"/>
                  </a:moveTo>
                  <a:cubicBezTo>
                    <a:pt x="88285" y="95714"/>
                    <a:pt x="102857" y="107857"/>
                    <a:pt x="119142" y="120000"/>
                  </a:cubicBezTo>
                  <a:cubicBezTo>
                    <a:pt x="119142" y="117857"/>
                    <a:pt x="119142" y="115952"/>
                    <a:pt x="120000" y="113809"/>
                  </a:cubicBezTo>
                  <a:cubicBezTo>
                    <a:pt x="106285" y="103571"/>
                    <a:pt x="93428" y="93095"/>
                    <a:pt x="81428" y="82619"/>
                  </a:cubicBezTo>
                  <a:cubicBezTo>
                    <a:pt x="49714" y="55476"/>
                    <a:pt x="23142" y="27857"/>
                    <a:pt x="0" y="0"/>
                  </a:cubicBezTo>
                  <a:cubicBezTo>
                    <a:pt x="1714" y="4761"/>
                    <a:pt x="3428" y="9761"/>
                    <a:pt x="5142" y="14523"/>
                  </a:cubicBezTo>
                  <a:cubicBezTo>
                    <a:pt x="25714" y="37619"/>
                    <a:pt x="48000" y="60714"/>
                    <a:pt x="73714" y="83333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3175000" y="4730750"/>
              <a:ext cx="519112" cy="1209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72" y="8571"/>
                  </a:moveTo>
                  <a:cubicBezTo>
                    <a:pt x="4545" y="5844"/>
                    <a:pt x="1818" y="3116"/>
                    <a:pt x="0" y="0"/>
                  </a:cubicBezTo>
                  <a:cubicBezTo>
                    <a:pt x="0" y="3896"/>
                    <a:pt x="0" y="7402"/>
                    <a:pt x="0" y="11298"/>
                  </a:cubicBezTo>
                  <a:cubicBezTo>
                    <a:pt x="19090" y="33116"/>
                    <a:pt x="40000" y="54545"/>
                    <a:pt x="61818" y="75584"/>
                  </a:cubicBezTo>
                  <a:cubicBezTo>
                    <a:pt x="77272" y="90389"/>
                    <a:pt x="94545" y="105194"/>
                    <a:pt x="111818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2727" y="104805"/>
                    <a:pt x="85454" y="89610"/>
                    <a:pt x="70000" y="74025"/>
                  </a:cubicBezTo>
                  <a:cubicBezTo>
                    <a:pt x="47272" y="52597"/>
                    <a:pt x="26363" y="30779"/>
                    <a:pt x="7272" y="8571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3305176" y="5630862"/>
              <a:ext cx="146050" cy="3095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810" y="120000"/>
                  </a:move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7837" y="80506"/>
                    <a:pt x="38918" y="41012"/>
                    <a:pt x="0" y="0"/>
                  </a:cubicBezTo>
                  <a:cubicBezTo>
                    <a:pt x="25945" y="41012"/>
                    <a:pt x="55135" y="80506"/>
                    <a:pt x="90810" y="12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573338" y="2817813"/>
              <a:ext cx="700087" cy="28352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213" y="109695"/>
                  </a:moveTo>
                  <a:cubicBezTo>
                    <a:pt x="97752" y="102714"/>
                    <a:pt x="87640" y="95734"/>
                    <a:pt x="78202" y="88753"/>
                  </a:cubicBezTo>
                  <a:cubicBezTo>
                    <a:pt x="56629" y="72631"/>
                    <a:pt x="39775" y="56011"/>
                    <a:pt x="26966" y="39224"/>
                  </a:cubicBezTo>
                  <a:cubicBezTo>
                    <a:pt x="19550" y="29085"/>
                    <a:pt x="13483" y="18781"/>
                    <a:pt x="8089" y="8476"/>
                  </a:cubicBezTo>
                  <a:cubicBezTo>
                    <a:pt x="5393" y="5650"/>
                    <a:pt x="2696" y="2825"/>
                    <a:pt x="0" y="0"/>
                  </a:cubicBezTo>
                  <a:cubicBezTo>
                    <a:pt x="5393" y="13130"/>
                    <a:pt x="12808" y="26426"/>
                    <a:pt x="22247" y="39390"/>
                  </a:cubicBezTo>
                  <a:cubicBezTo>
                    <a:pt x="34382" y="56343"/>
                    <a:pt x="51235" y="72963"/>
                    <a:pt x="72134" y="89252"/>
                  </a:cubicBezTo>
                  <a:cubicBezTo>
                    <a:pt x="82921" y="97396"/>
                    <a:pt x="95056" y="105373"/>
                    <a:pt x="107865" y="113185"/>
                  </a:cubicBezTo>
                  <a:cubicBezTo>
                    <a:pt x="111910" y="115512"/>
                    <a:pt x="115955" y="117673"/>
                    <a:pt x="120000" y="120000"/>
                  </a:cubicBezTo>
                  <a:cubicBezTo>
                    <a:pt x="118651" y="119168"/>
                    <a:pt x="117977" y="118504"/>
                    <a:pt x="117303" y="117673"/>
                  </a:cubicBezTo>
                  <a:cubicBezTo>
                    <a:pt x="113932" y="115013"/>
                    <a:pt x="111235" y="112354"/>
                    <a:pt x="109213" y="109695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2506663" y="285750"/>
              <a:ext cx="90487" cy="24939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7391" y="109039"/>
                  </a:moveTo>
                  <a:cubicBezTo>
                    <a:pt x="62608" y="109795"/>
                    <a:pt x="62608" y="110551"/>
                    <a:pt x="62608" y="111307"/>
                  </a:cubicBezTo>
                  <a:cubicBezTo>
                    <a:pt x="78260" y="113952"/>
                    <a:pt x="99130" y="116598"/>
                    <a:pt x="114782" y="119433"/>
                  </a:cubicBezTo>
                  <a:cubicBezTo>
                    <a:pt x="114782" y="119622"/>
                    <a:pt x="114782" y="119811"/>
                    <a:pt x="120000" y="120000"/>
                  </a:cubicBezTo>
                  <a:cubicBezTo>
                    <a:pt x="109565" y="116220"/>
                    <a:pt x="99130" y="112629"/>
                    <a:pt x="88695" y="108850"/>
                  </a:cubicBezTo>
                  <a:cubicBezTo>
                    <a:pt x="46956" y="89574"/>
                    <a:pt x="26086" y="70299"/>
                    <a:pt x="26086" y="50834"/>
                  </a:cubicBezTo>
                  <a:cubicBezTo>
                    <a:pt x="31304" y="33826"/>
                    <a:pt x="46956" y="17007"/>
                    <a:pt x="78260" y="0"/>
                  </a:cubicBezTo>
                  <a:cubicBezTo>
                    <a:pt x="62608" y="0"/>
                    <a:pt x="62608" y="0"/>
                    <a:pt x="62608" y="0"/>
                  </a:cubicBezTo>
                  <a:cubicBezTo>
                    <a:pt x="26086" y="16818"/>
                    <a:pt x="10434" y="33826"/>
                    <a:pt x="5217" y="50834"/>
                  </a:cubicBezTo>
                  <a:cubicBezTo>
                    <a:pt x="0" y="70299"/>
                    <a:pt x="15652" y="89574"/>
                    <a:pt x="57391" y="10903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4288" y="2598738"/>
              <a:ext cx="66674" cy="4206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14117" y="21308"/>
                    <a:pt x="21176" y="41495"/>
                    <a:pt x="35294" y="62803"/>
                  </a:cubicBezTo>
                  <a:cubicBezTo>
                    <a:pt x="63529" y="81869"/>
                    <a:pt x="91764" y="100934"/>
                    <a:pt x="120000" y="120000"/>
                  </a:cubicBezTo>
                  <a:cubicBezTo>
                    <a:pt x="105882" y="97570"/>
                    <a:pt x="91764" y="74018"/>
                    <a:pt x="77647" y="51588"/>
                  </a:cubicBezTo>
                  <a:cubicBezTo>
                    <a:pt x="70588" y="50467"/>
                    <a:pt x="70588" y="49345"/>
                    <a:pt x="70588" y="48224"/>
                  </a:cubicBezTo>
                  <a:cubicBezTo>
                    <a:pt x="49411" y="31401"/>
                    <a:pt x="21176" y="15700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3143250" y="4757737"/>
              <a:ext cx="161925" cy="8731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6756"/>
                    <a:pt x="5853" y="33513"/>
                    <a:pt x="14634" y="50270"/>
                  </a:cubicBezTo>
                  <a:cubicBezTo>
                    <a:pt x="23414" y="63243"/>
                    <a:pt x="35121" y="76756"/>
                    <a:pt x="49756" y="89729"/>
                  </a:cubicBezTo>
                  <a:cubicBezTo>
                    <a:pt x="55609" y="92972"/>
                    <a:pt x="64390" y="96216"/>
                    <a:pt x="70243" y="99459"/>
                  </a:cubicBezTo>
                  <a:cubicBezTo>
                    <a:pt x="87804" y="106486"/>
                    <a:pt x="102439" y="112972"/>
                    <a:pt x="120000" y="120000"/>
                  </a:cubicBezTo>
                  <a:cubicBezTo>
                    <a:pt x="117073" y="118378"/>
                    <a:pt x="114146" y="116216"/>
                    <a:pt x="111219" y="114594"/>
                  </a:cubicBezTo>
                  <a:cubicBezTo>
                    <a:pt x="76097" y="92972"/>
                    <a:pt x="52682" y="71351"/>
                    <a:pt x="38048" y="49729"/>
                  </a:cubicBezTo>
                  <a:cubicBezTo>
                    <a:pt x="32195" y="36756"/>
                    <a:pt x="26341" y="24324"/>
                    <a:pt x="23414" y="11891"/>
                  </a:cubicBezTo>
                  <a:cubicBezTo>
                    <a:pt x="23414" y="11351"/>
                    <a:pt x="20487" y="10810"/>
                    <a:pt x="20487" y="9729"/>
                  </a:cubicBezTo>
                  <a:cubicBezTo>
                    <a:pt x="14634" y="6486"/>
                    <a:pt x="5853" y="3243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3148013" y="1282700"/>
              <a:ext cx="1768474" cy="3448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66" y="116719"/>
                  </a:moveTo>
                  <a:cubicBezTo>
                    <a:pt x="2666" y="105512"/>
                    <a:pt x="6933" y="94441"/>
                    <a:pt x="13333" y="83781"/>
                  </a:cubicBezTo>
                  <a:cubicBezTo>
                    <a:pt x="20000" y="73120"/>
                    <a:pt x="29066" y="62870"/>
                    <a:pt x="39733" y="53029"/>
                  </a:cubicBezTo>
                  <a:cubicBezTo>
                    <a:pt x="50400" y="43189"/>
                    <a:pt x="62666" y="33895"/>
                    <a:pt x="76000" y="25011"/>
                  </a:cubicBezTo>
                  <a:cubicBezTo>
                    <a:pt x="82666" y="20637"/>
                    <a:pt x="89866" y="16264"/>
                    <a:pt x="97066" y="12164"/>
                  </a:cubicBezTo>
                  <a:cubicBezTo>
                    <a:pt x="100800" y="10113"/>
                    <a:pt x="104533" y="7927"/>
                    <a:pt x="108266" y="6013"/>
                  </a:cubicBezTo>
                  <a:cubicBezTo>
                    <a:pt x="112266" y="3963"/>
                    <a:pt x="116000" y="2050"/>
                    <a:pt x="120000" y="136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15733" y="1913"/>
                    <a:pt x="112000" y="3826"/>
                    <a:pt x="108000" y="5876"/>
                  </a:cubicBezTo>
                  <a:cubicBezTo>
                    <a:pt x="104266" y="7790"/>
                    <a:pt x="100533" y="9840"/>
                    <a:pt x="96800" y="12027"/>
                  </a:cubicBezTo>
                  <a:cubicBezTo>
                    <a:pt x="89333" y="16127"/>
                    <a:pt x="82133" y="20364"/>
                    <a:pt x="75466" y="24738"/>
                  </a:cubicBezTo>
                  <a:cubicBezTo>
                    <a:pt x="61866" y="33621"/>
                    <a:pt x="49333" y="42915"/>
                    <a:pt x="38666" y="52756"/>
                  </a:cubicBezTo>
                  <a:cubicBezTo>
                    <a:pt x="27733" y="62460"/>
                    <a:pt x="18666" y="72847"/>
                    <a:pt x="12000" y="83507"/>
                  </a:cubicBezTo>
                  <a:cubicBezTo>
                    <a:pt x="5066" y="94305"/>
                    <a:pt x="800" y="105375"/>
                    <a:pt x="0" y="116719"/>
                  </a:cubicBezTo>
                  <a:cubicBezTo>
                    <a:pt x="0" y="116993"/>
                    <a:pt x="0" y="117129"/>
                    <a:pt x="0" y="117403"/>
                  </a:cubicBezTo>
                  <a:cubicBezTo>
                    <a:pt x="533" y="118223"/>
                    <a:pt x="1066" y="119179"/>
                    <a:pt x="1866" y="120000"/>
                  </a:cubicBezTo>
                  <a:cubicBezTo>
                    <a:pt x="1866" y="118906"/>
                    <a:pt x="1866" y="117813"/>
                    <a:pt x="1866" y="11671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273425" y="5653087"/>
              <a:ext cx="138112" cy="2873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24000" y="39452"/>
                    <a:pt x="54857" y="80547"/>
                    <a:pt x="89142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78857" y="80547"/>
                    <a:pt x="37714" y="39452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43250" y="4656137"/>
              <a:ext cx="3175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000" y="110000"/>
                  </a:moveTo>
                  <a:cubicBezTo>
                    <a:pt x="105000" y="115000"/>
                    <a:pt x="120000" y="117500"/>
                    <a:pt x="120000" y="120000"/>
                  </a:cubicBezTo>
                  <a:cubicBezTo>
                    <a:pt x="120000" y="95000"/>
                    <a:pt x="120000" y="72500"/>
                    <a:pt x="120000" y="47500"/>
                  </a:cubicBezTo>
                  <a:cubicBezTo>
                    <a:pt x="75000" y="32500"/>
                    <a:pt x="45000" y="15000"/>
                    <a:pt x="15000" y="0"/>
                  </a:cubicBezTo>
                  <a:cubicBezTo>
                    <a:pt x="0" y="22500"/>
                    <a:pt x="0" y="42500"/>
                    <a:pt x="0" y="65000"/>
                  </a:cubicBezTo>
                  <a:cubicBezTo>
                    <a:pt x="30000" y="80000"/>
                    <a:pt x="75000" y="95000"/>
                    <a:pt x="105000" y="11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3211513" y="5410200"/>
              <a:ext cx="203199" cy="5302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153" y="16000"/>
                  </a:moveTo>
                  <a:cubicBezTo>
                    <a:pt x="11538" y="10666"/>
                    <a:pt x="4615" y="5333"/>
                    <a:pt x="0" y="0"/>
                  </a:cubicBezTo>
                  <a:cubicBezTo>
                    <a:pt x="6923" y="14222"/>
                    <a:pt x="16153" y="28444"/>
                    <a:pt x="27692" y="42666"/>
                  </a:cubicBezTo>
                  <a:cubicBezTo>
                    <a:pt x="30000" y="47111"/>
                    <a:pt x="32307" y="50666"/>
                    <a:pt x="36923" y="55111"/>
                  </a:cubicBezTo>
                  <a:cubicBezTo>
                    <a:pt x="62307" y="76444"/>
                    <a:pt x="90000" y="98666"/>
                    <a:pt x="117692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4615" y="96888"/>
                    <a:pt x="73846" y="73777"/>
                    <a:pt x="55384" y="49777"/>
                  </a:cubicBezTo>
                  <a:cubicBezTo>
                    <a:pt x="41538" y="38222"/>
                    <a:pt x="30000" y="27555"/>
                    <a:pt x="16153" y="16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" name="Shape 23"/>
          <p:cNvGrpSpPr/>
          <p:nvPr/>
        </p:nvGrpSpPr>
        <p:grpSpPr>
          <a:xfrm>
            <a:off x="27221" y="-785"/>
            <a:ext cx="2356674" cy="6854039"/>
            <a:chOff x="6627813" y="194832"/>
            <a:chExt cx="1952625" cy="5678917"/>
          </a:xfrm>
        </p:grpSpPr>
        <p:sp>
          <p:nvSpPr>
            <p:cNvPr id="24" name="Shape 24"/>
            <p:cNvSpPr/>
            <p:nvPr/>
          </p:nvSpPr>
          <p:spPr>
            <a:xfrm>
              <a:off x="6627813" y="194832"/>
              <a:ext cx="409575" cy="3646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55" y="27391"/>
                  </a:moveTo>
                  <a:cubicBezTo>
                    <a:pt x="12815" y="37565"/>
                    <a:pt x="19805" y="47869"/>
                    <a:pt x="30291" y="58043"/>
                  </a:cubicBezTo>
                  <a:cubicBezTo>
                    <a:pt x="39611" y="68217"/>
                    <a:pt x="51262" y="78391"/>
                    <a:pt x="66407" y="88565"/>
                  </a:cubicBezTo>
                  <a:cubicBezTo>
                    <a:pt x="80388" y="98739"/>
                    <a:pt x="97864" y="108782"/>
                    <a:pt x="117669" y="118826"/>
                  </a:cubicBezTo>
                  <a:cubicBezTo>
                    <a:pt x="118834" y="119217"/>
                    <a:pt x="120000" y="119608"/>
                    <a:pt x="120000" y="120000"/>
                  </a:cubicBezTo>
                  <a:cubicBezTo>
                    <a:pt x="118834" y="118043"/>
                    <a:pt x="116504" y="115956"/>
                    <a:pt x="115339" y="114000"/>
                  </a:cubicBezTo>
                  <a:cubicBezTo>
                    <a:pt x="115339" y="113608"/>
                    <a:pt x="115339" y="113217"/>
                    <a:pt x="115339" y="112956"/>
                  </a:cubicBezTo>
                  <a:cubicBezTo>
                    <a:pt x="99029" y="104739"/>
                    <a:pt x="85048" y="96652"/>
                    <a:pt x="73398" y="88434"/>
                  </a:cubicBezTo>
                  <a:cubicBezTo>
                    <a:pt x="58252" y="78260"/>
                    <a:pt x="45436" y="68217"/>
                    <a:pt x="34951" y="57913"/>
                  </a:cubicBezTo>
                  <a:cubicBezTo>
                    <a:pt x="24466" y="47739"/>
                    <a:pt x="16310" y="37565"/>
                    <a:pt x="10485" y="27260"/>
                  </a:cubicBezTo>
                  <a:cubicBezTo>
                    <a:pt x="8155" y="22173"/>
                    <a:pt x="5825" y="17086"/>
                    <a:pt x="3495" y="12000"/>
                  </a:cubicBezTo>
                  <a:cubicBezTo>
                    <a:pt x="2330" y="7956"/>
                    <a:pt x="1165" y="4043"/>
                    <a:pt x="11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43"/>
                    <a:pt x="1165" y="7956"/>
                    <a:pt x="1165" y="12000"/>
                  </a:cubicBezTo>
                  <a:cubicBezTo>
                    <a:pt x="3495" y="17086"/>
                    <a:pt x="4660" y="22173"/>
                    <a:pt x="8155" y="273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7061200" y="3771900"/>
              <a:ext cx="350837" cy="13096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272" y="83272"/>
                  </a:moveTo>
                  <a:cubicBezTo>
                    <a:pt x="87272" y="95636"/>
                    <a:pt x="102272" y="108000"/>
                    <a:pt x="120000" y="120000"/>
                  </a:cubicBezTo>
                  <a:cubicBezTo>
                    <a:pt x="120000" y="117454"/>
                    <a:pt x="120000" y="114545"/>
                    <a:pt x="120000" y="112000"/>
                  </a:cubicBezTo>
                  <a:cubicBezTo>
                    <a:pt x="120000" y="111636"/>
                    <a:pt x="120000" y="110909"/>
                    <a:pt x="120000" y="110545"/>
                  </a:cubicBezTo>
                  <a:cubicBezTo>
                    <a:pt x="107727" y="101090"/>
                    <a:pt x="95454" y="91636"/>
                    <a:pt x="84545" y="82181"/>
                  </a:cubicBezTo>
                  <a:cubicBezTo>
                    <a:pt x="51818" y="55272"/>
                    <a:pt x="23181" y="27636"/>
                    <a:pt x="0" y="0"/>
                  </a:cubicBezTo>
                  <a:cubicBezTo>
                    <a:pt x="2727" y="7636"/>
                    <a:pt x="5454" y="15272"/>
                    <a:pt x="9545" y="22909"/>
                  </a:cubicBezTo>
                  <a:cubicBezTo>
                    <a:pt x="28636" y="43272"/>
                    <a:pt x="49090" y="63272"/>
                    <a:pt x="72272" y="832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7439025" y="5053012"/>
              <a:ext cx="357188" cy="8207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" y="8695"/>
                  </a:moveTo>
                  <a:cubicBezTo>
                    <a:pt x="5333" y="5797"/>
                    <a:pt x="2666" y="2898"/>
                    <a:pt x="0" y="0"/>
                  </a:cubicBezTo>
                  <a:cubicBezTo>
                    <a:pt x="0" y="5217"/>
                    <a:pt x="0" y="11014"/>
                    <a:pt x="1333" y="16811"/>
                  </a:cubicBezTo>
                  <a:cubicBezTo>
                    <a:pt x="18666" y="35942"/>
                    <a:pt x="36000" y="55072"/>
                    <a:pt x="56000" y="73623"/>
                  </a:cubicBezTo>
                  <a:cubicBezTo>
                    <a:pt x="72000" y="89275"/>
                    <a:pt x="89333" y="104927"/>
                    <a:pt x="106666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1333" y="104347"/>
                    <a:pt x="84000" y="88115"/>
                    <a:pt x="66666" y="71304"/>
                  </a:cubicBezTo>
                  <a:cubicBezTo>
                    <a:pt x="45333" y="51014"/>
                    <a:pt x="26666" y="29565"/>
                    <a:pt x="8000" y="86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7037388" y="3811587"/>
              <a:ext cx="457200" cy="18526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391" y="105096"/>
                  </a:moveTo>
                  <a:cubicBezTo>
                    <a:pt x="97043" y="99700"/>
                    <a:pt x="88695" y="94047"/>
                    <a:pt x="81391" y="88394"/>
                  </a:cubicBezTo>
                  <a:cubicBezTo>
                    <a:pt x="59478" y="72205"/>
                    <a:pt x="42782" y="55503"/>
                    <a:pt x="30260" y="38800"/>
                  </a:cubicBezTo>
                  <a:cubicBezTo>
                    <a:pt x="22956" y="30578"/>
                    <a:pt x="17739" y="22098"/>
                    <a:pt x="13565" y="13618"/>
                  </a:cubicBezTo>
                  <a:cubicBezTo>
                    <a:pt x="9391" y="8993"/>
                    <a:pt x="4173" y="4625"/>
                    <a:pt x="0" y="0"/>
                  </a:cubicBezTo>
                  <a:cubicBezTo>
                    <a:pt x="5217" y="13104"/>
                    <a:pt x="12521" y="26209"/>
                    <a:pt x="21913" y="39057"/>
                  </a:cubicBezTo>
                  <a:cubicBezTo>
                    <a:pt x="34434" y="56017"/>
                    <a:pt x="51130" y="72719"/>
                    <a:pt x="72000" y="89164"/>
                  </a:cubicBezTo>
                  <a:cubicBezTo>
                    <a:pt x="82434" y="97130"/>
                    <a:pt x="93913" y="105353"/>
                    <a:pt x="107478" y="113319"/>
                  </a:cubicBezTo>
                  <a:cubicBezTo>
                    <a:pt x="111652" y="115374"/>
                    <a:pt x="115826" y="117687"/>
                    <a:pt x="120000" y="119999"/>
                  </a:cubicBezTo>
                  <a:cubicBezTo>
                    <a:pt x="118956" y="119229"/>
                    <a:pt x="117913" y="118458"/>
                    <a:pt x="116869" y="117687"/>
                  </a:cubicBezTo>
                  <a:cubicBezTo>
                    <a:pt x="112695" y="113576"/>
                    <a:pt x="108521" y="109207"/>
                    <a:pt x="105391" y="1050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992938" y="1263650"/>
              <a:ext cx="144462" cy="2508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6666" y="120000"/>
                  </a:moveTo>
                  <a:cubicBezTo>
                    <a:pt x="50000" y="117725"/>
                    <a:pt x="46666" y="115450"/>
                    <a:pt x="43333" y="113175"/>
                  </a:cubicBezTo>
                  <a:cubicBezTo>
                    <a:pt x="26666" y="100473"/>
                    <a:pt x="16666" y="87962"/>
                    <a:pt x="16666" y="75450"/>
                  </a:cubicBezTo>
                  <a:cubicBezTo>
                    <a:pt x="16666" y="62748"/>
                    <a:pt x="26666" y="50236"/>
                    <a:pt x="43333" y="37535"/>
                  </a:cubicBezTo>
                  <a:cubicBezTo>
                    <a:pt x="50000" y="31279"/>
                    <a:pt x="60000" y="25023"/>
                    <a:pt x="73333" y="18767"/>
                  </a:cubicBezTo>
                  <a:cubicBezTo>
                    <a:pt x="86666" y="12511"/>
                    <a:pt x="100000" y="6255"/>
                    <a:pt x="120000" y="0"/>
                  </a:cubicBezTo>
                  <a:cubicBezTo>
                    <a:pt x="116666" y="0"/>
                    <a:pt x="116666" y="0"/>
                    <a:pt x="116666" y="0"/>
                  </a:cubicBezTo>
                  <a:cubicBezTo>
                    <a:pt x="96666" y="6255"/>
                    <a:pt x="80000" y="12511"/>
                    <a:pt x="66666" y="18767"/>
                  </a:cubicBezTo>
                  <a:cubicBezTo>
                    <a:pt x="53333" y="25023"/>
                    <a:pt x="43333" y="31279"/>
                    <a:pt x="33333" y="37535"/>
                  </a:cubicBezTo>
                  <a:cubicBezTo>
                    <a:pt x="13333" y="50047"/>
                    <a:pt x="3333" y="62748"/>
                    <a:pt x="3333" y="75450"/>
                  </a:cubicBezTo>
                  <a:cubicBezTo>
                    <a:pt x="0" y="87393"/>
                    <a:pt x="6666" y="99526"/>
                    <a:pt x="23333" y="111658"/>
                  </a:cubicBezTo>
                  <a:cubicBezTo>
                    <a:pt x="33333" y="114312"/>
                    <a:pt x="43333" y="117156"/>
                    <a:pt x="53333" y="119810"/>
                  </a:cubicBezTo>
                  <a:cubicBezTo>
                    <a:pt x="53333" y="119810"/>
                    <a:pt x="56666" y="120000"/>
                    <a:pt x="56666" y="120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7526338" y="5640387"/>
              <a:ext cx="111125" cy="2333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285" y="120000"/>
                  </a:move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77142" y="81355"/>
                    <a:pt x="38571" y="40677"/>
                    <a:pt x="0" y="0"/>
                  </a:cubicBezTo>
                  <a:cubicBezTo>
                    <a:pt x="25714" y="40677"/>
                    <a:pt x="55714" y="81355"/>
                    <a:pt x="94285" y="120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7021513" y="3598862"/>
              <a:ext cx="68263" cy="4238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235" y="60560"/>
                  </a:moveTo>
                  <a:cubicBezTo>
                    <a:pt x="56470" y="80747"/>
                    <a:pt x="91764" y="99813"/>
                    <a:pt x="120000" y="120000"/>
                  </a:cubicBezTo>
                  <a:cubicBezTo>
                    <a:pt x="98823" y="96448"/>
                    <a:pt x="84705" y="72897"/>
                    <a:pt x="70588" y="49345"/>
                  </a:cubicBezTo>
                  <a:cubicBezTo>
                    <a:pt x="70588" y="49345"/>
                    <a:pt x="63529" y="48224"/>
                    <a:pt x="63529" y="48224"/>
                  </a:cubicBezTo>
                  <a:cubicBezTo>
                    <a:pt x="42352" y="32523"/>
                    <a:pt x="21176" y="15700"/>
                    <a:pt x="0" y="0"/>
                  </a:cubicBezTo>
                  <a:cubicBezTo>
                    <a:pt x="0" y="2242"/>
                    <a:pt x="0" y="5607"/>
                    <a:pt x="0" y="8971"/>
                  </a:cubicBezTo>
                  <a:cubicBezTo>
                    <a:pt x="7058" y="25794"/>
                    <a:pt x="21176" y="43738"/>
                    <a:pt x="28235" y="605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65" y="116830"/>
                  </a:moveTo>
                  <a:cubicBezTo>
                    <a:pt x="3673" y="105845"/>
                    <a:pt x="7755" y="94647"/>
                    <a:pt x="14285" y="83873"/>
                  </a:cubicBezTo>
                  <a:cubicBezTo>
                    <a:pt x="20816" y="73309"/>
                    <a:pt x="29795" y="62957"/>
                    <a:pt x="40408" y="53239"/>
                  </a:cubicBezTo>
                  <a:cubicBezTo>
                    <a:pt x="50612" y="43309"/>
                    <a:pt x="62857" y="34014"/>
                    <a:pt x="76326" y="25140"/>
                  </a:cubicBezTo>
                  <a:cubicBezTo>
                    <a:pt x="82857" y="20704"/>
                    <a:pt x="89795" y="16267"/>
                    <a:pt x="97142" y="12253"/>
                  </a:cubicBezTo>
                  <a:cubicBezTo>
                    <a:pt x="100816" y="10140"/>
                    <a:pt x="104489" y="8028"/>
                    <a:pt x="108163" y="5915"/>
                  </a:cubicBezTo>
                  <a:cubicBezTo>
                    <a:pt x="111836" y="4014"/>
                    <a:pt x="115918" y="1901"/>
                    <a:pt x="120000" y="0"/>
                  </a:cubicBezTo>
                  <a:cubicBezTo>
                    <a:pt x="119591" y="0"/>
                    <a:pt x="119591" y="0"/>
                    <a:pt x="119591" y="0"/>
                  </a:cubicBezTo>
                  <a:cubicBezTo>
                    <a:pt x="115510" y="1901"/>
                    <a:pt x="111428" y="3802"/>
                    <a:pt x="107755" y="5704"/>
                  </a:cubicBezTo>
                  <a:cubicBezTo>
                    <a:pt x="104081" y="7816"/>
                    <a:pt x="100408" y="9929"/>
                    <a:pt x="96734" y="11830"/>
                  </a:cubicBezTo>
                  <a:cubicBezTo>
                    <a:pt x="88979" y="16056"/>
                    <a:pt x="82040" y="20281"/>
                    <a:pt x="75510" y="24718"/>
                  </a:cubicBezTo>
                  <a:cubicBezTo>
                    <a:pt x="61632" y="33591"/>
                    <a:pt x="49387" y="42887"/>
                    <a:pt x="38775" y="52605"/>
                  </a:cubicBezTo>
                  <a:cubicBezTo>
                    <a:pt x="27755" y="62535"/>
                    <a:pt x="18775" y="72887"/>
                    <a:pt x="12244" y="83661"/>
                  </a:cubicBezTo>
                  <a:cubicBezTo>
                    <a:pt x="5306" y="94014"/>
                    <a:pt x="1224" y="105000"/>
                    <a:pt x="0" y="115985"/>
                  </a:cubicBezTo>
                  <a:cubicBezTo>
                    <a:pt x="1224" y="117253"/>
                    <a:pt x="2040" y="118521"/>
                    <a:pt x="2857" y="120000"/>
                  </a:cubicBezTo>
                  <a:cubicBezTo>
                    <a:pt x="2857" y="118943"/>
                    <a:pt x="2857" y="117887"/>
                    <a:pt x="3265" y="1168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494588" y="5664200"/>
              <a:ext cx="100013" cy="2095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24000" y="40754"/>
                    <a:pt x="57600" y="81509"/>
                    <a:pt x="9120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6800" y="81509"/>
                    <a:pt x="38400" y="4075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7412038" y="5081587"/>
              <a:ext cx="114300" cy="558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25531"/>
                    <a:pt x="8275" y="51063"/>
                    <a:pt x="28965" y="75744"/>
                  </a:cubicBezTo>
                  <a:cubicBezTo>
                    <a:pt x="45517" y="83404"/>
                    <a:pt x="57931" y="91914"/>
                    <a:pt x="74482" y="99574"/>
                  </a:cubicBezTo>
                  <a:cubicBezTo>
                    <a:pt x="91034" y="106382"/>
                    <a:pt x="103448" y="113191"/>
                    <a:pt x="120000" y="120000"/>
                  </a:cubicBezTo>
                  <a:cubicBezTo>
                    <a:pt x="115862" y="118297"/>
                    <a:pt x="115862" y="116595"/>
                    <a:pt x="111724" y="114893"/>
                  </a:cubicBezTo>
                  <a:cubicBezTo>
                    <a:pt x="66206" y="83404"/>
                    <a:pt x="41379" y="51063"/>
                    <a:pt x="33103" y="18723"/>
                  </a:cubicBezTo>
                  <a:cubicBezTo>
                    <a:pt x="28965" y="15319"/>
                    <a:pt x="20689" y="12765"/>
                    <a:pt x="16551" y="9361"/>
                  </a:cubicBezTo>
                  <a:cubicBezTo>
                    <a:pt x="8275" y="5957"/>
                    <a:pt x="4137" y="255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5000"/>
                  </a:moveTo>
                  <a:cubicBezTo>
                    <a:pt x="15000" y="72500"/>
                    <a:pt x="30000" y="82500"/>
                    <a:pt x="60000" y="92500"/>
                  </a:cubicBezTo>
                  <a:cubicBezTo>
                    <a:pt x="75000" y="102500"/>
                    <a:pt x="105000" y="110000"/>
                    <a:pt x="120000" y="120000"/>
                  </a:cubicBezTo>
                  <a:cubicBezTo>
                    <a:pt x="105000" y="95000"/>
                    <a:pt x="105000" y="70000"/>
                    <a:pt x="105000" y="47500"/>
                  </a:cubicBezTo>
                  <a:cubicBezTo>
                    <a:pt x="75000" y="30000"/>
                    <a:pt x="45000" y="15000"/>
                    <a:pt x="0" y="0"/>
                  </a:cubicBezTo>
                  <a:cubicBezTo>
                    <a:pt x="0" y="2500"/>
                    <a:pt x="0" y="7500"/>
                    <a:pt x="0" y="10000"/>
                  </a:cubicBezTo>
                  <a:cubicBezTo>
                    <a:pt x="0" y="27500"/>
                    <a:pt x="0" y="47500"/>
                    <a:pt x="0" y="65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7439025" y="5434012"/>
              <a:ext cx="174625" cy="4397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000" y="30270"/>
                  </a:moveTo>
                  <a:cubicBezTo>
                    <a:pt x="19090" y="20540"/>
                    <a:pt x="10909" y="9729"/>
                    <a:pt x="0" y="0"/>
                  </a:cubicBezTo>
                  <a:cubicBezTo>
                    <a:pt x="8181" y="17297"/>
                    <a:pt x="19090" y="35675"/>
                    <a:pt x="30000" y="52972"/>
                  </a:cubicBezTo>
                  <a:cubicBezTo>
                    <a:pt x="32727" y="56216"/>
                    <a:pt x="35454" y="59459"/>
                    <a:pt x="38181" y="62702"/>
                  </a:cubicBezTo>
                  <a:cubicBezTo>
                    <a:pt x="60000" y="82162"/>
                    <a:pt x="81818" y="101621"/>
                    <a:pt x="106363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5454" y="99459"/>
                    <a:pt x="76363" y="77837"/>
                    <a:pt x="60000" y="56216"/>
                  </a:cubicBezTo>
                  <a:cubicBezTo>
                    <a:pt x="49090" y="47567"/>
                    <a:pt x="40909" y="38918"/>
                    <a:pt x="30000" y="302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" name="Shape 36"/>
          <p:cNvSpPr/>
          <p:nvPr/>
        </p:nvSpPr>
        <p:spPr>
          <a:xfrm>
            <a:off x="0" y="0"/>
            <a:ext cx="18287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2589211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10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2000" b="0" i="0" u="none" strike="noStrike" cap="non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11110737" y="6371089"/>
            <a:ext cx="7797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</a:t>
            </a:fld>
            <a:endParaRPr lang="en-US"/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70" y="91241"/>
            <a:ext cx="1460310" cy="1283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9875" y="5491001"/>
            <a:ext cx="5682125" cy="1420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13245" y="59652"/>
            <a:ext cx="1478755" cy="18510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372499" y="3078902"/>
            <a:ext cx="9243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 smtClean="0">
                <a:solidFill>
                  <a:srgbClr val="00B050"/>
                </a:solidFill>
              </a:rPr>
              <a:t>Andhra Pradesh – Vision &amp; Roadmap</a:t>
            </a:r>
            <a:endParaRPr lang="en-US" sz="40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2774" y="235916"/>
            <a:ext cx="654217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buClr>
                <a:srgbClr val="CC3300"/>
              </a:buClr>
              <a:buSzPct val="25000"/>
            </a:pPr>
            <a:r>
              <a:rPr lang="en-US" sz="4000" b="1" dirty="0">
                <a:solidFill>
                  <a:srgbClr val="CC3300"/>
                </a:solidFill>
              </a:rPr>
              <a:t>National Teacher Platform</a:t>
            </a:r>
          </a:p>
          <a:p>
            <a:pPr marL="38100" lvl="0" algn="ctr">
              <a:buClr>
                <a:srgbClr val="FF9900"/>
              </a:buClr>
              <a:buSzPct val="100000"/>
            </a:pPr>
            <a:r>
              <a:rPr lang="en-US" sz="2800" b="1" dirty="0">
                <a:solidFill>
                  <a:srgbClr val="FF9900"/>
                </a:solidFill>
              </a:rPr>
              <a:t>Our Teachers, Our Heroes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1674480" y="6353584"/>
            <a:ext cx="3461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3</a:t>
            </a:r>
            <a:r>
              <a:rPr lang="en-US" sz="2000" b="1" baseline="30000" dirty="0" smtClean="0">
                <a:solidFill>
                  <a:srgbClr val="0070C0"/>
                </a:solidFill>
              </a:rPr>
              <a:t>rd</a:t>
            </a:r>
            <a:r>
              <a:rPr lang="en-US" sz="2000" b="1" dirty="0" smtClean="0">
                <a:solidFill>
                  <a:srgbClr val="0070C0"/>
                </a:solidFill>
              </a:rPr>
              <a:t> August 2017, New Delhi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1" y="214677"/>
            <a:ext cx="8911686" cy="82255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Technology Strategy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1586" y="890416"/>
            <a:ext cx="9868443" cy="5967584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chemeClr val="tx1"/>
                </a:solidFill>
              </a:rPr>
              <a:t>Integration Principal</a:t>
            </a:r>
          </a:p>
          <a:p>
            <a:pPr marL="800100" lvl="1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</a:rPr>
              <a:t>Integrate </a:t>
            </a:r>
            <a:r>
              <a:rPr lang="en-US" sz="2000" dirty="0" err="1" smtClean="0">
                <a:solidFill>
                  <a:schemeClr val="tx1"/>
                </a:solidFill>
              </a:rPr>
              <a:t>APeKX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with </a:t>
            </a:r>
            <a:r>
              <a:rPr lang="en-US" sz="2000" dirty="0" smtClean="0">
                <a:solidFill>
                  <a:schemeClr val="tx1"/>
                </a:solidFill>
              </a:rPr>
              <a:t>NTP</a:t>
            </a:r>
          </a:p>
          <a:p>
            <a:pPr marL="800100" lvl="1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</a:rPr>
              <a:t>Build interconnections to Student Assessment analytics</a:t>
            </a:r>
          </a:p>
          <a:p>
            <a:pPr marL="800100" lvl="1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</a:rPr>
              <a:t>Teacher Registry linked to AP-SIMS</a:t>
            </a:r>
            <a:endParaRPr lang="en-US" sz="2000" dirty="0">
              <a:solidFill>
                <a:schemeClr val="tx1"/>
              </a:solidFill>
            </a:endParaRPr>
          </a:p>
          <a:p>
            <a:pPr marL="400050" indent="-285750"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chemeClr val="tx1"/>
                </a:solidFill>
              </a:rPr>
              <a:t>Single </a:t>
            </a:r>
            <a:r>
              <a:rPr lang="en-US" sz="2000" b="1" dirty="0">
                <a:solidFill>
                  <a:schemeClr val="tx1"/>
                </a:solidFill>
              </a:rPr>
              <a:t>sign-on (SSO) access between </a:t>
            </a:r>
            <a:r>
              <a:rPr lang="en-US" sz="2000" b="1" dirty="0" err="1">
                <a:solidFill>
                  <a:schemeClr val="tx1"/>
                </a:solidFill>
              </a:rPr>
              <a:t>APEkX</a:t>
            </a:r>
            <a:r>
              <a:rPr lang="en-US" sz="2000" b="1" dirty="0">
                <a:solidFill>
                  <a:schemeClr val="tx1"/>
                </a:solidFill>
              </a:rPr>
              <a:t> and </a:t>
            </a:r>
            <a:r>
              <a:rPr lang="en-US" sz="2000" b="1" dirty="0" smtClean="0">
                <a:solidFill>
                  <a:schemeClr val="tx1"/>
                </a:solidFill>
              </a:rPr>
              <a:t>NTP</a:t>
            </a:r>
          </a:p>
          <a:p>
            <a:pPr marL="400050" indent="-285750"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chemeClr val="tx1"/>
                </a:solidFill>
              </a:rPr>
              <a:t>Enhance access through </a:t>
            </a:r>
          </a:p>
          <a:p>
            <a:pPr marL="800100" lvl="1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</a:rPr>
              <a:t>Online &amp; Offline modes</a:t>
            </a:r>
          </a:p>
          <a:p>
            <a:pPr marL="800100" lvl="1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</a:rPr>
              <a:t>TAB, Smartphone based Platforms</a:t>
            </a:r>
          </a:p>
          <a:p>
            <a:pPr marL="800100" lvl="1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</a:rPr>
              <a:t>Adapting/Developing Mobile Apps – Genie, partner Apps, </a:t>
            </a:r>
            <a:r>
              <a:rPr lang="en-US" sz="2000" dirty="0" err="1" smtClean="0">
                <a:solidFill>
                  <a:schemeClr val="tx1"/>
                </a:solidFill>
              </a:rPr>
              <a:t>etc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800100" lvl="1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</a:rPr>
              <a:t>Leverage Social Media Platforms like FB, </a:t>
            </a:r>
            <a:r>
              <a:rPr lang="en-US" sz="2000" dirty="0" err="1" smtClean="0">
                <a:solidFill>
                  <a:schemeClr val="tx1"/>
                </a:solidFill>
              </a:rPr>
              <a:t>Whatsapp</a:t>
            </a:r>
            <a:r>
              <a:rPr lang="en-US" sz="2000" dirty="0" smtClean="0">
                <a:solidFill>
                  <a:schemeClr val="tx1"/>
                </a:solidFill>
              </a:rPr>
              <a:t>, Blogs etc.</a:t>
            </a:r>
          </a:p>
          <a:p>
            <a:pPr marL="800100" lvl="1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</a:rPr>
              <a:t>Improving connectivity to Schools, TEIs, etc.</a:t>
            </a:r>
          </a:p>
          <a:p>
            <a:pPr marL="400050" indent="-285750"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chemeClr val="tx1"/>
                </a:solidFill>
              </a:rPr>
              <a:t>Enhance access to existing Partner, Vendor, Teacher &amp; Student Developed </a:t>
            </a:r>
            <a:r>
              <a:rPr lang="en-US" sz="2000" b="1" dirty="0">
                <a:solidFill>
                  <a:schemeClr val="tx1"/>
                </a:solidFill>
              </a:rPr>
              <a:t>e-Content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4000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/>
              </a:solidFill>
            </a:endParaRPr>
          </a:p>
          <a:p>
            <a:pPr marL="400050" indent="-285750">
              <a:buFont typeface="Wingdings" panose="05000000000000000000" pitchFamily="2" charset="2"/>
              <a:buChar char="ü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 smtClean="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10</a:t>
            </a:fld>
            <a:endParaRPr lang="en-US" sz="2000" b="0" i="0" u="none" strike="noStrike" cap="non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2118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6" cy="82255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Outreach Strategy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7039" y="1366471"/>
            <a:ext cx="9607572" cy="5066552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Leveraging the teacher profile feature to make using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NTP 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aspirational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00050" indent="-285750">
              <a:buFont typeface="Wingdings" panose="05000000000000000000" pitchFamily="2" charset="2"/>
              <a:buChar char="ü"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Continuously engage 45,000 Teachers oriented on 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APeKX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&amp; Education Technology to access NTP</a:t>
            </a:r>
          </a:p>
          <a:p>
            <a:pPr marL="800100" lvl="1" indent="-285750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Creating ‘what is NTP’ and ‘How to use it’ information packets for them in local language, for ease of training and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  <a:p>
            <a:pPr marL="800100" lvl="1" indent="-285750">
              <a:buFont typeface="Wingdings" panose="05000000000000000000" pitchFamily="2" charset="2"/>
              <a:buChar char="ü"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Extensive use of Smartphone based Bit sized contents</a:t>
            </a:r>
          </a:p>
          <a:p>
            <a:pPr marL="400050" indent="-285750">
              <a:buFont typeface="Wingdings" panose="05000000000000000000" pitchFamily="2" charset="2"/>
              <a:buChar char="ü"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Capacity Building for Core Team</a:t>
            </a:r>
          </a:p>
          <a:p>
            <a:pPr marL="800100" lvl="1" indent="-285750">
              <a:buFont typeface="Wingdings" panose="05000000000000000000" pitchFamily="2" charset="2"/>
              <a:buChar char="ü"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Points 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be given for creation, curation, and translation of content- to be added to personnel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record</a:t>
            </a:r>
          </a:p>
          <a:p>
            <a:pPr marL="400050" indent="-285750">
              <a:buFont typeface="Wingdings" panose="05000000000000000000" pitchFamily="2" charset="2"/>
              <a:buChar char="ü"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Facilitate Online Courses for In-Service Teachers &amp; Student Teachers </a:t>
            </a:r>
          </a:p>
          <a:p>
            <a:pPr marL="514350" lvl="1" indent="0"/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00050" indent="-285750">
              <a:buFont typeface="Wingdings" panose="05000000000000000000" pitchFamily="2" charset="2"/>
              <a:buChar char="ü"/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285750">
              <a:buFont typeface="Wingdings" panose="05000000000000000000" pitchFamily="2" charset="2"/>
              <a:buChar char="ü"/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 smtClean="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11</a:t>
            </a:fld>
            <a:endParaRPr lang="en-US" sz="2000" b="0" i="0" u="none" strike="noStrike" cap="non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4806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5151" y="228326"/>
            <a:ext cx="8911686" cy="877144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Implementation Strategy, Roadmap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7480" y="968993"/>
            <a:ext cx="10854519" cy="5748938"/>
          </a:xfrm>
        </p:spPr>
        <p:txBody>
          <a:bodyPr/>
          <a:lstStyle/>
          <a:p>
            <a:pPr marL="457200" indent="-342900">
              <a:buFont typeface="Wingdings" panose="05000000000000000000" pitchFamily="2" charset="2"/>
              <a:buChar char="ü"/>
            </a:pPr>
            <a:r>
              <a:rPr lang="en-US" sz="2400" b="1" dirty="0" smtClean="0"/>
              <a:t>APSCERT </a:t>
            </a:r>
            <a:r>
              <a:rPr lang="en-US" sz="2400" b="1" dirty="0" smtClean="0"/>
              <a:t>to be the Key Institutional Support System</a:t>
            </a:r>
          </a:p>
          <a:p>
            <a:pPr marL="857250" lvl="1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Merge SIET with ET Dept. of SCERT</a:t>
            </a:r>
          </a:p>
          <a:p>
            <a:pPr marL="857250" lvl="1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Provide dedicated team of Core Team Teachers to work at SCERT on NTP content dissemination, content creation &amp; curation, capacity building, management, etc.</a:t>
            </a:r>
          </a:p>
          <a:p>
            <a:pPr marL="457200" indent="-342900">
              <a:buFont typeface="Wingdings" panose="05000000000000000000" pitchFamily="2" charset="2"/>
              <a:buChar char="ü"/>
            </a:pPr>
            <a:r>
              <a:rPr lang="en-US" sz="2400" b="1" dirty="0" smtClean="0"/>
              <a:t>Content Creation &amp; Curation</a:t>
            </a:r>
          </a:p>
          <a:p>
            <a:pPr marL="857250" lvl="1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500 Core Team Teachers intensive Training and capacity building working at SCERT, DIETs and School Levels</a:t>
            </a:r>
          </a:p>
          <a:p>
            <a:pPr marL="857250" lvl="1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Workshops for Content creation, curation, translation once in 2 months</a:t>
            </a:r>
          </a:p>
          <a:p>
            <a:pPr marL="857250" lvl="1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Training for dedicated team of content reviewers</a:t>
            </a:r>
          </a:p>
          <a:p>
            <a:pPr marL="457200" indent="-342900">
              <a:buFont typeface="Wingdings" panose="05000000000000000000" pitchFamily="2" charset="2"/>
              <a:buChar char="ü"/>
            </a:pPr>
            <a:r>
              <a:rPr lang="en-US" sz="2400" b="1" dirty="0" smtClean="0"/>
              <a:t>Issue necessary Government Orders and Guidelines</a:t>
            </a:r>
          </a:p>
          <a:p>
            <a:pPr marL="857250" lvl="1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for institutionalizing the structures and processes </a:t>
            </a:r>
          </a:p>
          <a:p>
            <a:pPr marL="857250" lvl="1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Develop and implement a strong communication strategy	</a:t>
            </a:r>
          </a:p>
          <a:p>
            <a:pPr marL="457200" indent="-342900">
              <a:buFont typeface="Wingdings" panose="05000000000000000000" pitchFamily="2" charset="2"/>
              <a:buChar char="ü"/>
            </a:pPr>
            <a:endParaRPr lang="en-US" sz="2400" dirty="0" smtClean="0"/>
          </a:p>
          <a:p>
            <a:pPr marL="857250" lvl="1" indent="-342900">
              <a:buFont typeface="Wingdings" panose="05000000000000000000" pitchFamily="2" charset="2"/>
              <a:buChar char="ü"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 smtClean="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12</a:t>
            </a:fld>
            <a:endParaRPr lang="en-US" sz="2000" b="0" i="0" u="none" strike="noStrike" cap="non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267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1507475" y="671628"/>
            <a:ext cx="8911800" cy="90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980000"/>
                </a:solidFill>
              </a:rPr>
              <a:t>Organizational </a:t>
            </a:r>
            <a:r>
              <a:rPr lang="en-US" b="1" dirty="0">
                <a:solidFill>
                  <a:srgbClr val="980000"/>
                </a:solidFill>
              </a:rPr>
              <a:t>Structure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4975700" y="1658025"/>
            <a:ext cx="1647300" cy="523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FFFFFF"/>
                </a:solidFill>
              </a:rPr>
              <a:t>Head - NTP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2728950" y="2411325"/>
            <a:ext cx="2828700" cy="3795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FFFF"/>
                </a:solidFill>
              </a:rPr>
              <a:t>Program Lead - Academics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136600" y="3020925"/>
            <a:ext cx="1494900" cy="7068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 b="1" dirty="0"/>
              <a:t>Technology Manager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3602525" y="2944725"/>
            <a:ext cx="1983300" cy="7830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 b="1" dirty="0"/>
              <a:t>Curriculum and Pedagogy Manager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6473750" y="2944725"/>
            <a:ext cx="1793400" cy="747987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 b="1" dirty="0"/>
              <a:t>Planning and Outreach Manager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9594800" y="3020925"/>
            <a:ext cx="1983300" cy="6306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 b="1" dirty="0"/>
              <a:t>Training Manager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1136600" y="3859125"/>
            <a:ext cx="1494900" cy="3795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 dirty="0"/>
              <a:t>Support Team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9670999" y="3727725"/>
            <a:ext cx="2066075" cy="38115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 dirty="0"/>
              <a:t>Creation &amp; Curation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1136600" y="4925925"/>
            <a:ext cx="1494900" cy="523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 dirty="0"/>
              <a:t>Administrator NTP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1136600" y="4392525"/>
            <a:ext cx="1494900" cy="379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 dirty="0"/>
              <a:t>Help Desk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9857143" y="5508675"/>
            <a:ext cx="1793400" cy="379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 dirty="0"/>
              <a:t>Data Usage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1136600" y="5611725"/>
            <a:ext cx="1592350" cy="379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 dirty="0"/>
              <a:t>Documentation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3803600" y="4392525"/>
            <a:ext cx="1494900" cy="379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dirty="0"/>
              <a:t>Curation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3803600" y="3859125"/>
            <a:ext cx="1494900" cy="379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dirty="0"/>
              <a:t>Creation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3803600" y="4925925"/>
            <a:ext cx="1494900" cy="379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dirty="0"/>
              <a:t>Translation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9670999" y="4925925"/>
            <a:ext cx="2165688" cy="523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 dirty="0"/>
              <a:t>Consumption &amp; Adoption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6623000" y="3805425"/>
            <a:ext cx="1494900" cy="379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 dirty="0"/>
              <a:t>Data Analysis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6616700" y="4316325"/>
            <a:ext cx="1542000" cy="379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 dirty="0"/>
              <a:t>Outreach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6616850" y="4849725"/>
            <a:ext cx="1542000" cy="379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 dirty="0"/>
              <a:t>Adoption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6616850" y="5383125"/>
            <a:ext cx="1542000" cy="6306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 dirty="0"/>
              <a:t>Incentives and Certification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1136600" y="6145125"/>
            <a:ext cx="1494900" cy="5232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 dirty="0"/>
              <a:t>Vendors and Partners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sldNum" idx="12"/>
          </p:nvPr>
        </p:nvSpPr>
        <p:spPr>
          <a:xfrm>
            <a:off x="11056987" y="6352831"/>
            <a:ext cx="7797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13</a:t>
            </a:fld>
            <a:endParaRPr lang="en-US"/>
          </a:p>
        </p:txBody>
      </p:sp>
      <p:sp>
        <p:nvSpPr>
          <p:cNvPr id="357" name="Shape 357"/>
          <p:cNvSpPr txBox="1"/>
          <p:nvPr/>
        </p:nvSpPr>
        <p:spPr>
          <a:xfrm>
            <a:off x="6200150" y="2411325"/>
            <a:ext cx="3207000" cy="3795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FFFF"/>
                </a:solidFill>
              </a:rPr>
              <a:t>Program Lead - Administration</a:t>
            </a:r>
          </a:p>
        </p:txBody>
      </p:sp>
      <p:sp>
        <p:nvSpPr>
          <p:cNvPr id="26" name="Shape 342"/>
          <p:cNvSpPr txBox="1"/>
          <p:nvPr/>
        </p:nvSpPr>
        <p:spPr>
          <a:xfrm>
            <a:off x="9594800" y="4184925"/>
            <a:ext cx="2066075" cy="5871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 dirty="0" smtClean="0"/>
              <a:t>Online Courses Facilitation</a:t>
            </a:r>
            <a:endParaRPr 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title"/>
          </p:nvPr>
        </p:nvSpPr>
        <p:spPr>
          <a:xfrm>
            <a:off x="1657450" y="230135"/>
            <a:ext cx="8911800" cy="128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>
                <a:solidFill>
                  <a:srgbClr val="980000"/>
                </a:solidFill>
              </a:rPr>
              <a:t>Next Steps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aphicFrame>
        <p:nvGraphicFramePr>
          <p:cNvPr id="364" name="Shape 364"/>
          <p:cNvGraphicFramePr/>
          <p:nvPr>
            <p:extLst>
              <p:ext uri="{D42A27DB-BD31-4B8C-83A1-F6EECF244321}">
                <p14:modId xmlns:p14="http://schemas.microsoft.com/office/powerpoint/2010/main" xmlns="" val="1148863454"/>
              </p:ext>
            </p:extLst>
          </p:nvPr>
        </p:nvGraphicFramePr>
        <p:xfrm>
          <a:off x="344081" y="1527212"/>
          <a:ext cx="1803500" cy="1796796"/>
        </p:xfrm>
        <a:graphic>
          <a:graphicData uri="http://schemas.openxmlformats.org/drawingml/2006/table">
            <a:tbl>
              <a:tblPr>
                <a:noFill/>
                <a:tableStyleId>{722191FA-82D3-4475-B075-3B86C880FA40}</a:tableStyleId>
              </a:tblPr>
              <a:tblGrid>
                <a:gridCol w="1803500"/>
              </a:tblGrid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 dirty="0"/>
                        <a:t>Team Set up</a:t>
                      </a: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Final decision on ideal Org Structure and distribution of responsibilities</a:t>
                      </a: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 dirty="0"/>
                        <a:t>All team set-up</a:t>
                      </a: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5" name="Shape 365"/>
          <p:cNvGraphicFramePr/>
          <p:nvPr>
            <p:extLst>
              <p:ext uri="{D42A27DB-BD31-4B8C-83A1-F6EECF244321}">
                <p14:modId xmlns:p14="http://schemas.microsoft.com/office/powerpoint/2010/main" xmlns="" val="4002150618"/>
              </p:ext>
            </p:extLst>
          </p:nvPr>
        </p:nvGraphicFramePr>
        <p:xfrm>
          <a:off x="368489" y="3459301"/>
          <a:ext cx="1735228" cy="2752344"/>
        </p:xfrm>
        <a:graphic>
          <a:graphicData uri="http://schemas.openxmlformats.org/drawingml/2006/table">
            <a:tbl>
              <a:tblPr>
                <a:noFill/>
                <a:tableStyleId>{722191FA-82D3-4475-B075-3B86C880FA40}</a:tableStyleId>
              </a:tblPr>
              <a:tblGrid>
                <a:gridCol w="1735228"/>
              </a:tblGrid>
              <a:tr h="234802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 dirty="0"/>
                        <a:t>NTP Setup</a:t>
                      </a: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 dirty="0"/>
                        <a:t>SSO integration</a:t>
                      </a: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 dirty="0"/>
                        <a:t>Logins for teachers</a:t>
                      </a: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 dirty="0"/>
                        <a:t>Language- AP NTP in Telugu</a:t>
                      </a: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 dirty="0"/>
                        <a:t>Admin for AP NTP</a:t>
                      </a: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 i="1" dirty="0"/>
                        <a:t>Setting up goals for the State</a:t>
                      </a: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6" name="Shape 366"/>
          <p:cNvGraphicFramePr/>
          <p:nvPr>
            <p:extLst>
              <p:ext uri="{D42A27DB-BD31-4B8C-83A1-F6EECF244321}">
                <p14:modId xmlns:p14="http://schemas.microsoft.com/office/powerpoint/2010/main" xmlns="" val="12641870"/>
              </p:ext>
            </p:extLst>
          </p:nvPr>
        </p:nvGraphicFramePr>
        <p:xfrm>
          <a:off x="2556218" y="1334801"/>
          <a:ext cx="3578282" cy="2957703"/>
        </p:xfrm>
        <a:graphic>
          <a:graphicData uri="http://schemas.openxmlformats.org/drawingml/2006/table">
            <a:tbl>
              <a:tblPr>
                <a:noFill/>
                <a:tableStyleId>{722191FA-82D3-4475-B075-3B86C880FA40}</a:tableStyleId>
              </a:tblPr>
              <a:tblGrid>
                <a:gridCol w="3578282"/>
              </a:tblGrid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 dirty="0"/>
                        <a:t>Content Creation</a:t>
                      </a: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E6B"/>
                    </a:solidFill>
                  </a:tcPr>
                </a:tc>
              </a:tr>
              <a:tr h="10096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 dirty="0"/>
                        <a:t>-Scope of content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 dirty="0"/>
                        <a:t>-Type of content (lesson plans/assessments/ worksheets, interactive content for children)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 dirty="0"/>
                        <a:t>-Grade and Language scope</a:t>
                      </a: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 dirty="0"/>
                        <a:t>Analysis of what content is there, what is needed and what can be translated</a:t>
                      </a: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 dirty="0"/>
                        <a:t>Importing existing content + identifying partners</a:t>
                      </a: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7" name="Shape 367"/>
          <p:cNvGraphicFramePr/>
          <p:nvPr>
            <p:extLst>
              <p:ext uri="{D42A27DB-BD31-4B8C-83A1-F6EECF244321}">
                <p14:modId xmlns:p14="http://schemas.microsoft.com/office/powerpoint/2010/main" xmlns="" val="1540590352"/>
              </p:ext>
            </p:extLst>
          </p:nvPr>
        </p:nvGraphicFramePr>
        <p:xfrm>
          <a:off x="2547962" y="4342361"/>
          <a:ext cx="3866486" cy="1455714"/>
        </p:xfrm>
        <a:graphic>
          <a:graphicData uri="http://schemas.openxmlformats.org/drawingml/2006/table">
            <a:tbl>
              <a:tblPr>
                <a:noFill/>
                <a:tableStyleId>{722191FA-82D3-4475-B075-3B86C880FA40}</a:tableStyleId>
              </a:tblPr>
              <a:tblGrid>
                <a:gridCol w="3866486"/>
              </a:tblGrid>
              <a:tr h="2568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Content Curation</a:t>
                      </a: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E6B"/>
                    </a:solidFill>
                  </a:tcPr>
                </a:tc>
              </a:tr>
              <a:tr h="3907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 dirty="0"/>
                        <a:t>Setting guidelines for creation of content</a:t>
                      </a: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7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 dirty="0"/>
                        <a:t>Setting guidelines for reviewing content</a:t>
                      </a: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7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 dirty="0"/>
                        <a:t>Setting systems for awards and badges</a:t>
                      </a: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8" name="Shape 368"/>
          <p:cNvGraphicFramePr/>
          <p:nvPr>
            <p:extLst>
              <p:ext uri="{D42A27DB-BD31-4B8C-83A1-F6EECF244321}">
                <p14:modId xmlns:p14="http://schemas.microsoft.com/office/powerpoint/2010/main" xmlns="" val="86408437"/>
              </p:ext>
            </p:extLst>
          </p:nvPr>
        </p:nvGraphicFramePr>
        <p:xfrm>
          <a:off x="6587000" y="1527212"/>
          <a:ext cx="1679725" cy="2994660"/>
        </p:xfrm>
        <a:graphic>
          <a:graphicData uri="http://schemas.openxmlformats.org/drawingml/2006/table">
            <a:tbl>
              <a:tblPr>
                <a:noFill/>
                <a:tableStyleId>{722191FA-82D3-4475-B075-3B86C880FA40}</a:tableStyleId>
              </a:tblPr>
              <a:tblGrid>
                <a:gridCol w="1679725"/>
              </a:tblGrid>
              <a:tr h="3062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Trainings</a:t>
                      </a: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4125"/>
                    </a:solidFill>
                  </a:tcPr>
                </a:tc>
              </a:tr>
              <a:tr h="3062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 dirty="0"/>
                        <a:t>Training on </a:t>
                      </a:r>
                      <a:r>
                        <a:rPr lang="en-US" sz="1600" dirty="0" smtClean="0"/>
                        <a:t>creation, curation</a:t>
                      </a:r>
                      <a:endParaRPr lang="en-US" sz="1600" dirty="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2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 dirty="0"/>
                        <a:t>Training on using NTP</a:t>
                      </a: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8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Awareness on Online Courses</a:t>
                      </a:r>
                      <a:endParaRPr lang="en-US" sz="1600" dirty="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8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 dirty="0"/>
                        <a:t>Training on Community and Participation</a:t>
                      </a: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9" name="Shape 369"/>
          <p:cNvGraphicFramePr/>
          <p:nvPr>
            <p:extLst>
              <p:ext uri="{D42A27DB-BD31-4B8C-83A1-F6EECF244321}">
                <p14:modId xmlns:p14="http://schemas.microsoft.com/office/powerpoint/2010/main" xmlns="" val="2626162389"/>
              </p:ext>
            </p:extLst>
          </p:nvPr>
        </p:nvGraphicFramePr>
        <p:xfrm>
          <a:off x="2547962" y="5841522"/>
          <a:ext cx="3277725" cy="1039616"/>
        </p:xfrm>
        <a:graphic>
          <a:graphicData uri="http://schemas.openxmlformats.org/drawingml/2006/table">
            <a:tbl>
              <a:tblPr>
                <a:noFill/>
                <a:tableStyleId>{722191FA-82D3-4475-B075-3B86C880FA40}</a:tableStyleId>
              </a:tblPr>
              <a:tblGrid>
                <a:gridCol w="3277725"/>
              </a:tblGrid>
              <a:tr h="2324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 dirty="0"/>
                        <a:t>Outreach</a:t>
                      </a: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E6B"/>
                    </a:solidFill>
                  </a:tcPr>
                </a:tc>
              </a:tr>
              <a:tr h="3605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 dirty="0"/>
                        <a:t>Goals setting for using NTP</a:t>
                      </a: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5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 dirty="0"/>
                        <a:t>Pilot for using NTP</a:t>
                      </a: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70" name="Shape 370"/>
          <p:cNvGraphicFramePr/>
          <p:nvPr>
            <p:extLst>
              <p:ext uri="{D42A27DB-BD31-4B8C-83A1-F6EECF244321}">
                <p14:modId xmlns:p14="http://schemas.microsoft.com/office/powerpoint/2010/main" xmlns="" val="2802903739"/>
              </p:ext>
            </p:extLst>
          </p:nvPr>
        </p:nvGraphicFramePr>
        <p:xfrm>
          <a:off x="8719225" y="1527225"/>
          <a:ext cx="3036750" cy="1625500"/>
        </p:xfrm>
        <a:graphic>
          <a:graphicData uri="http://schemas.openxmlformats.org/drawingml/2006/table">
            <a:tbl>
              <a:tblPr>
                <a:noFill/>
                <a:tableStyleId>{722191FA-82D3-4475-B075-3B86C880FA40}</a:tableStyleId>
              </a:tblPr>
              <a:tblGrid>
                <a:gridCol w="3036750"/>
              </a:tblGrid>
              <a:tr h="4063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Incentives</a:t>
                      </a: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1C00"/>
                    </a:solidFill>
                  </a:tcPr>
                </a:tc>
              </a:tr>
              <a:tr h="4063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Provide certification</a:t>
                      </a: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3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Incentive model</a:t>
                      </a: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3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 dirty="0"/>
                        <a:t>Badges and awards</a:t>
                      </a: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71" name="Shape 371"/>
          <p:cNvGraphicFramePr/>
          <p:nvPr>
            <p:extLst>
              <p:ext uri="{D42A27DB-BD31-4B8C-83A1-F6EECF244321}">
                <p14:modId xmlns:p14="http://schemas.microsoft.com/office/powerpoint/2010/main" xmlns="" val="2667649518"/>
              </p:ext>
            </p:extLst>
          </p:nvPr>
        </p:nvGraphicFramePr>
        <p:xfrm>
          <a:off x="8726525" y="3426450"/>
          <a:ext cx="3029350" cy="2488221"/>
        </p:xfrm>
        <a:graphic>
          <a:graphicData uri="http://schemas.openxmlformats.org/drawingml/2006/table">
            <a:tbl>
              <a:tblPr>
                <a:noFill/>
                <a:tableStyleId>{722191FA-82D3-4475-B075-3B86C880FA40}</a:tableStyleId>
              </a:tblPr>
              <a:tblGrid>
                <a:gridCol w="3029350"/>
              </a:tblGrid>
              <a:tr h="3729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Data</a:t>
                      </a: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1C00"/>
                    </a:solidFill>
                  </a:tcPr>
                </a:tc>
              </a:tr>
              <a:tr h="3565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 dirty="0"/>
                        <a:t>Deciding on what data is needed</a:t>
                      </a: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99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 dirty="0"/>
                        <a:t>Different dashboards for different teams and levels (districts/ blocks </a:t>
                      </a:r>
                      <a:r>
                        <a:rPr lang="en-US" sz="1600" dirty="0" err="1"/>
                        <a:t>etc</a:t>
                      </a:r>
                      <a:r>
                        <a:rPr lang="en-US" sz="1600" dirty="0"/>
                        <a:t>&gt;)</a:t>
                      </a: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99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 dirty="0"/>
                        <a:t>Analytics on various aspects ( consumption, creation, quality of teaching, etc.)</a:t>
                      </a: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72" name="Shape 372"/>
          <p:cNvCxnSpPr/>
          <p:nvPr/>
        </p:nvCxnSpPr>
        <p:spPr>
          <a:xfrm rot="10800000" flipH="1">
            <a:off x="1036075" y="1305700"/>
            <a:ext cx="10724700" cy="29100"/>
          </a:xfrm>
          <a:prstGeom prst="straightConnector1">
            <a:avLst/>
          </a:prstGeom>
          <a:noFill/>
          <a:ln w="76200" cap="flat" cmpd="sng">
            <a:solidFill>
              <a:srgbClr val="6AA84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73" name="Shape 373"/>
          <p:cNvSpPr txBox="1"/>
          <p:nvPr/>
        </p:nvSpPr>
        <p:spPr>
          <a:xfrm>
            <a:off x="4752050" y="905150"/>
            <a:ext cx="4640100" cy="2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i="1">
                <a:solidFill>
                  <a:srgbClr val="666666"/>
                </a:solidFill>
              </a:rPr>
              <a:t>Timelines (TBD)  and broad next steps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sldNum" idx="12"/>
          </p:nvPr>
        </p:nvSpPr>
        <p:spPr>
          <a:xfrm>
            <a:off x="11056987" y="6352831"/>
            <a:ext cx="7797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Shape 379" descr="C:\Users\sriflute\AppData\Local\Microsoft\Windows\Temporary Internet Files\Content.IE5\4A6JAT2N\thank-you[1]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9792" y="1066800"/>
            <a:ext cx="4957928" cy="376802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11110737" y="6371089"/>
            <a:ext cx="7797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 txBox="1">
            <a:spLocks/>
          </p:cNvSpPr>
          <p:nvPr/>
        </p:nvSpPr>
        <p:spPr bwMode="auto">
          <a:xfrm>
            <a:off x="1085850" y="87313"/>
            <a:ext cx="92583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3200"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 smtClean="0">
                <a:solidFill>
                  <a:srgbClr val="993300"/>
                </a:solidFill>
              </a:rPr>
              <a:t>Teachers in A.P -  2,88,191 </a:t>
            </a:r>
            <a:endParaRPr lang="en-US" altLang="en-US" sz="3600" b="1" dirty="0">
              <a:solidFill>
                <a:srgbClr val="993300"/>
              </a:solidFill>
            </a:endParaRPr>
          </a:p>
        </p:txBody>
      </p:sp>
      <p:sp>
        <p:nvSpPr>
          <p:cNvPr id="28676" name="TextBox 23"/>
          <p:cNvSpPr txBox="1">
            <a:spLocks noChangeArrowheads="1"/>
          </p:cNvSpPr>
          <p:nvPr/>
        </p:nvSpPr>
        <p:spPr bwMode="auto">
          <a:xfrm>
            <a:off x="2554288" y="5572125"/>
            <a:ext cx="100758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3200"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           - Govt.         </a:t>
            </a:r>
            <a:r>
              <a:rPr lang="en-IN" altLang="en-US" sz="180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lang="en-IN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- Aided            </a:t>
            </a:r>
            <a:r>
              <a:rPr lang="en-IN" altLang="en-US" sz="1800">
                <a:solidFill>
                  <a:schemeClr val="tx1"/>
                </a:solidFill>
                <a:latin typeface="Arial" panose="020B0604020202020204" pitchFamily="34" charset="0"/>
              </a:rPr>
              <a:t>- </a:t>
            </a:r>
            <a:r>
              <a:rPr lang="en-IN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Private     </a:t>
            </a:r>
            <a:r>
              <a:rPr lang="en-IN" altLang="en-US" sz="1800">
                <a:solidFill>
                  <a:schemeClr val="tx1"/>
                </a:solidFill>
                <a:latin typeface="Arial" panose="020B0604020202020204" pitchFamily="34" charset="0"/>
              </a:rPr>
              <a:t>     - </a:t>
            </a:r>
            <a:r>
              <a:rPr lang="en-IN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Unrecognised/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         - 64.66%          - 2.71               - 31.81%             Madrasas – 0.80%</a:t>
            </a:r>
          </a:p>
        </p:txBody>
      </p:sp>
      <p:sp>
        <p:nvSpPr>
          <p:cNvPr id="16" name="Oval 15"/>
          <p:cNvSpPr/>
          <p:nvPr/>
        </p:nvSpPr>
        <p:spPr>
          <a:xfrm>
            <a:off x="2955925" y="5643563"/>
            <a:ext cx="401638" cy="214312"/>
          </a:xfrm>
          <a:prstGeom prst="ellipse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956300" y="5643563"/>
            <a:ext cx="401638" cy="214312"/>
          </a:xfrm>
          <a:prstGeom prst="ellipse">
            <a:avLst/>
          </a:prstGeom>
          <a:solidFill>
            <a:srgbClr val="C866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384675" y="5643563"/>
            <a:ext cx="401638" cy="214312"/>
          </a:xfrm>
          <a:prstGeom prst="ellipse">
            <a:avLst/>
          </a:prstGeom>
          <a:solidFill>
            <a:srgbClr val="66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342188" y="5643563"/>
            <a:ext cx="401637" cy="214312"/>
          </a:xfrm>
          <a:prstGeom prst="ellipse">
            <a:avLst/>
          </a:prstGeom>
          <a:solidFill>
            <a:srgbClr val="99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srgbClr val="FFFFFF"/>
              </a:solidFill>
              <a:cs typeface="Arial" pitchFamily="34" charset="0"/>
            </a:endParaRPr>
          </a:p>
        </p:txBody>
      </p:sp>
      <p:graphicFrame>
        <p:nvGraphicFramePr>
          <p:cNvPr id="20" name="Chart 19"/>
          <p:cNvGraphicFramePr/>
          <p:nvPr/>
        </p:nvGraphicFramePr>
        <p:xfrm>
          <a:off x="1026877" y="1500174"/>
          <a:ext cx="10079273" cy="3786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682" name="TextBox 13"/>
          <p:cNvSpPr txBox="1">
            <a:spLocks noChangeArrowheads="1"/>
          </p:cNvSpPr>
          <p:nvPr/>
        </p:nvSpPr>
        <p:spPr bwMode="auto">
          <a:xfrm>
            <a:off x="9126538" y="6449219"/>
            <a:ext cx="3065462" cy="369887"/>
          </a:xfrm>
          <a:prstGeom prst="rect">
            <a:avLst/>
          </a:prstGeom>
          <a:solidFill>
            <a:srgbClr val="00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3200"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Source :UDISE 2016-17</a:t>
            </a:r>
          </a:p>
        </p:txBody>
      </p:sp>
      <p:sp>
        <p:nvSpPr>
          <p:cNvPr id="28683" name="TextBox 7"/>
          <p:cNvSpPr txBox="1">
            <a:spLocks noChangeArrowheads="1"/>
          </p:cNvSpPr>
          <p:nvPr/>
        </p:nvSpPr>
        <p:spPr bwMode="auto">
          <a:xfrm>
            <a:off x="3881438" y="6356350"/>
            <a:ext cx="54276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3200"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t>Department of School Education, Government of Andhra Pradesh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26727" y="290287"/>
            <a:ext cx="4865273" cy="646331"/>
          </a:xfrm>
          <a:prstGeom prst="rect">
            <a:avLst/>
          </a:prstGeom>
          <a:solidFill>
            <a:srgbClr val="9E0000"/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IN" sz="1800" b="1" dirty="0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Schools – 61,528, </a:t>
            </a:r>
          </a:p>
          <a:p>
            <a:pPr algn="ctr">
              <a:defRPr/>
            </a:pPr>
            <a:r>
              <a:rPr lang="en-IN" sz="1800" b="1" dirty="0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Enrolment – 68.47 Lks </a:t>
            </a:r>
            <a:endParaRPr lang="en-IN" sz="1800" b="1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0514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/>
        </p:nvSpPr>
        <p:spPr>
          <a:xfrm>
            <a:off x="1935149" y="316482"/>
            <a:ext cx="8321700" cy="7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VISION</a:t>
            </a:r>
            <a:endParaRPr lang="en-US" sz="36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2044333" y="2456597"/>
            <a:ext cx="9337900" cy="41079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191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</a:pPr>
            <a:r>
              <a:rPr lang="en-US" sz="2400" dirty="0" smtClean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Leverage </a:t>
            </a:r>
            <a:r>
              <a:rPr lang="en-US" sz="240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</a:t>
            </a:r>
            <a:r>
              <a:rPr lang="en-US" sz="2400" dirty="0" smtClean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echnology for </a:t>
            </a:r>
            <a:r>
              <a:rPr lang="en-US" sz="240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r>
              <a:rPr lang="en-US" sz="2400" dirty="0" smtClean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mpowerment and </a:t>
            </a:r>
            <a:r>
              <a:rPr lang="en-US" sz="2400" dirty="0" smtClean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Professional Development </a:t>
            </a:r>
            <a:r>
              <a:rPr lang="en-US" sz="2400" dirty="0" smtClean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 Teachers to Ensure Better Student Learning Outcomes.</a:t>
            </a:r>
          </a:p>
          <a:p>
            <a:pPr marL="76200" lvl="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</a:pPr>
            <a:endParaRPr sz="1800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10949462" y="6312506"/>
            <a:ext cx="7797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73270"/>
          <a:stretch/>
        </p:blipFill>
        <p:spPr>
          <a:xfrm>
            <a:off x="11258078" y="0"/>
            <a:ext cx="933922" cy="8734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5151" y="395785"/>
            <a:ext cx="8911686" cy="777922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Objectives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57" y="818866"/>
            <a:ext cx="10963229" cy="6039134"/>
          </a:xfrm>
        </p:spPr>
        <p:txBody>
          <a:bodyPr/>
          <a:lstStyle/>
          <a:p>
            <a:pPr marL="114300" indent="0">
              <a:lnSpc>
                <a:spcPct val="150000"/>
              </a:lnSpc>
            </a:pPr>
            <a:endParaRPr lang="en-US" sz="2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286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 support building the confidence, capability and passion to become better teachers</a:t>
            </a:r>
          </a:p>
          <a:p>
            <a:pPr marL="6286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 enhance access to information, content, tools and resources for better teaching, assessing and learning</a:t>
            </a:r>
          </a:p>
          <a:p>
            <a:pPr marL="6286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Build </a:t>
            </a:r>
            <a:r>
              <a:rPr lang="e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capacities </a:t>
            </a:r>
            <a:r>
              <a:rPr lang="e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</a:t>
            </a:r>
            <a:r>
              <a:rPr lang="e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create and curate contextual </a:t>
            </a:r>
            <a:r>
              <a:rPr lang="e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digital interactive learning </a:t>
            </a:r>
            <a:r>
              <a:rPr lang="e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content</a:t>
            </a:r>
          </a:p>
          <a:p>
            <a:pPr marL="6286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Teachers </a:t>
            </a:r>
            <a:r>
              <a:rPr lang="e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across the state becoming comoirtable with technology use, network and share learning </a:t>
            </a:r>
            <a:r>
              <a:rPr lang="e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experiences</a:t>
            </a:r>
            <a:endParaRPr lang="en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 smtClean="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4</a:t>
            </a:fld>
            <a:endParaRPr lang="en-US" sz="2000" b="0" i="0" u="none" strike="noStrike" cap="non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187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5151" y="272955"/>
            <a:ext cx="8911686" cy="713324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Goals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57" y="1296537"/>
            <a:ext cx="10963229" cy="5561462"/>
          </a:xfrm>
        </p:spPr>
        <p:txBody>
          <a:bodyPr/>
          <a:lstStyle/>
          <a:p>
            <a:pPr marL="628650" indent="-51435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Community </a:t>
            </a:r>
            <a:r>
              <a:rPr lang="e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participation is building </a:t>
            </a:r>
            <a:r>
              <a:rPr lang="e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5000 Digital </a:t>
            </a:r>
            <a:r>
              <a:rPr lang="e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Classrooms </a:t>
            </a:r>
            <a:r>
              <a:rPr lang="e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by 31.3.2018</a:t>
            </a:r>
          </a:p>
          <a:p>
            <a:pPr marL="628650" indent="-51435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 develop 1000 lesson plans to address assessment &amp; learning gaps by 31st March 2018</a:t>
            </a:r>
          </a:p>
          <a:p>
            <a:pPr marL="628650" indent="-51435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10,000 Teachers, including Student Teachers, actively using NTP by 31st March 2019</a:t>
            </a:r>
          </a:p>
          <a:p>
            <a:pPr marL="628650" indent="-51435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2000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teachers will complete at least one Professional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Development Course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 NTP by Mar’2018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 smtClean="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5</a:t>
            </a:fld>
            <a:endParaRPr lang="en-US" sz="2000" b="0" i="0" u="none" strike="noStrike" cap="non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187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Box 1"/>
          <p:cNvSpPr txBox="1">
            <a:spLocks noChangeArrowheads="1"/>
          </p:cNvSpPr>
          <p:nvPr/>
        </p:nvSpPr>
        <p:spPr bwMode="auto">
          <a:xfrm>
            <a:off x="1752600" y="273050"/>
            <a:ext cx="83058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/>
                <a:cs typeface="华文新魏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/>
                <a:cs typeface="华文新魏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/>
                <a:cs typeface="华文新魏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/>
                <a:cs typeface="华文新魏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/>
                <a:cs typeface="华文新魏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/>
                <a:cs typeface="华文新魏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/>
                <a:cs typeface="华文新魏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/>
                <a:cs typeface="华文新魏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/>
                <a:cs typeface="华文新魏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Subject Teacher Forum Web portal</a:t>
            </a:r>
          </a:p>
        </p:txBody>
      </p:sp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769" t="9375" r="7939" b="6229"/>
          <a:stretch>
            <a:fillRect/>
          </a:stretch>
        </p:blipFill>
        <p:spPr bwMode="auto">
          <a:xfrm>
            <a:off x="1905000" y="838201"/>
            <a:ext cx="8458200" cy="35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1"/>
          <p:cNvSpPr txBox="1">
            <a:spLocks/>
          </p:cNvSpPr>
          <p:nvPr/>
        </p:nvSpPr>
        <p:spPr>
          <a:xfrm>
            <a:off x="1181362" y="4517409"/>
            <a:ext cx="8917981" cy="198717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-457200"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itchFamily="34" charset="0"/>
                <a:cs typeface="Times New Roman" pitchFamily="18" charset="0"/>
              </a:rPr>
              <a:t>AP 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itchFamily="34" charset="0"/>
                <a:cs typeface="Times New Roman" pitchFamily="18" charset="0"/>
              </a:rPr>
              <a:t>e-Knowledge 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itchFamily="34" charset="0"/>
                <a:cs typeface="Times New Roman" pitchFamily="18" charset="0"/>
              </a:rPr>
              <a:t>Exchange launched on 7</a:t>
            </a:r>
            <a:r>
              <a:rPr lang="en-US" sz="2200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itchFamily="34" charset="0"/>
                <a:cs typeface="Times New Roman" pitchFamily="18" charset="0"/>
              </a:rPr>
              <a:t>th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itchFamily="34" charset="0"/>
                <a:cs typeface="Times New Roman" pitchFamily="18" charset="0"/>
              </a:rPr>
              <a:t> Sept’2016</a:t>
            </a:r>
          </a:p>
          <a:p>
            <a:pPr marL="457200" lvl="1" indent="-457200"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itchFamily="34" charset="0"/>
                <a:cs typeface="Times New Roman" pitchFamily="18" charset="0"/>
              </a:rPr>
              <a:t>Platform for collaborative work by 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itchFamily="34" charset="0"/>
                <a:cs typeface="Times New Roman" pitchFamily="18" charset="0"/>
              </a:rPr>
              <a:t>Teachers to 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itchFamily="34" charset="0"/>
                <a:cs typeface="Times New Roman" pitchFamily="18" charset="0"/>
              </a:rPr>
              <a:t>enhance 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itchFamily="34" charset="0"/>
                <a:cs typeface="Times New Roman" pitchFamily="18" charset="0"/>
              </a:rPr>
              <a:t>the quality of 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itchFamily="34" charset="0"/>
                <a:cs typeface="Times New Roman" pitchFamily="18" charset="0"/>
              </a:rPr>
              <a:t>teaching-learning</a:t>
            </a: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Century Gothic" pitchFamily="34" charset="0"/>
              <a:cs typeface="Times New Roman" pitchFamily="18" charset="0"/>
            </a:endParaRPr>
          </a:p>
          <a:p>
            <a:pPr marL="457200" lvl="1" indent="-457200"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itchFamily="34" charset="0"/>
                <a:cs typeface="Times New Roman" pitchFamily="18" charset="0"/>
              </a:rPr>
              <a:t>Linkages to Digital Content &amp; Online Courses</a:t>
            </a:r>
            <a:endParaRPr lang="en-IN" sz="2200" dirty="0">
              <a:latin typeface="Century Gothic" pitchFamily="34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9347" y="4490258"/>
            <a:ext cx="359695" cy="4206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5392" y="5345015"/>
            <a:ext cx="2267909" cy="8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56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5151" y="209549"/>
            <a:ext cx="8911686" cy="576891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Overall Principles &amp; Strategies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024" y="1119116"/>
            <a:ext cx="11727976" cy="5738884"/>
          </a:xfrm>
        </p:spPr>
        <p:txBody>
          <a:bodyPr/>
          <a:lstStyle/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/>
              <a:t>Leverage </a:t>
            </a:r>
            <a:r>
              <a:rPr lang="en-US" sz="2400" b="1" dirty="0" smtClean="0"/>
              <a:t>Technology</a:t>
            </a:r>
          </a:p>
          <a:p>
            <a:pPr marL="800100" lvl="1" indent="-285750">
              <a:buFont typeface="Wingdings" panose="05000000000000000000" pitchFamily="2" charset="2"/>
              <a:buChar char="ü"/>
            </a:pPr>
            <a:r>
              <a:rPr lang="en-US" sz="2200" dirty="0"/>
              <a:t>T</a:t>
            </a:r>
            <a:r>
              <a:rPr lang="en-US" sz="2200" dirty="0" smtClean="0"/>
              <a:t>o </a:t>
            </a:r>
            <a:r>
              <a:rPr lang="en-US" sz="2200" dirty="0" smtClean="0"/>
              <a:t>integrate </a:t>
            </a:r>
            <a:r>
              <a:rPr lang="en-US" sz="2200" dirty="0" err="1" smtClean="0"/>
              <a:t>APeKX</a:t>
            </a:r>
            <a:r>
              <a:rPr lang="en-US" sz="2200" dirty="0" smtClean="0"/>
              <a:t> with NTP</a:t>
            </a:r>
          </a:p>
          <a:p>
            <a:pPr marL="800100" lvl="1" indent="-285750">
              <a:buFont typeface="Wingdings" panose="05000000000000000000" pitchFamily="2" charset="2"/>
              <a:buChar char="ü"/>
            </a:pPr>
            <a:r>
              <a:rPr lang="en-US" sz="2200" dirty="0"/>
              <a:t>T</a:t>
            </a:r>
            <a:r>
              <a:rPr lang="en-US" sz="2200" dirty="0" smtClean="0"/>
              <a:t>o </a:t>
            </a:r>
            <a:r>
              <a:rPr lang="en-US" sz="2200" dirty="0" smtClean="0"/>
              <a:t>build, adapt User friendly interface</a:t>
            </a:r>
          </a:p>
          <a:p>
            <a:pPr marL="800100" lvl="1" indent="-285750">
              <a:buFont typeface="Wingdings" panose="05000000000000000000" pitchFamily="2" charset="2"/>
              <a:buChar char="ü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and support early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adopters,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 contributors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evangelists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NTP</a:t>
            </a:r>
            <a:endParaRPr lang="en-US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/>
              <a:t>Need based Teacher Support</a:t>
            </a:r>
          </a:p>
          <a:p>
            <a:pPr marL="800100" lvl="1" indent="-285750">
              <a:buFont typeface="Wingdings" panose="05000000000000000000" pitchFamily="2" charset="2"/>
              <a:buChar char="ü"/>
            </a:pPr>
            <a:r>
              <a:rPr lang="en-US" sz="2200" dirty="0" smtClean="0"/>
              <a:t>To help Teacher learn </a:t>
            </a:r>
            <a:r>
              <a:rPr lang="en-US" sz="2200" dirty="0"/>
              <a:t>how to </a:t>
            </a:r>
            <a:r>
              <a:rPr lang="en-US" sz="2200" dirty="0" smtClean="0"/>
              <a:t>access and use NTP Resources </a:t>
            </a:r>
          </a:p>
          <a:p>
            <a:pPr marL="800100" lvl="1" indent="-285750">
              <a:buFont typeface="Wingdings" panose="05000000000000000000" pitchFamily="2" charset="2"/>
              <a:buChar char="ü"/>
            </a:pPr>
            <a:r>
              <a:rPr lang="en-US" sz="2200" dirty="0" smtClean="0"/>
              <a:t>T</a:t>
            </a:r>
            <a:r>
              <a:rPr lang="en-US" sz="2200" dirty="0" smtClean="0"/>
              <a:t>o </a:t>
            </a:r>
            <a:r>
              <a:rPr lang="en-US" sz="2200" dirty="0"/>
              <a:t>enhance </a:t>
            </a:r>
            <a:r>
              <a:rPr lang="en-US" sz="2200" dirty="0" smtClean="0"/>
              <a:t>curriculum delivery, </a:t>
            </a:r>
            <a:r>
              <a:rPr lang="en-US" sz="2200" dirty="0"/>
              <a:t>lesson planning, presentations, in-class activities, assessments, and student achievement and </a:t>
            </a:r>
            <a:r>
              <a:rPr lang="en-US" sz="2200" dirty="0" smtClean="0"/>
              <a:t>engagement</a:t>
            </a:r>
          </a:p>
          <a:p>
            <a:pPr marL="800100" lvl="1" indent="-285750">
              <a:buFont typeface="Wingdings" panose="05000000000000000000" pitchFamily="2" charset="2"/>
              <a:buChar char="ü"/>
            </a:pPr>
            <a:r>
              <a:rPr lang="en-US" sz="2200" dirty="0"/>
              <a:t>T</a:t>
            </a:r>
            <a:r>
              <a:rPr lang="en-US" sz="2200" dirty="0" smtClean="0"/>
              <a:t>o </a:t>
            </a:r>
            <a:r>
              <a:rPr lang="en-US" sz="2200" dirty="0"/>
              <a:t>find, use, </a:t>
            </a:r>
            <a:r>
              <a:rPr lang="en-US" sz="2200" dirty="0" smtClean="0"/>
              <a:t>create </a:t>
            </a:r>
            <a:r>
              <a:rPr lang="en-US" sz="2200" dirty="0"/>
              <a:t>and share </a:t>
            </a:r>
            <a:r>
              <a:rPr lang="en-US" sz="2200" dirty="0" smtClean="0"/>
              <a:t>content to address learning gaps</a:t>
            </a:r>
          </a:p>
          <a:p>
            <a:pPr marL="800100" lvl="1" indent="-285750">
              <a:buFont typeface="Wingdings" panose="05000000000000000000" pitchFamily="2" charset="2"/>
              <a:buChar char="ü"/>
            </a:pPr>
            <a:r>
              <a:rPr lang="en-US" sz="2200" dirty="0" smtClean="0"/>
              <a:t>To develop partnerships, provide contextual </a:t>
            </a:r>
            <a:r>
              <a:rPr lang="en-US" sz="2200" dirty="0"/>
              <a:t>&amp; relevant </a:t>
            </a:r>
            <a:r>
              <a:rPr lang="en-US" sz="2200" dirty="0" smtClean="0"/>
              <a:t>Courses </a:t>
            </a:r>
            <a:r>
              <a:rPr lang="en-US" sz="2200" dirty="0"/>
              <a:t>for </a:t>
            </a:r>
            <a:r>
              <a:rPr lang="en-US" sz="2200" dirty="0" smtClean="0"/>
              <a:t>Teachers’ </a:t>
            </a:r>
            <a:r>
              <a:rPr lang="en-US" sz="2200" dirty="0"/>
              <a:t>Professional Development</a:t>
            </a:r>
          </a:p>
          <a:p>
            <a:pPr marL="800100" lvl="1" indent="-285750">
              <a:buFont typeface="Wingdings" panose="05000000000000000000" pitchFamily="2" charset="2"/>
              <a:buChar char="ü"/>
            </a:pP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 smtClean="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7</a:t>
            </a:fld>
            <a:endParaRPr lang="en-US" sz="2000" b="0" i="0" u="none" strike="noStrike" cap="non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803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519806" y="189628"/>
            <a:ext cx="11792299" cy="4480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993300"/>
              </a:buClr>
              <a:buSzPct val="25000"/>
              <a:buFont typeface="Century Gothic"/>
              <a:buNone/>
            </a:pPr>
            <a:r>
              <a:rPr lang="en-US" sz="3200" b="1" dirty="0" smtClean="0">
                <a:solidFill>
                  <a:srgbClr val="993300"/>
                </a:solidFill>
              </a:rPr>
              <a:t>1. </a:t>
            </a:r>
            <a:r>
              <a:rPr lang="en-US" sz="3200" b="1" dirty="0" smtClean="0">
                <a:solidFill>
                  <a:srgbClr val="993300"/>
                </a:solidFill>
              </a:rPr>
              <a:t>Support Professional Development of Teachers</a:t>
            </a:r>
            <a:endParaRPr lang="en-US" sz="3200" b="1" i="0" u="none" strike="noStrike" cap="none" dirty="0">
              <a:solidFill>
                <a:srgbClr val="9933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43" name="Shape 243"/>
          <p:cNvGrpSpPr/>
          <p:nvPr/>
        </p:nvGrpSpPr>
        <p:grpSpPr>
          <a:xfrm>
            <a:off x="2070462" y="1734118"/>
            <a:ext cx="3343239" cy="2150844"/>
            <a:chOff x="107135" y="2033540"/>
            <a:chExt cx="1948050" cy="1880601"/>
          </a:xfrm>
        </p:grpSpPr>
        <p:sp>
          <p:nvSpPr>
            <p:cNvPr id="244" name="Shape 244"/>
            <p:cNvSpPr/>
            <p:nvPr/>
          </p:nvSpPr>
          <p:spPr>
            <a:xfrm>
              <a:off x="214036" y="2085341"/>
              <a:ext cx="1828800" cy="1828800"/>
            </a:xfrm>
            <a:prstGeom prst="rect">
              <a:avLst/>
            </a:prstGeom>
            <a:solidFill>
              <a:srgbClr val="FFFF00">
                <a:alpha val="15686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245" name="Shape 245" descr="http://ssbcrackexams.com/wp-content/uploads/2014/07/online1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15529" y="2199596"/>
              <a:ext cx="584367" cy="5855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6" name="Shape 246"/>
            <p:cNvSpPr/>
            <p:nvPr/>
          </p:nvSpPr>
          <p:spPr>
            <a:xfrm>
              <a:off x="158297" y="2033540"/>
              <a:ext cx="293849" cy="293849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rgbClr val="00296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</a:p>
          </p:txBody>
        </p:sp>
        <p:sp>
          <p:nvSpPr>
            <p:cNvPr id="247" name="Shape 247"/>
            <p:cNvSpPr txBox="1"/>
            <p:nvPr/>
          </p:nvSpPr>
          <p:spPr>
            <a:xfrm>
              <a:off x="107135" y="2781514"/>
              <a:ext cx="1948050" cy="103431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600" b="1" i="0" u="none" strike="noStrike" cap="none" dirty="0">
                  <a:solidFill>
                    <a:srgbClr val="00206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Self-paced Learning 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for teachers through the portal where courses (subject-wise/pedagogy) will be made available</a:t>
              </a:r>
            </a:p>
          </p:txBody>
        </p:sp>
      </p:grpSp>
      <p:sp>
        <p:nvSpPr>
          <p:cNvPr id="248" name="Shape 248"/>
          <p:cNvSpPr/>
          <p:nvPr/>
        </p:nvSpPr>
        <p:spPr>
          <a:xfrm>
            <a:off x="3072106" y="1292154"/>
            <a:ext cx="6368396" cy="372516"/>
          </a:xfrm>
          <a:prstGeom prst="rect">
            <a:avLst/>
          </a:prstGeom>
          <a:noFill/>
          <a:ln>
            <a:noFill/>
          </a:ln>
        </p:spPr>
        <p:txBody>
          <a:bodyPr lIns="73450" tIns="73450" rIns="73450" bIns="73450" anchor="t" anchorCtr="0">
            <a:noAutofit/>
          </a:bodyPr>
          <a:lstStyle/>
          <a:p>
            <a:pPr marL="186186" marR="0" lvl="1" indent="-186186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i="0" u="none" strike="noStrike" cap="none" dirty="0">
                <a:solidFill>
                  <a:srgbClr val="056E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Initiative concept/details/highlights:</a:t>
            </a:r>
          </a:p>
        </p:txBody>
      </p:sp>
      <p:grpSp>
        <p:nvGrpSpPr>
          <p:cNvPr id="249" name="Shape 249"/>
          <p:cNvGrpSpPr/>
          <p:nvPr/>
        </p:nvGrpSpPr>
        <p:grpSpPr>
          <a:xfrm>
            <a:off x="5509362" y="1724464"/>
            <a:ext cx="2814766" cy="2061891"/>
            <a:chOff x="3626034" y="2033540"/>
            <a:chExt cx="2000026" cy="1880601"/>
          </a:xfrm>
        </p:grpSpPr>
        <p:sp>
          <p:nvSpPr>
            <p:cNvPr id="250" name="Shape 250"/>
            <p:cNvSpPr/>
            <p:nvPr/>
          </p:nvSpPr>
          <p:spPr>
            <a:xfrm>
              <a:off x="3753596" y="2085341"/>
              <a:ext cx="1828800" cy="1828800"/>
            </a:xfrm>
            <a:prstGeom prst="rect">
              <a:avLst/>
            </a:prstGeom>
            <a:solidFill>
              <a:srgbClr val="FFFF00">
                <a:alpha val="15686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3718582" y="2033540"/>
              <a:ext cx="293849" cy="293849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rgbClr val="00296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</a:t>
              </a:r>
            </a:p>
          </p:txBody>
        </p:sp>
        <p:sp>
          <p:nvSpPr>
            <p:cNvPr id="252" name="Shape 252"/>
            <p:cNvSpPr txBox="1"/>
            <p:nvPr/>
          </p:nvSpPr>
          <p:spPr>
            <a:xfrm>
              <a:off x="3626034" y="2781514"/>
              <a:ext cx="2000026" cy="102324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600" b="1" i="0" u="none" strike="noStrike" cap="none" dirty="0">
                  <a:solidFill>
                    <a:srgbClr val="00206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Point System 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will be introduced here to </a:t>
              </a:r>
              <a:r>
                <a:rPr lang="en-US" sz="1600" b="0" i="0" u="none" strike="noStrike" cap="none" dirty="0" smtClean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incentivize 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teachers to take the online courses </a:t>
              </a:r>
            </a:p>
          </p:txBody>
        </p:sp>
        <p:pic>
          <p:nvPicPr>
            <p:cNvPr id="253" name="Shape 253" descr="http://www.tg3suppliers.com/wp-content/uploads/2015/07/Survey_Icon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10405" y="2197100"/>
              <a:ext cx="506670" cy="50667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4" name="Shape 254"/>
          <p:cNvGrpSpPr/>
          <p:nvPr/>
        </p:nvGrpSpPr>
        <p:grpSpPr>
          <a:xfrm>
            <a:off x="5478041" y="3696906"/>
            <a:ext cx="2945153" cy="2285066"/>
            <a:chOff x="3663206" y="2033540"/>
            <a:chExt cx="2066942" cy="2017540"/>
          </a:xfrm>
        </p:grpSpPr>
        <p:sp>
          <p:nvSpPr>
            <p:cNvPr id="255" name="Shape 255"/>
            <p:cNvSpPr/>
            <p:nvPr/>
          </p:nvSpPr>
          <p:spPr>
            <a:xfrm>
              <a:off x="3750262" y="2085341"/>
              <a:ext cx="1824880" cy="1828800"/>
            </a:xfrm>
            <a:prstGeom prst="rect">
              <a:avLst/>
            </a:prstGeom>
            <a:solidFill>
              <a:srgbClr val="FFFF00">
                <a:alpha val="15686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3718582" y="2033540"/>
              <a:ext cx="293849" cy="293849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rgbClr val="00296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4</a:t>
              </a:r>
            </a:p>
          </p:txBody>
        </p:sp>
        <p:sp>
          <p:nvSpPr>
            <p:cNvPr id="257" name="Shape 257"/>
            <p:cNvSpPr txBox="1"/>
            <p:nvPr/>
          </p:nvSpPr>
          <p:spPr>
            <a:xfrm>
              <a:off x="3663206" y="2732280"/>
              <a:ext cx="2066942" cy="1318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600" b="1" i="0" u="none" strike="noStrike" cap="none" dirty="0">
                  <a:solidFill>
                    <a:srgbClr val="00206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Discussion Forums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for the teachers to share their TLMs, Past Exam Questions, Past Curriculum Materials, Teaching Modules </a:t>
              </a:r>
              <a:r>
                <a:rPr lang="en-US" sz="1600" b="0" i="1" u="none" strike="noStrike" cap="none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etc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.</a:t>
              </a:r>
            </a:p>
          </p:txBody>
        </p:sp>
      </p:grpSp>
      <p:sp>
        <p:nvSpPr>
          <p:cNvPr id="259" name="Shape 259"/>
          <p:cNvSpPr txBox="1"/>
          <p:nvPr/>
        </p:nvSpPr>
        <p:spPr>
          <a:xfrm>
            <a:off x="8760891" y="4658916"/>
            <a:ext cx="2148221" cy="973428"/>
          </a:xfrm>
          <a:prstGeom prst="rect">
            <a:avLst/>
          </a:prstGeom>
          <a:noFill/>
          <a:ln>
            <a:noFill/>
          </a:ln>
        </p:spPr>
        <p:txBody>
          <a:bodyPr lIns="93275" tIns="46625" rIns="93275" bIns="466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i="0" u="none" strike="noStrike" cap="none" dirty="0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24/7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Accessibility to the 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Repository Platform</a:t>
            </a:r>
          </a:p>
        </p:txBody>
      </p:sp>
      <p:pic>
        <p:nvPicPr>
          <p:cNvPr id="260" name="Shape 2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28423" y="3776398"/>
            <a:ext cx="655655" cy="539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 descr="http://www.edxontario.com/images/document-management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440502" y="4171657"/>
            <a:ext cx="536963" cy="4102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Shape 263"/>
          <p:cNvGrpSpPr/>
          <p:nvPr/>
        </p:nvGrpSpPr>
        <p:grpSpPr>
          <a:xfrm>
            <a:off x="2077759" y="3877022"/>
            <a:ext cx="3290687" cy="2353026"/>
            <a:chOff x="2953" y="3893015"/>
            <a:chExt cx="2023778" cy="1843054"/>
          </a:xfrm>
        </p:grpSpPr>
        <p:grpSp>
          <p:nvGrpSpPr>
            <p:cNvPr id="264" name="Shape 264"/>
            <p:cNvGrpSpPr/>
            <p:nvPr/>
          </p:nvGrpSpPr>
          <p:grpSpPr>
            <a:xfrm>
              <a:off x="2953" y="3893015"/>
              <a:ext cx="2023778" cy="1843054"/>
              <a:chOff x="3591053" y="2033540"/>
              <a:chExt cx="2065006" cy="1880601"/>
            </a:xfrm>
          </p:grpSpPr>
          <p:sp>
            <p:nvSpPr>
              <p:cNvPr id="265" name="Shape 265"/>
              <p:cNvSpPr/>
              <p:nvPr/>
            </p:nvSpPr>
            <p:spPr>
              <a:xfrm>
                <a:off x="3771521" y="2085341"/>
                <a:ext cx="1828800" cy="1828800"/>
              </a:xfrm>
              <a:prstGeom prst="rect">
                <a:avLst/>
              </a:prstGeom>
              <a:solidFill>
                <a:srgbClr val="FFFF00">
                  <a:alpha val="15686"/>
                </a:srgb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66" name="Shape 266"/>
              <p:cNvSpPr/>
              <p:nvPr/>
            </p:nvSpPr>
            <p:spPr>
              <a:xfrm>
                <a:off x="3718582" y="2033540"/>
                <a:ext cx="293849" cy="293849"/>
              </a:xfrm>
              <a:prstGeom prst="ellipse">
                <a:avLst/>
              </a:prstGeom>
              <a:solidFill>
                <a:schemeClr val="lt1"/>
              </a:solidFill>
              <a:ln w="28575" cap="flat" cmpd="sng">
                <a:solidFill>
                  <a:srgbClr val="00296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400" b="1" i="0" u="none" strike="noStrike" cap="none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3</a:t>
                </a:r>
              </a:p>
            </p:txBody>
          </p:sp>
          <p:sp>
            <p:nvSpPr>
              <p:cNvPr id="267" name="Shape 267"/>
              <p:cNvSpPr txBox="1"/>
              <p:nvPr/>
            </p:nvSpPr>
            <p:spPr>
              <a:xfrm>
                <a:off x="3591053" y="2734030"/>
                <a:ext cx="2065006" cy="10157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600" b="1" i="0" u="none" strike="noStrike" cap="none" dirty="0">
                    <a:solidFill>
                      <a:srgbClr val="00206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University Partnerships </a:t>
                </a:r>
                <a:r>
                  <a:rPr lang="en-US" sz="1600" b="0" i="0" u="none" strike="noStrike" cap="none" dirty="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and </a:t>
                </a:r>
                <a:r>
                  <a:rPr lang="en-US" sz="1600" b="1" i="0" u="none" strike="noStrike" cap="none" dirty="0">
                    <a:solidFill>
                      <a:srgbClr val="00206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Online Certification </a:t>
                </a:r>
                <a:r>
                  <a:rPr lang="en-US" sz="1600" b="0" i="0" u="none" strike="noStrike" cap="none" dirty="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in developing the best curriculum and courses for teachers to learn and add-value</a:t>
                </a:r>
              </a:p>
            </p:txBody>
          </p:sp>
        </p:grpSp>
        <p:pic>
          <p:nvPicPr>
            <p:cNvPr id="268" name="Shape 268" descr="http://plainicon.com/dboard/userprod/2921_4eb4c/prod_thumb/plainicon.com-63299-256px-1fa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22933" y="3979257"/>
              <a:ext cx="600181" cy="6001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Shape 269" descr="http://static1.squarespace.com/static/55649da5e4b0b7fb30915670/t/5665a82be4b00688c204a8de/1449502764191/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224255" y="4049526"/>
              <a:ext cx="496556" cy="4965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0" name="Shape 270"/>
            <p:cNvSpPr/>
            <p:nvPr/>
          </p:nvSpPr>
          <p:spPr>
            <a:xfrm>
              <a:off x="1070228" y="4238055"/>
              <a:ext cx="159965" cy="159965"/>
            </a:xfrm>
            <a:prstGeom prst="mathPlus">
              <a:avLst>
                <a:gd name="adj1" fmla="val 23520"/>
              </a:avLst>
            </a:prstGeom>
            <a:solidFill>
              <a:srgbClr val="59595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71" name="Shape 271"/>
          <p:cNvGrpSpPr/>
          <p:nvPr/>
        </p:nvGrpSpPr>
        <p:grpSpPr>
          <a:xfrm>
            <a:off x="8477715" y="1746180"/>
            <a:ext cx="2126544" cy="1276180"/>
            <a:chOff x="1689047" y="2958372"/>
            <a:chExt cx="1800020" cy="1313348"/>
          </a:xfrm>
        </p:grpSpPr>
        <p:pic>
          <p:nvPicPr>
            <p:cNvPr id="272" name="Shape 272" descr="http://ivaldi.github.io/prezento/images/imac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689047" y="2958372"/>
              <a:ext cx="1510351" cy="131334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3" name="Shape 273"/>
            <p:cNvGrpSpPr/>
            <p:nvPr/>
          </p:nvGrpSpPr>
          <p:grpSpPr>
            <a:xfrm>
              <a:off x="3145223" y="3460505"/>
              <a:ext cx="343845" cy="680374"/>
              <a:chOff x="3145223" y="3460505"/>
              <a:chExt cx="343845" cy="680374"/>
            </a:xfrm>
          </p:grpSpPr>
          <p:pic>
            <p:nvPicPr>
              <p:cNvPr id="274" name="Shape 274" descr="http://everestonlinemarketing.com/portfolio/white.png"/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3145223" y="3460505"/>
                <a:ext cx="343845" cy="6803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5" name="Shape 275"/>
              <p:cNvPicPr preferRelativeResize="0"/>
              <p:nvPr/>
            </p:nvPicPr>
            <p:blipFill rotWithShape="1">
              <a:blip r:embed="rId11">
                <a:alphaModFix/>
              </a:blip>
              <a:srcRect/>
              <a:stretch/>
            </p:blipFill>
            <p:spPr>
              <a:xfrm>
                <a:off x="3197235" y="3647246"/>
                <a:ext cx="239818" cy="19688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77" name="Shape 277"/>
          <p:cNvSpPr txBox="1"/>
          <p:nvPr/>
        </p:nvSpPr>
        <p:spPr>
          <a:xfrm>
            <a:off x="1819699" y="886250"/>
            <a:ext cx="9762600" cy="400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414C2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Home | Courses</a:t>
            </a:r>
            <a:r>
              <a:rPr lang="en-US" sz="2000" b="1" i="0" u="none" strike="noStrike" cap="none" dirty="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1" i="0" u="none" strike="noStrike" cap="none" dirty="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| </a:t>
            </a:r>
            <a:r>
              <a:rPr lang="en-US" sz="2000" b="1" i="0" u="none" strike="noStrike" cap="none" dirty="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Forums</a:t>
            </a:r>
            <a:r>
              <a:rPr lang="en-US" sz="2000" b="1" i="0" u="none" strike="noStrike" cap="none" dirty="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| Repository |  Services |  Materials | Contact Us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3106719" y="6356351"/>
            <a:ext cx="5865441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10909112" y="6366256"/>
            <a:ext cx="7797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8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407163" y="3195007"/>
            <a:ext cx="314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 smtClean="0"/>
              <a:t>CLIX Certification Course 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6601" y="343182"/>
            <a:ext cx="8911686" cy="767962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2. Content </a:t>
            </a:r>
            <a:r>
              <a:rPr lang="en-US" b="1" dirty="0" smtClean="0">
                <a:solidFill>
                  <a:schemeClr val="accent1"/>
                </a:solidFill>
              </a:rPr>
              <a:t>Strategy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310" y="1111144"/>
            <a:ext cx="5213445" cy="5746855"/>
          </a:xfrm>
        </p:spPr>
        <p:txBody>
          <a:bodyPr/>
          <a:lstStyle/>
          <a:p>
            <a:r>
              <a:rPr lang="en-US" sz="2000" b="1" dirty="0" smtClean="0"/>
              <a:t>Content Creation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Accessing existing </a:t>
            </a:r>
            <a:r>
              <a:rPr lang="en-US" sz="2000" dirty="0">
                <a:solidFill>
                  <a:schemeClr val="tx1"/>
                </a:solidFill>
              </a:rPr>
              <a:t>AP content on </a:t>
            </a:r>
            <a:r>
              <a:rPr lang="en-US" sz="2000" dirty="0" smtClean="0">
                <a:solidFill>
                  <a:schemeClr val="tx1"/>
                </a:solidFill>
              </a:rPr>
              <a:t>NTP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Review, map quality content of NGOs, Vendors to AP Curriculum 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Capacity building for content creation for </a:t>
            </a:r>
            <a:r>
              <a:rPr lang="en-US" sz="2000" dirty="0">
                <a:solidFill>
                  <a:schemeClr val="tx1"/>
                </a:solidFill>
              </a:rPr>
              <a:t>gap areas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Content creation relevant to address Teachers’ In-Class and Training needs 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Content creation driven by learning gaps analytics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Find, create content for pre-service Student Teachers </a:t>
            </a:r>
          </a:p>
          <a:p>
            <a:pPr marL="114300" indent="0"/>
            <a:endParaRPr lang="en-US" sz="2000" dirty="0" smtClean="0">
              <a:solidFill>
                <a:schemeClr val="tx1"/>
              </a:solidFill>
            </a:endParaRPr>
          </a:p>
          <a:p>
            <a:pPr marL="4000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000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933064" y="1111144"/>
            <a:ext cx="4899545" cy="4633212"/>
          </a:xfrm>
        </p:spPr>
        <p:txBody>
          <a:bodyPr/>
          <a:lstStyle/>
          <a:p>
            <a:r>
              <a:rPr lang="en-US" sz="2000" b="1" dirty="0" smtClean="0"/>
              <a:t>Content Curation 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Create a PMU in SCERT &amp; DIETs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Design&amp; Use Quality and Standards for Content Assessment Framework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Build capacities of Curation Team to manage the entire process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SCERT Certification of content for quality and correctness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smtClean="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9</a:t>
            </a:fld>
            <a:endParaRPr lang="en-US" sz="2000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05026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1080</Words>
  <Application>Microsoft Office PowerPoint</Application>
  <PresentationFormat>Custom</PresentationFormat>
  <Paragraphs>185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Century Gothic</vt:lpstr>
      <vt:lpstr>Times New Roman</vt:lpstr>
      <vt:lpstr>华文细黑</vt:lpstr>
      <vt:lpstr>Wingdings</vt:lpstr>
      <vt:lpstr>Calibri</vt:lpstr>
      <vt:lpstr>Noto Sans Symbols</vt:lpstr>
      <vt:lpstr>Cabin</vt:lpstr>
      <vt:lpstr>Cambria</vt:lpstr>
      <vt:lpstr>Wisp</vt:lpstr>
      <vt:lpstr>Slide 1</vt:lpstr>
      <vt:lpstr>Slide 2</vt:lpstr>
      <vt:lpstr>Slide 3</vt:lpstr>
      <vt:lpstr>Objectives</vt:lpstr>
      <vt:lpstr>Goals</vt:lpstr>
      <vt:lpstr>Slide 6</vt:lpstr>
      <vt:lpstr>Overall Principles &amp; Strategies</vt:lpstr>
      <vt:lpstr>1. Support Professional Development of Teachers</vt:lpstr>
      <vt:lpstr>2. Content Strategy</vt:lpstr>
      <vt:lpstr>Technology Strategy</vt:lpstr>
      <vt:lpstr>Outreach Strategy</vt:lpstr>
      <vt:lpstr>Implementation Strategy, Roadmap</vt:lpstr>
      <vt:lpstr>Organizational Structure</vt:lpstr>
      <vt:lpstr>Next Steps 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 - NTP Vision for our teachers, our heroes</dc:title>
  <dc:creator>Commissioner</dc:creator>
  <cp:lastModifiedBy>CSF - PMU</cp:lastModifiedBy>
  <cp:revision>126</cp:revision>
  <cp:lastPrinted>2017-08-02T10:04:04Z</cp:lastPrinted>
  <dcterms:modified xsi:type="dcterms:W3CDTF">2017-08-03T05:23:26Z</dcterms:modified>
</cp:coreProperties>
</file>