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Pinyon Script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inyonScrip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7" lvl="2" marL="9143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7" lvl="2" marL="9143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7" lvl="2" marL="9143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7" lvl="2" marL="9143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7" lvl="2" marL="9143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7" lvl="2" marL="9143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7" lvl="2" marL="9143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7" lvl="2" marL="9143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7" lvl="2" marL="9143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7" lvl="2" marL="9143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Char char="●"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Char char="○"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Char char="■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Char char="●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Char char="○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Char char="●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Char char="○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7" lvl="2" marL="9143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7" lvl="2" marL="9143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7" lvl="2" marL="9143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7" lvl="2" marL="9143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●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●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7" lvl="2" marL="9143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7" lvl="2" marL="9143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7" lvl="2" marL="9143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7" lvl="2" marL="9143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●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●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7" lvl="2" marL="9143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7" lvl="2" marL="9143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●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●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7" lvl="2" marL="9143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7" lvl="2" marL="9143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7" lvl="2" marL="9143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7" lvl="2" marL="9143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3169919" y="502920"/>
            <a:ext cx="5852159" cy="58521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9044" y="865090"/>
            <a:ext cx="4913912" cy="5392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5910467" y="2363983"/>
            <a:ext cx="628153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5.Content Creation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5677171" y="3353414"/>
            <a:ext cx="5854888" cy="1876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Teachers will be able to create content for Open Educational Resources (OER) which are available to all teachers for classroom consumption.</a:t>
            </a:r>
          </a:p>
        </p:txBody>
      </p:sp>
      <p:sp>
        <p:nvSpPr>
          <p:cNvPr id="199" name="Shape 199"/>
          <p:cNvSpPr/>
          <p:nvPr/>
        </p:nvSpPr>
        <p:spPr>
          <a:xfrm>
            <a:off x="291546" y="3942480"/>
            <a:ext cx="3019031" cy="2675283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TNTP</a:t>
            </a:r>
          </a:p>
        </p:txBody>
      </p:sp>
      <p:cxnSp>
        <p:nvCxnSpPr>
          <p:cNvPr id="200" name="Shape 200"/>
          <p:cNvCxnSpPr/>
          <p:nvPr/>
        </p:nvCxnSpPr>
        <p:spPr>
          <a:xfrm>
            <a:off x="6072164" y="3071868"/>
            <a:ext cx="531145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1" name="Shape 201"/>
          <p:cNvCxnSpPr/>
          <p:nvPr/>
        </p:nvCxnSpPr>
        <p:spPr>
          <a:xfrm flipH="1" rot="10800000">
            <a:off x="2881702" y="3071869"/>
            <a:ext cx="3203714" cy="12623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/>
        </p:nvSpPr>
        <p:spPr>
          <a:xfrm>
            <a:off x="5910467" y="2858522"/>
            <a:ext cx="628153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6. Pedagogy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5748128" y="4060946"/>
            <a:ext cx="5854888" cy="953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Class room transaction would be manual as well as digital .</a:t>
            </a:r>
          </a:p>
        </p:txBody>
      </p:sp>
      <p:sp>
        <p:nvSpPr>
          <p:cNvPr id="208" name="Shape 208"/>
          <p:cNvSpPr/>
          <p:nvPr/>
        </p:nvSpPr>
        <p:spPr>
          <a:xfrm>
            <a:off x="291546" y="3942480"/>
            <a:ext cx="3019031" cy="2675283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TNTP</a:t>
            </a:r>
          </a:p>
        </p:txBody>
      </p:sp>
      <p:cxnSp>
        <p:nvCxnSpPr>
          <p:cNvPr id="209" name="Shape 209"/>
          <p:cNvCxnSpPr/>
          <p:nvPr/>
        </p:nvCxnSpPr>
        <p:spPr>
          <a:xfrm>
            <a:off x="6019846" y="3563773"/>
            <a:ext cx="531145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0" name="Shape 210"/>
          <p:cNvCxnSpPr/>
          <p:nvPr/>
        </p:nvCxnSpPr>
        <p:spPr>
          <a:xfrm flipH="1" rot="10800000">
            <a:off x="2881702" y="3563773"/>
            <a:ext cx="3138143" cy="77049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5910467" y="3507880"/>
            <a:ext cx="628153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7. Questioning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5748128" y="4420337"/>
            <a:ext cx="5854888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Enables teachers as well as students to ask questions. The best questioning minds may be brought together in creating questions, with right kind of distractor.</a:t>
            </a:r>
          </a:p>
        </p:txBody>
      </p:sp>
      <p:sp>
        <p:nvSpPr>
          <p:cNvPr id="217" name="Shape 217"/>
          <p:cNvSpPr/>
          <p:nvPr/>
        </p:nvSpPr>
        <p:spPr>
          <a:xfrm>
            <a:off x="291546" y="3942480"/>
            <a:ext cx="3019031" cy="2675283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TNTP</a:t>
            </a:r>
          </a:p>
        </p:txBody>
      </p:sp>
      <p:cxnSp>
        <p:nvCxnSpPr>
          <p:cNvPr id="218" name="Shape 218"/>
          <p:cNvCxnSpPr/>
          <p:nvPr/>
        </p:nvCxnSpPr>
        <p:spPr>
          <a:xfrm>
            <a:off x="6019846" y="4199880"/>
            <a:ext cx="585410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9" name="Shape 219"/>
          <p:cNvCxnSpPr/>
          <p:nvPr/>
        </p:nvCxnSpPr>
        <p:spPr>
          <a:xfrm flipH="1" rot="10800000">
            <a:off x="2881702" y="4202514"/>
            <a:ext cx="3138143" cy="118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149523" y="4075576"/>
            <a:ext cx="86896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8. Taking kid out of Textbook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55540" y="5202696"/>
            <a:ext cx="5854888" cy="141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Content created by the teachers in the platform shall take the kid out of textbook syllabus.</a:t>
            </a:r>
          </a:p>
        </p:txBody>
      </p:sp>
      <p:sp>
        <p:nvSpPr>
          <p:cNvPr id="226" name="Shape 226"/>
          <p:cNvSpPr/>
          <p:nvPr/>
        </p:nvSpPr>
        <p:spPr>
          <a:xfrm>
            <a:off x="8945231" y="3942480"/>
            <a:ext cx="3019031" cy="2675283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TNTP</a:t>
            </a:r>
          </a:p>
        </p:txBody>
      </p:sp>
      <p:cxnSp>
        <p:nvCxnSpPr>
          <p:cNvPr id="227" name="Shape 227"/>
          <p:cNvCxnSpPr>
            <a:endCxn id="226" idx="2"/>
          </p:cNvCxnSpPr>
          <p:nvPr/>
        </p:nvCxnSpPr>
        <p:spPr>
          <a:xfrm>
            <a:off x="6202031" y="4916521"/>
            <a:ext cx="2743200" cy="363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28" name="Shape 228"/>
          <p:cNvCxnSpPr/>
          <p:nvPr/>
        </p:nvCxnSpPr>
        <p:spPr>
          <a:xfrm flipH="1" rot="10800000">
            <a:off x="291546" y="4916557"/>
            <a:ext cx="5910470" cy="1680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149523" y="3588537"/>
            <a:ext cx="86896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9. Assessment &amp; Analytics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732618" y="4795160"/>
            <a:ext cx="5854888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Along with conventional assessment, digital assessment would also be carried out.  Instant analysis of assessment possible where digital assessment happens.</a:t>
            </a:r>
          </a:p>
        </p:txBody>
      </p:sp>
      <p:sp>
        <p:nvSpPr>
          <p:cNvPr id="235" name="Shape 235"/>
          <p:cNvSpPr/>
          <p:nvPr/>
        </p:nvSpPr>
        <p:spPr>
          <a:xfrm>
            <a:off x="8945231" y="3942480"/>
            <a:ext cx="3019031" cy="2675283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TNTP</a:t>
            </a:r>
          </a:p>
        </p:txBody>
      </p:sp>
      <p:cxnSp>
        <p:nvCxnSpPr>
          <p:cNvPr id="236" name="Shape 236"/>
          <p:cNvCxnSpPr>
            <a:endCxn id="235" idx="2"/>
          </p:cNvCxnSpPr>
          <p:nvPr/>
        </p:nvCxnSpPr>
        <p:spPr>
          <a:xfrm>
            <a:off x="6192431" y="4310221"/>
            <a:ext cx="2752800" cy="96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37" name="Shape 237"/>
          <p:cNvCxnSpPr/>
          <p:nvPr/>
        </p:nvCxnSpPr>
        <p:spPr>
          <a:xfrm flipH="1" rot="10800000">
            <a:off x="281936" y="4310201"/>
            <a:ext cx="5910470" cy="1680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/>
        </p:nvSpPr>
        <p:spPr>
          <a:xfrm>
            <a:off x="281936" y="2934336"/>
            <a:ext cx="86896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10. Feedback at all levels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586845" y="4251821"/>
            <a:ext cx="5854888" cy="141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Each level of administrative hierarchy get to see the progress of teaching learning and achievement outcomes.</a:t>
            </a:r>
          </a:p>
        </p:txBody>
      </p:sp>
      <p:sp>
        <p:nvSpPr>
          <p:cNvPr id="244" name="Shape 244"/>
          <p:cNvSpPr/>
          <p:nvPr/>
        </p:nvSpPr>
        <p:spPr>
          <a:xfrm>
            <a:off x="8945231" y="3942480"/>
            <a:ext cx="3019031" cy="2675283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TNTP</a:t>
            </a:r>
          </a:p>
        </p:txBody>
      </p:sp>
      <p:cxnSp>
        <p:nvCxnSpPr>
          <p:cNvPr id="245" name="Shape 245"/>
          <p:cNvCxnSpPr>
            <a:endCxn id="244" idx="2"/>
          </p:cNvCxnSpPr>
          <p:nvPr/>
        </p:nvCxnSpPr>
        <p:spPr>
          <a:xfrm>
            <a:off x="6325031" y="3658921"/>
            <a:ext cx="2620200" cy="162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46" name="Shape 246"/>
          <p:cNvCxnSpPr/>
          <p:nvPr/>
        </p:nvCxnSpPr>
        <p:spPr>
          <a:xfrm flipH="1" rot="10800000">
            <a:off x="414458" y="3642223"/>
            <a:ext cx="5910470" cy="1680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255540" y="1901852"/>
            <a:ext cx="86896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11.Predictive analysis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772375" y="4264010"/>
            <a:ext cx="5854888" cy="141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The meta data created over a period feeds the teacher on the right steps to be taken in classroom transaction.</a:t>
            </a:r>
          </a:p>
        </p:txBody>
      </p:sp>
      <p:sp>
        <p:nvSpPr>
          <p:cNvPr id="253" name="Shape 253"/>
          <p:cNvSpPr/>
          <p:nvPr/>
        </p:nvSpPr>
        <p:spPr>
          <a:xfrm>
            <a:off x="8945231" y="3942480"/>
            <a:ext cx="3019031" cy="2675283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TNTP</a:t>
            </a:r>
          </a:p>
        </p:txBody>
      </p:sp>
      <p:cxnSp>
        <p:nvCxnSpPr>
          <p:cNvPr id="254" name="Shape 254"/>
          <p:cNvCxnSpPr>
            <a:endCxn id="253" idx="2"/>
          </p:cNvCxnSpPr>
          <p:nvPr/>
        </p:nvCxnSpPr>
        <p:spPr>
          <a:xfrm>
            <a:off x="6285131" y="2637421"/>
            <a:ext cx="2660100" cy="264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55" name="Shape 255"/>
          <p:cNvCxnSpPr/>
          <p:nvPr/>
        </p:nvCxnSpPr>
        <p:spPr>
          <a:xfrm flipH="1" rot="10800000">
            <a:off x="374701" y="2637358"/>
            <a:ext cx="5910470" cy="1680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/>
        </p:nvSpPr>
        <p:spPr>
          <a:xfrm>
            <a:off x="374701" y="1057371"/>
            <a:ext cx="86896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12.Community sharing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719366" y="3747175"/>
            <a:ext cx="5854888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The parent network will be given simultaneous update about the learning process of the kid and both way communication would be made possible.</a:t>
            </a:r>
          </a:p>
        </p:txBody>
      </p:sp>
      <p:sp>
        <p:nvSpPr>
          <p:cNvPr id="262" name="Shape 262"/>
          <p:cNvSpPr/>
          <p:nvPr/>
        </p:nvSpPr>
        <p:spPr>
          <a:xfrm>
            <a:off x="8945231" y="3942480"/>
            <a:ext cx="3019031" cy="2675283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TNTP</a:t>
            </a:r>
          </a:p>
        </p:txBody>
      </p:sp>
      <p:cxnSp>
        <p:nvCxnSpPr>
          <p:cNvPr id="263" name="Shape 263"/>
          <p:cNvCxnSpPr>
            <a:endCxn id="262" idx="1"/>
          </p:cNvCxnSpPr>
          <p:nvPr/>
        </p:nvCxnSpPr>
        <p:spPr>
          <a:xfrm>
            <a:off x="6444058" y="1788166"/>
            <a:ext cx="2943300" cy="254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4" name="Shape 264"/>
          <p:cNvCxnSpPr/>
          <p:nvPr/>
        </p:nvCxnSpPr>
        <p:spPr>
          <a:xfrm flipH="1" rot="10800000">
            <a:off x="533727" y="1779625"/>
            <a:ext cx="5910470" cy="1680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8746609" y="1701885"/>
            <a:ext cx="1344920" cy="49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Textbook</a:t>
            </a:r>
          </a:p>
        </p:txBody>
      </p:sp>
      <p:sp>
        <p:nvSpPr>
          <p:cNvPr id="270" name="Shape 270"/>
          <p:cNvSpPr/>
          <p:nvPr/>
        </p:nvSpPr>
        <p:spPr>
          <a:xfrm>
            <a:off x="8977049" y="3023917"/>
            <a:ext cx="3862422" cy="49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Teacher Handbook</a:t>
            </a:r>
          </a:p>
        </p:txBody>
      </p:sp>
      <p:sp>
        <p:nvSpPr>
          <p:cNvPr id="271" name="Shape 271"/>
          <p:cNvSpPr/>
          <p:nvPr/>
        </p:nvSpPr>
        <p:spPr>
          <a:xfrm>
            <a:off x="8565440" y="4331208"/>
            <a:ext cx="3716047" cy="49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Content Creation</a:t>
            </a:r>
          </a:p>
        </p:txBody>
      </p:sp>
      <p:sp>
        <p:nvSpPr>
          <p:cNvPr id="272" name="Shape 272"/>
          <p:cNvSpPr/>
          <p:nvPr/>
        </p:nvSpPr>
        <p:spPr>
          <a:xfrm>
            <a:off x="7751029" y="5386496"/>
            <a:ext cx="3115293" cy="49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Pedagogy</a:t>
            </a:r>
          </a:p>
        </p:txBody>
      </p:sp>
      <p:sp>
        <p:nvSpPr>
          <p:cNvPr id="273" name="Shape 273"/>
          <p:cNvSpPr/>
          <p:nvPr/>
        </p:nvSpPr>
        <p:spPr>
          <a:xfrm>
            <a:off x="5159242" y="6230567"/>
            <a:ext cx="2117761" cy="49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Questioning </a:t>
            </a:r>
          </a:p>
        </p:txBody>
      </p:sp>
      <p:sp>
        <p:nvSpPr>
          <p:cNvPr id="274" name="Shape 274"/>
          <p:cNvSpPr/>
          <p:nvPr/>
        </p:nvSpPr>
        <p:spPr>
          <a:xfrm>
            <a:off x="1837533" y="4500614"/>
            <a:ext cx="3700140" cy="49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Feedback</a:t>
            </a:r>
          </a:p>
        </p:txBody>
      </p:sp>
      <p:sp>
        <p:nvSpPr>
          <p:cNvPr id="275" name="Shape 275"/>
          <p:cNvSpPr/>
          <p:nvPr/>
        </p:nvSpPr>
        <p:spPr>
          <a:xfrm>
            <a:off x="673139" y="1839746"/>
            <a:ext cx="2577309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Predictive Analysis</a:t>
            </a:r>
          </a:p>
        </p:txBody>
      </p:sp>
      <p:sp>
        <p:nvSpPr>
          <p:cNvPr id="276" name="Shape 276"/>
          <p:cNvSpPr/>
          <p:nvPr/>
        </p:nvSpPr>
        <p:spPr>
          <a:xfrm>
            <a:off x="1206688" y="3053008"/>
            <a:ext cx="2186080" cy="49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Assessment</a:t>
            </a:r>
          </a:p>
        </p:txBody>
      </p:sp>
      <p:sp>
        <p:nvSpPr>
          <p:cNvPr id="277" name="Shape 277"/>
          <p:cNvSpPr/>
          <p:nvPr/>
        </p:nvSpPr>
        <p:spPr>
          <a:xfrm>
            <a:off x="473689" y="5706619"/>
            <a:ext cx="4193060" cy="49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Taking Kids out of Textbook</a:t>
            </a:r>
          </a:p>
        </p:txBody>
      </p:sp>
      <p:sp>
        <p:nvSpPr>
          <p:cNvPr id="278" name="Shape 278"/>
          <p:cNvSpPr/>
          <p:nvPr/>
        </p:nvSpPr>
        <p:spPr>
          <a:xfrm>
            <a:off x="1469412" y="528475"/>
            <a:ext cx="3206256" cy="49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Community sharing</a:t>
            </a:r>
          </a:p>
        </p:txBody>
      </p:sp>
      <p:sp>
        <p:nvSpPr>
          <p:cNvPr id="279" name="Shape 279"/>
          <p:cNvSpPr/>
          <p:nvPr/>
        </p:nvSpPr>
        <p:spPr>
          <a:xfrm>
            <a:off x="7787964" y="509654"/>
            <a:ext cx="3716047" cy="49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Lesson plan</a:t>
            </a:r>
          </a:p>
        </p:txBody>
      </p:sp>
      <p:sp>
        <p:nvSpPr>
          <p:cNvPr id="280" name="Shape 280"/>
          <p:cNvSpPr/>
          <p:nvPr/>
        </p:nvSpPr>
        <p:spPr>
          <a:xfrm>
            <a:off x="4853317" y="-72591"/>
            <a:ext cx="2285176" cy="49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Teacher Training</a:t>
            </a:r>
          </a:p>
        </p:txBody>
      </p:sp>
      <p:sp>
        <p:nvSpPr>
          <p:cNvPr id="281" name="Shape 281"/>
          <p:cNvSpPr/>
          <p:nvPr/>
        </p:nvSpPr>
        <p:spPr>
          <a:xfrm>
            <a:off x="3947950" y="1388079"/>
            <a:ext cx="3916612" cy="3865239"/>
          </a:xfrm>
          <a:prstGeom prst="star12">
            <a:avLst>
              <a:gd fmla="val 0" name="adj"/>
            </a:avLst>
          </a:prstGeom>
          <a:solidFill>
            <a:schemeClr val="accent1"/>
          </a:solidFill>
          <a:ln cap="flat" cmpd="sng" w="12700">
            <a:solidFill>
              <a:srgbClr val="B46F0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5395296" y="2801588"/>
            <a:ext cx="1021920" cy="1038221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TNTP</a:t>
            </a:r>
          </a:p>
        </p:txBody>
      </p:sp>
      <p:sp>
        <p:nvSpPr>
          <p:cNvPr id="283" name="Shape 283"/>
          <p:cNvSpPr/>
          <p:nvPr/>
        </p:nvSpPr>
        <p:spPr>
          <a:xfrm>
            <a:off x="5395296" y="303626"/>
            <a:ext cx="1021920" cy="1038221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</p:txBody>
      </p:sp>
      <p:sp>
        <p:nvSpPr>
          <p:cNvPr id="284" name="Shape 284"/>
          <p:cNvSpPr/>
          <p:nvPr/>
        </p:nvSpPr>
        <p:spPr>
          <a:xfrm>
            <a:off x="6766043" y="674560"/>
            <a:ext cx="1021920" cy="1038221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</a:p>
        </p:txBody>
      </p:sp>
      <p:sp>
        <p:nvSpPr>
          <p:cNvPr id="285" name="Shape 285"/>
          <p:cNvSpPr/>
          <p:nvPr/>
        </p:nvSpPr>
        <p:spPr>
          <a:xfrm>
            <a:off x="7648090" y="1627263"/>
            <a:ext cx="1021920" cy="1038221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</a:p>
        </p:txBody>
      </p:sp>
      <p:sp>
        <p:nvSpPr>
          <p:cNvPr id="286" name="Shape 286"/>
          <p:cNvSpPr/>
          <p:nvPr/>
        </p:nvSpPr>
        <p:spPr>
          <a:xfrm>
            <a:off x="7955128" y="2781806"/>
            <a:ext cx="1021920" cy="1038221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</a:p>
        </p:txBody>
      </p:sp>
      <p:sp>
        <p:nvSpPr>
          <p:cNvPr id="287" name="Shape 287"/>
          <p:cNvSpPr/>
          <p:nvPr/>
        </p:nvSpPr>
        <p:spPr>
          <a:xfrm>
            <a:off x="7540142" y="4089096"/>
            <a:ext cx="1021920" cy="1038221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</a:p>
        </p:txBody>
      </p:sp>
      <p:sp>
        <p:nvSpPr>
          <p:cNvPr id="288" name="Shape 288"/>
          <p:cNvSpPr/>
          <p:nvPr/>
        </p:nvSpPr>
        <p:spPr>
          <a:xfrm>
            <a:off x="6766043" y="4939512"/>
            <a:ext cx="1021920" cy="1038221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</a:p>
        </p:txBody>
      </p:sp>
      <p:sp>
        <p:nvSpPr>
          <p:cNvPr id="289" name="Shape 289"/>
          <p:cNvSpPr/>
          <p:nvPr/>
        </p:nvSpPr>
        <p:spPr>
          <a:xfrm>
            <a:off x="5395296" y="5296385"/>
            <a:ext cx="1021920" cy="1038221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</a:p>
        </p:txBody>
      </p:sp>
      <p:sp>
        <p:nvSpPr>
          <p:cNvPr id="290" name="Shape 290"/>
          <p:cNvSpPr/>
          <p:nvPr/>
        </p:nvSpPr>
        <p:spPr>
          <a:xfrm>
            <a:off x="4061482" y="4938487"/>
            <a:ext cx="1021920" cy="1038221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</a:p>
        </p:txBody>
      </p:sp>
      <p:sp>
        <p:nvSpPr>
          <p:cNvPr id="291" name="Shape 291"/>
          <p:cNvSpPr/>
          <p:nvPr/>
        </p:nvSpPr>
        <p:spPr>
          <a:xfrm>
            <a:off x="3250449" y="4089096"/>
            <a:ext cx="1021920" cy="1038221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9</a:t>
            </a:r>
          </a:p>
        </p:txBody>
      </p:sp>
      <p:sp>
        <p:nvSpPr>
          <p:cNvPr id="292" name="Shape 292"/>
          <p:cNvSpPr/>
          <p:nvPr/>
        </p:nvSpPr>
        <p:spPr>
          <a:xfrm>
            <a:off x="2867802" y="2816692"/>
            <a:ext cx="1021920" cy="1038221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</a:p>
        </p:txBody>
      </p:sp>
      <p:sp>
        <p:nvSpPr>
          <p:cNvPr id="293" name="Shape 293"/>
          <p:cNvSpPr/>
          <p:nvPr/>
        </p:nvSpPr>
        <p:spPr>
          <a:xfrm>
            <a:off x="3152653" y="1559525"/>
            <a:ext cx="1021920" cy="1038221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11</a:t>
            </a:r>
          </a:p>
        </p:txBody>
      </p:sp>
      <p:sp>
        <p:nvSpPr>
          <p:cNvPr id="294" name="Shape 294"/>
          <p:cNvSpPr/>
          <p:nvPr/>
        </p:nvSpPr>
        <p:spPr>
          <a:xfrm>
            <a:off x="4048751" y="663664"/>
            <a:ext cx="1021920" cy="1038221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12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Shape 299"/>
          <p:cNvGrpSpPr/>
          <p:nvPr/>
        </p:nvGrpSpPr>
        <p:grpSpPr>
          <a:xfrm>
            <a:off x="526719" y="1676429"/>
            <a:ext cx="2901972" cy="3225546"/>
            <a:chOff x="4015407" y="768625"/>
            <a:chExt cx="3922644" cy="4345341"/>
          </a:xfrm>
        </p:grpSpPr>
        <p:sp>
          <p:nvSpPr>
            <p:cNvPr id="300" name="Shape 300"/>
            <p:cNvSpPr/>
            <p:nvPr/>
          </p:nvSpPr>
          <p:spPr>
            <a:xfrm>
              <a:off x="4267200" y="1020417"/>
              <a:ext cx="3419060" cy="3829877"/>
            </a:xfrm>
            <a:custGeom>
              <a:pathLst>
                <a:path extrusionOk="0" h="120000" w="120000">
                  <a:moveTo>
                    <a:pt x="0" y="41458"/>
                  </a:moveTo>
                  <a:lnTo>
                    <a:pt x="60112" y="65076"/>
                  </a:lnTo>
                  <a:lnTo>
                    <a:pt x="22917" y="11458"/>
                  </a:lnTo>
                  <a:lnTo>
                    <a:pt x="58710" y="66227"/>
                  </a:lnTo>
                  <a:lnTo>
                    <a:pt x="60000" y="0"/>
                  </a:lnTo>
                  <a:lnTo>
                    <a:pt x="57172" y="65612"/>
                  </a:lnTo>
                  <a:lnTo>
                    <a:pt x="97082" y="11458"/>
                  </a:lnTo>
                  <a:lnTo>
                    <a:pt x="57534" y="66307"/>
                  </a:lnTo>
                  <a:lnTo>
                    <a:pt x="120000" y="41458"/>
                  </a:lnTo>
                  <a:lnTo>
                    <a:pt x="58960" y="67384"/>
                  </a:lnTo>
                  <a:lnTo>
                    <a:pt x="120000" y="78541"/>
                  </a:lnTo>
                  <a:lnTo>
                    <a:pt x="58122" y="67231"/>
                  </a:lnTo>
                  <a:lnTo>
                    <a:pt x="97082" y="108541"/>
                  </a:lnTo>
                  <a:lnTo>
                    <a:pt x="58348" y="67926"/>
                  </a:lnTo>
                  <a:lnTo>
                    <a:pt x="60000" y="120000"/>
                  </a:lnTo>
                  <a:lnTo>
                    <a:pt x="58121" y="66695"/>
                  </a:lnTo>
                  <a:lnTo>
                    <a:pt x="22917" y="108541"/>
                  </a:lnTo>
                  <a:lnTo>
                    <a:pt x="58936" y="65385"/>
                  </a:lnTo>
                  <a:lnTo>
                    <a:pt x="0" y="78541"/>
                  </a:lnTo>
                  <a:lnTo>
                    <a:pt x="58686" y="64307"/>
                  </a:lnTo>
                  <a:lnTo>
                    <a:pt x="0" y="4145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2700">
              <a:solidFill>
                <a:srgbClr val="B46F0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4817112" y="1985908"/>
              <a:ext cx="2178287" cy="2084294"/>
            </a:xfrm>
            <a:prstGeom prst="ellipse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IFHRMS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5857460" y="768625"/>
              <a:ext cx="251791" cy="251791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6896009" y="1251370"/>
              <a:ext cx="251791" cy="251791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7686260" y="2153477"/>
              <a:ext cx="251791" cy="251791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7686260" y="3412433"/>
              <a:ext cx="251791" cy="251791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995400" y="4427051"/>
              <a:ext cx="251791" cy="251791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5850833" y="4862175"/>
              <a:ext cx="251791" cy="251791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4750851" y="4478548"/>
              <a:ext cx="251791" cy="251791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4750851" y="1191188"/>
              <a:ext cx="251791" cy="251791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4015408" y="2153477"/>
              <a:ext cx="251791" cy="251791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4015407" y="3412435"/>
              <a:ext cx="251791" cy="251791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2" name="Shape 312"/>
          <p:cNvSpPr txBox="1"/>
          <p:nvPr/>
        </p:nvSpPr>
        <p:spPr>
          <a:xfrm>
            <a:off x="4199373" y="657231"/>
            <a:ext cx="3882887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IT@School, TN</a:t>
            </a:r>
          </a:p>
        </p:txBody>
      </p:sp>
      <p:cxnSp>
        <p:nvCxnSpPr>
          <p:cNvPr id="313" name="Shape 313"/>
          <p:cNvCxnSpPr/>
          <p:nvPr/>
        </p:nvCxnSpPr>
        <p:spPr>
          <a:xfrm flipH="1" rot="10800000">
            <a:off x="7218396" y="3078141"/>
            <a:ext cx="1312800" cy="12000"/>
          </a:xfrm>
          <a:prstGeom prst="straightConnector1">
            <a:avLst/>
          </a:prstGeom>
          <a:noFill/>
          <a:ln cap="flat" cmpd="sng" w="57150">
            <a:solidFill>
              <a:srgbClr val="ABABAB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14" name="Shape 314"/>
          <p:cNvCxnSpPr/>
          <p:nvPr/>
        </p:nvCxnSpPr>
        <p:spPr>
          <a:xfrm flipH="1" rot="10800000">
            <a:off x="3208473" y="3066108"/>
            <a:ext cx="1312799" cy="12000"/>
          </a:xfrm>
          <a:prstGeom prst="straightConnector1">
            <a:avLst/>
          </a:prstGeom>
          <a:noFill/>
          <a:ln cap="flat" cmpd="sng" w="57150">
            <a:solidFill>
              <a:srgbClr val="ABABAB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15" name="Shape 315"/>
          <p:cNvCxnSpPr/>
          <p:nvPr/>
        </p:nvCxnSpPr>
        <p:spPr>
          <a:xfrm rot="10800000">
            <a:off x="3180237" y="3493133"/>
            <a:ext cx="1293000" cy="0"/>
          </a:xfrm>
          <a:prstGeom prst="straightConnector1">
            <a:avLst/>
          </a:prstGeom>
          <a:noFill/>
          <a:ln cap="flat" cmpd="sng" w="57150">
            <a:solidFill>
              <a:srgbClr val="ABABAB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16" name="Shape 316"/>
          <p:cNvCxnSpPr/>
          <p:nvPr/>
        </p:nvCxnSpPr>
        <p:spPr>
          <a:xfrm flipH="1">
            <a:off x="7237252" y="3481101"/>
            <a:ext cx="1273800" cy="12000"/>
          </a:xfrm>
          <a:prstGeom prst="straightConnector1">
            <a:avLst/>
          </a:prstGeom>
          <a:noFill/>
          <a:ln cap="flat" cmpd="sng" w="57150">
            <a:solidFill>
              <a:srgbClr val="ABABAB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317" name="Shape 317"/>
          <p:cNvGrpSpPr/>
          <p:nvPr/>
        </p:nvGrpSpPr>
        <p:grpSpPr>
          <a:xfrm>
            <a:off x="8819565" y="1672019"/>
            <a:ext cx="2901972" cy="3225546"/>
            <a:chOff x="4015407" y="768625"/>
            <a:chExt cx="3922644" cy="4345341"/>
          </a:xfrm>
        </p:grpSpPr>
        <p:sp>
          <p:nvSpPr>
            <p:cNvPr id="318" name="Shape 318"/>
            <p:cNvSpPr/>
            <p:nvPr/>
          </p:nvSpPr>
          <p:spPr>
            <a:xfrm>
              <a:off x="4267200" y="1020417"/>
              <a:ext cx="3419060" cy="3829877"/>
            </a:xfrm>
            <a:custGeom>
              <a:pathLst>
                <a:path extrusionOk="0" h="120000" w="120000">
                  <a:moveTo>
                    <a:pt x="0" y="41458"/>
                  </a:moveTo>
                  <a:lnTo>
                    <a:pt x="60112" y="65076"/>
                  </a:lnTo>
                  <a:lnTo>
                    <a:pt x="22917" y="11458"/>
                  </a:lnTo>
                  <a:lnTo>
                    <a:pt x="58710" y="66227"/>
                  </a:lnTo>
                  <a:lnTo>
                    <a:pt x="60000" y="0"/>
                  </a:lnTo>
                  <a:lnTo>
                    <a:pt x="57172" y="65612"/>
                  </a:lnTo>
                  <a:lnTo>
                    <a:pt x="97082" y="11458"/>
                  </a:lnTo>
                  <a:lnTo>
                    <a:pt x="57534" y="66307"/>
                  </a:lnTo>
                  <a:lnTo>
                    <a:pt x="120000" y="41458"/>
                  </a:lnTo>
                  <a:lnTo>
                    <a:pt x="58960" y="67384"/>
                  </a:lnTo>
                  <a:lnTo>
                    <a:pt x="120000" y="78541"/>
                  </a:lnTo>
                  <a:lnTo>
                    <a:pt x="58122" y="67231"/>
                  </a:lnTo>
                  <a:lnTo>
                    <a:pt x="97082" y="108541"/>
                  </a:lnTo>
                  <a:lnTo>
                    <a:pt x="58348" y="67926"/>
                  </a:lnTo>
                  <a:lnTo>
                    <a:pt x="60000" y="120000"/>
                  </a:lnTo>
                  <a:lnTo>
                    <a:pt x="58121" y="66695"/>
                  </a:lnTo>
                  <a:lnTo>
                    <a:pt x="22917" y="108541"/>
                  </a:lnTo>
                  <a:lnTo>
                    <a:pt x="58936" y="65385"/>
                  </a:lnTo>
                  <a:lnTo>
                    <a:pt x="0" y="78541"/>
                  </a:lnTo>
                  <a:lnTo>
                    <a:pt x="58686" y="64307"/>
                  </a:lnTo>
                  <a:lnTo>
                    <a:pt x="0" y="4145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2700">
              <a:solidFill>
                <a:srgbClr val="B46F0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4817112" y="1985908"/>
              <a:ext cx="2178287" cy="2084294"/>
            </a:xfrm>
            <a:prstGeom prst="ellipse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TNTP</a:t>
              </a:r>
            </a:p>
          </p:txBody>
        </p:sp>
        <p:sp>
          <p:nvSpPr>
            <p:cNvPr id="320" name="Shape 320"/>
            <p:cNvSpPr/>
            <p:nvPr/>
          </p:nvSpPr>
          <p:spPr>
            <a:xfrm>
              <a:off x="5857460" y="768625"/>
              <a:ext cx="251791" cy="251791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896009" y="1251370"/>
              <a:ext cx="251791" cy="251791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686260" y="2153477"/>
              <a:ext cx="251791" cy="251791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7686260" y="3412433"/>
              <a:ext cx="251791" cy="251791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6995400" y="4427051"/>
              <a:ext cx="251791" cy="251791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5850833" y="4862175"/>
              <a:ext cx="251791" cy="251791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4750851" y="4478548"/>
              <a:ext cx="251791" cy="251791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4750851" y="1191188"/>
              <a:ext cx="251791" cy="251791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4015408" y="2153477"/>
              <a:ext cx="251791" cy="251791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4015407" y="3412435"/>
              <a:ext cx="251791" cy="251791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" name="Shape 330"/>
          <p:cNvGrpSpPr/>
          <p:nvPr/>
        </p:nvGrpSpPr>
        <p:grpSpPr>
          <a:xfrm>
            <a:off x="4509275" y="1717762"/>
            <a:ext cx="2901972" cy="3225546"/>
            <a:chOff x="4015407" y="768625"/>
            <a:chExt cx="3922644" cy="4345341"/>
          </a:xfrm>
        </p:grpSpPr>
        <p:sp>
          <p:nvSpPr>
            <p:cNvPr id="331" name="Shape 331"/>
            <p:cNvSpPr/>
            <p:nvPr/>
          </p:nvSpPr>
          <p:spPr>
            <a:xfrm>
              <a:off x="4267200" y="1020417"/>
              <a:ext cx="3419060" cy="3829877"/>
            </a:xfrm>
            <a:custGeom>
              <a:pathLst>
                <a:path extrusionOk="0" h="120000" w="120000">
                  <a:moveTo>
                    <a:pt x="0" y="41458"/>
                  </a:moveTo>
                  <a:lnTo>
                    <a:pt x="60112" y="65076"/>
                  </a:lnTo>
                  <a:lnTo>
                    <a:pt x="22917" y="11458"/>
                  </a:lnTo>
                  <a:lnTo>
                    <a:pt x="58710" y="66227"/>
                  </a:lnTo>
                  <a:lnTo>
                    <a:pt x="60000" y="0"/>
                  </a:lnTo>
                  <a:lnTo>
                    <a:pt x="57172" y="65612"/>
                  </a:lnTo>
                  <a:lnTo>
                    <a:pt x="97082" y="11458"/>
                  </a:lnTo>
                  <a:lnTo>
                    <a:pt x="57534" y="66307"/>
                  </a:lnTo>
                  <a:lnTo>
                    <a:pt x="120000" y="41458"/>
                  </a:lnTo>
                  <a:lnTo>
                    <a:pt x="58960" y="67384"/>
                  </a:lnTo>
                  <a:lnTo>
                    <a:pt x="120000" y="78541"/>
                  </a:lnTo>
                  <a:lnTo>
                    <a:pt x="58122" y="67231"/>
                  </a:lnTo>
                  <a:lnTo>
                    <a:pt x="97082" y="108541"/>
                  </a:lnTo>
                  <a:lnTo>
                    <a:pt x="58348" y="67926"/>
                  </a:lnTo>
                  <a:lnTo>
                    <a:pt x="60000" y="120000"/>
                  </a:lnTo>
                  <a:lnTo>
                    <a:pt x="58121" y="66695"/>
                  </a:lnTo>
                  <a:lnTo>
                    <a:pt x="22917" y="108541"/>
                  </a:lnTo>
                  <a:lnTo>
                    <a:pt x="58936" y="65385"/>
                  </a:lnTo>
                  <a:lnTo>
                    <a:pt x="0" y="78541"/>
                  </a:lnTo>
                  <a:lnTo>
                    <a:pt x="58686" y="64307"/>
                  </a:lnTo>
                  <a:lnTo>
                    <a:pt x="0" y="4145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2700">
              <a:solidFill>
                <a:srgbClr val="B46F0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4817112" y="1985908"/>
              <a:ext cx="2178287" cy="2084294"/>
            </a:xfrm>
            <a:prstGeom prst="ellipse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EMIS</a:t>
              </a:r>
            </a:p>
          </p:txBody>
        </p:sp>
        <p:sp>
          <p:nvSpPr>
            <p:cNvPr id="333" name="Shape 333"/>
            <p:cNvSpPr/>
            <p:nvPr/>
          </p:nvSpPr>
          <p:spPr>
            <a:xfrm>
              <a:off x="5857460" y="768625"/>
              <a:ext cx="251791" cy="251791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6896009" y="1251370"/>
              <a:ext cx="251791" cy="251791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7686260" y="2153477"/>
              <a:ext cx="251791" cy="251791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7686260" y="3412433"/>
              <a:ext cx="251791" cy="251791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6995400" y="4427051"/>
              <a:ext cx="251791" cy="251791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5850833" y="4862175"/>
              <a:ext cx="251791" cy="251791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4750851" y="4478548"/>
              <a:ext cx="251791" cy="251791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4750851" y="1191188"/>
              <a:ext cx="251791" cy="251791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4015408" y="2153477"/>
              <a:ext cx="251791" cy="251791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4015407" y="3412435"/>
              <a:ext cx="251791" cy="251791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rgbClr val="C0C0C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23693" r="0" t="0"/>
          <a:stretch/>
        </p:blipFill>
        <p:spPr>
          <a:xfrm>
            <a:off x="852950" y="621899"/>
            <a:ext cx="4456500" cy="56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5825775" y="661975"/>
            <a:ext cx="5799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-US" sz="36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amil</a:t>
            </a:r>
            <a:r>
              <a:rPr b="0" i="0" lang="en-US" sz="3600" u="none" cap="none" strike="noStrik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N</a:t>
            </a:r>
            <a:r>
              <a:rPr lang="en-US" sz="36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adu</a:t>
            </a:r>
            <a:r>
              <a:rPr b="0" i="0" lang="en-US" sz="3600" u="none" cap="none" strike="noStrik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6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will be using the National Teacher Platform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838200" y="1011583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rgbClr val="727272"/>
              </a:buClr>
              <a:buSzPct val="25000"/>
              <a:buFont typeface="Arial"/>
              <a:buNone/>
            </a:pPr>
            <a:r>
              <a:rPr b="0" i="1" lang="en-US" sz="8800" u="none" cap="none" strike="noStrike">
                <a:solidFill>
                  <a:srgbClr val="727272"/>
                </a:solidFill>
                <a:latin typeface="Pinyon Script"/>
                <a:ea typeface="Pinyon Script"/>
                <a:cs typeface="Pinyon Script"/>
                <a:sym typeface="Pinyon Script"/>
              </a:rPr>
              <a:t>Thank you</a:t>
            </a:r>
          </a:p>
        </p:txBody>
      </p:sp>
      <p:sp>
        <p:nvSpPr>
          <p:cNvPr id="348" name="Shape 348"/>
          <p:cNvSpPr/>
          <p:nvPr/>
        </p:nvSpPr>
        <p:spPr>
          <a:xfrm>
            <a:off x="495300" y="383635"/>
            <a:ext cx="11176000" cy="6093365"/>
          </a:xfrm>
          <a:prstGeom prst="rect">
            <a:avLst/>
          </a:prstGeom>
          <a:noFill/>
          <a:ln cap="flat" cmpd="sng" w="57150">
            <a:solidFill>
              <a:srgbClr val="B46F0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567056" y="661987"/>
            <a:ext cx="1105788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TAMIL NADU TEACHER PLATFORM (TNTP)</a:t>
            </a:r>
          </a:p>
        </p:txBody>
      </p:sp>
      <p:sp>
        <p:nvSpPr>
          <p:cNvPr id="97" name="Shape 97"/>
          <p:cNvSpPr/>
          <p:nvPr/>
        </p:nvSpPr>
        <p:spPr>
          <a:xfrm>
            <a:off x="567056" y="2447119"/>
            <a:ext cx="5528944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727272"/>
                </a:solidFill>
                <a:latin typeface="Raleway"/>
                <a:ea typeface="Raleway"/>
                <a:cs typeface="Raleway"/>
                <a:sym typeface="Raleway"/>
              </a:rPr>
              <a:t>Tamil Nadu Teacher Platform (TNTP) will be a state-of-the-art platform to host Open Educational Resources (OER) and tools for Teachers in Schools, Teacher Educators in Teacher Education Institutes (TEIs) and Student Teachers in TEIs</a:t>
            </a:r>
            <a:r>
              <a:rPr b="0" i="0" lang="en-US" sz="2400" u="none" cap="none" strike="noStrike">
                <a:solidFill>
                  <a:srgbClr val="12121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3103" y="2565547"/>
            <a:ext cx="3937896" cy="3048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 rot="10800000">
            <a:off x="5104605" y="3117849"/>
            <a:ext cx="1174749" cy="1339850"/>
          </a:xfrm>
          <a:custGeom>
            <a:pathLst>
              <a:path extrusionOk="0" h="120000" w="120000">
                <a:moveTo>
                  <a:pt x="95319" y="0"/>
                </a:moveTo>
                <a:cubicBezTo>
                  <a:pt x="94751" y="3975"/>
                  <a:pt x="92482" y="7701"/>
                  <a:pt x="88794" y="10434"/>
                </a:cubicBezTo>
                <a:cubicBezTo>
                  <a:pt x="84822" y="13664"/>
                  <a:pt x="79716" y="15403"/>
                  <a:pt x="74326" y="15403"/>
                </a:cubicBezTo>
                <a:cubicBezTo>
                  <a:pt x="68652" y="15403"/>
                  <a:pt x="63546" y="13664"/>
                  <a:pt x="59574" y="10434"/>
                </a:cubicBezTo>
                <a:cubicBezTo>
                  <a:pt x="56170" y="7701"/>
                  <a:pt x="53900" y="3975"/>
                  <a:pt x="53049" y="0"/>
                </a:cubicBezTo>
                <a:cubicBezTo>
                  <a:pt x="17872" y="0"/>
                  <a:pt x="17872" y="0"/>
                  <a:pt x="17872" y="0"/>
                </a:cubicBezTo>
                <a:cubicBezTo>
                  <a:pt x="17872" y="47204"/>
                  <a:pt x="17872" y="47204"/>
                  <a:pt x="17872" y="47204"/>
                </a:cubicBezTo>
                <a:cubicBezTo>
                  <a:pt x="15602" y="47204"/>
                  <a:pt x="15602" y="47204"/>
                  <a:pt x="15602" y="47204"/>
                </a:cubicBezTo>
                <a:cubicBezTo>
                  <a:pt x="6808" y="47950"/>
                  <a:pt x="0" y="54409"/>
                  <a:pt x="0" y="62111"/>
                </a:cubicBezTo>
                <a:cubicBezTo>
                  <a:pt x="0" y="69813"/>
                  <a:pt x="6808" y="76273"/>
                  <a:pt x="15602" y="76770"/>
                </a:cubicBezTo>
                <a:cubicBezTo>
                  <a:pt x="17872" y="77018"/>
                  <a:pt x="17872" y="77018"/>
                  <a:pt x="17872" y="77018"/>
                </a:cubicBezTo>
                <a:cubicBezTo>
                  <a:pt x="17872" y="120000"/>
                  <a:pt x="17872" y="120000"/>
                  <a:pt x="17872" y="120000"/>
                </a:cubicBezTo>
                <a:cubicBezTo>
                  <a:pt x="61276" y="120000"/>
                  <a:pt x="61276" y="120000"/>
                  <a:pt x="61276" y="120000"/>
                </a:cubicBezTo>
                <a:cubicBezTo>
                  <a:pt x="65531" y="104099"/>
                  <a:pt x="73758" y="79751"/>
                  <a:pt x="90496" y="48447"/>
                </a:cubicBezTo>
                <a:cubicBezTo>
                  <a:pt x="93049" y="43478"/>
                  <a:pt x="96737" y="38012"/>
                  <a:pt x="100992" y="31552"/>
                </a:cubicBezTo>
                <a:cubicBezTo>
                  <a:pt x="107234" y="22360"/>
                  <a:pt x="114609" y="11180"/>
                  <a:pt x="120000" y="0"/>
                </a:cubicBezTo>
                <a:lnTo>
                  <a:pt x="9531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/>
          <p:nvPr/>
        </p:nvSpPr>
        <p:spPr>
          <a:xfrm rot="10800000">
            <a:off x="6150767" y="3117850"/>
            <a:ext cx="1012825" cy="1511299"/>
          </a:xfrm>
          <a:custGeom>
            <a:pathLst>
              <a:path extrusionOk="0" h="120000" w="120000">
                <a:moveTo>
                  <a:pt x="119999" y="85211"/>
                </a:moveTo>
                <a:cubicBezTo>
                  <a:pt x="114739" y="84550"/>
                  <a:pt x="110136" y="82788"/>
                  <a:pt x="106191" y="79926"/>
                </a:cubicBezTo>
                <a:cubicBezTo>
                  <a:pt x="101917" y="76844"/>
                  <a:pt x="99616" y="72880"/>
                  <a:pt x="99616" y="68697"/>
                </a:cubicBezTo>
                <a:cubicBezTo>
                  <a:pt x="99616" y="64513"/>
                  <a:pt x="101917" y="60330"/>
                  <a:pt x="106191" y="57247"/>
                </a:cubicBezTo>
                <a:cubicBezTo>
                  <a:pt x="110136" y="54605"/>
                  <a:pt x="114739" y="52844"/>
                  <a:pt x="119999" y="52183"/>
                </a:cubicBezTo>
                <a:cubicBezTo>
                  <a:pt x="119999" y="13651"/>
                  <a:pt x="119999" y="13651"/>
                  <a:pt x="119999" y="13651"/>
                </a:cubicBezTo>
                <a:cubicBezTo>
                  <a:pt x="75945" y="13651"/>
                  <a:pt x="75945" y="13651"/>
                  <a:pt x="75945" y="13651"/>
                </a:cubicBezTo>
                <a:cubicBezTo>
                  <a:pt x="75616" y="12110"/>
                  <a:pt x="75616" y="12110"/>
                  <a:pt x="75616" y="12110"/>
                </a:cubicBezTo>
                <a:cubicBezTo>
                  <a:pt x="74958" y="5284"/>
                  <a:pt x="66082" y="0"/>
                  <a:pt x="55890" y="0"/>
                </a:cubicBezTo>
                <a:cubicBezTo>
                  <a:pt x="46027" y="0"/>
                  <a:pt x="37150" y="5284"/>
                  <a:pt x="36493" y="12110"/>
                </a:cubicBezTo>
                <a:cubicBezTo>
                  <a:pt x="36164" y="13651"/>
                  <a:pt x="36164" y="13651"/>
                  <a:pt x="36164" y="13651"/>
                </a:cubicBezTo>
                <a:cubicBezTo>
                  <a:pt x="0" y="13651"/>
                  <a:pt x="0" y="13651"/>
                  <a:pt x="0" y="13651"/>
                </a:cubicBezTo>
                <a:cubicBezTo>
                  <a:pt x="6246" y="23559"/>
                  <a:pt x="14794" y="33467"/>
                  <a:pt x="21698" y="41614"/>
                </a:cubicBezTo>
                <a:cubicBezTo>
                  <a:pt x="26630" y="47339"/>
                  <a:pt x="30904" y="52183"/>
                  <a:pt x="33863" y="56587"/>
                </a:cubicBezTo>
                <a:cubicBezTo>
                  <a:pt x="53260" y="84330"/>
                  <a:pt x="63123" y="105908"/>
                  <a:pt x="67726" y="120000"/>
                </a:cubicBezTo>
                <a:cubicBezTo>
                  <a:pt x="119999" y="120000"/>
                  <a:pt x="119999" y="120000"/>
                  <a:pt x="119999" y="120000"/>
                </a:cubicBezTo>
                <a:lnTo>
                  <a:pt x="119999" y="852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/>
          <p:nvPr/>
        </p:nvSpPr>
        <p:spPr>
          <a:xfrm rot="10800000">
            <a:off x="5033167" y="4329112"/>
            <a:ext cx="1069975" cy="1527175"/>
          </a:xfrm>
          <a:custGeom>
            <a:pathLst>
              <a:path extrusionOk="0" h="120000" w="120000">
                <a:moveTo>
                  <a:pt x="0" y="35716"/>
                </a:moveTo>
                <a:cubicBezTo>
                  <a:pt x="4974" y="36370"/>
                  <a:pt x="9637" y="38112"/>
                  <a:pt x="13056" y="40725"/>
                </a:cubicBezTo>
                <a:cubicBezTo>
                  <a:pt x="17098" y="43774"/>
                  <a:pt x="19274" y="47912"/>
                  <a:pt x="19274" y="52050"/>
                </a:cubicBezTo>
                <a:cubicBezTo>
                  <a:pt x="19274" y="56188"/>
                  <a:pt x="17098" y="60108"/>
                  <a:pt x="13056" y="63375"/>
                </a:cubicBezTo>
                <a:cubicBezTo>
                  <a:pt x="9637" y="65989"/>
                  <a:pt x="4974" y="67731"/>
                  <a:pt x="0" y="68384"/>
                </a:cubicBezTo>
                <a:cubicBezTo>
                  <a:pt x="0" y="106279"/>
                  <a:pt x="0" y="106279"/>
                  <a:pt x="0" y="106279"/>
                </a:cubicBezTo>
                <a:cubicBezTo>
                  <a:pt x="43212" y="106279"/>
                  <a:pt x="43212" y="106279"/>
                  <a:pt x="43212" y="106279"/>
                </a:cubicBezTo>
                <a:cubicBezTo>
                  <a:pt x="43212" y="108021"/>
                  <a:pt x="43212" y="108021"/>
                  <a:pt x="43212" y="108021"/>
                </a:cubicBezTo>
                <a:cubicBezTo>
                  <a:pt x="44145" y="114773"/>
                  <a:pt x="52227" y="120000"/>
                  <a:pt x="61865" y="120000"/>
                </a:cubicBezTo>
                <a:cubicBezTo>
                  <a:pt x="71502" y="120000"/>
                  <a:pt x="79585" y="114773"/>
                  <a:pt x="80207" y="108021"/>
                </a:cubicBezTo>
                <a:cubicBezTo>
                  <a:pt x="80518" y="106279"/>
                  <a:pt x="80518" y="106279"/>
                  <a:pt x="80518" y="106279"/>
                </a:cubicBezTo>
                <a:cubicBezTo>
                  <a:pt x="113782" y="106279"/>
                  <a:pt x="113782" y="106279"/>
                  <a:pt x="113782" y="106279"/>
                </a:cubicBezTo>
                <a:cubicBezTo>
                  <a:pt x="117512" y="99528"/>
                  <a:pt x="120000" y="92776"/>
                  <a:pt x="120000" y="86460"/>
                </a:cubicBezTo>
                <a:cubicBezTo>
                  <a:pt x="120000" y="39637"/>
                  <a:pt x="66528" y="1306"/>
                  <a:pt x="0" y="0"/>
                </a:cubicBezTo>
                <a:lnTo>
                  <a:pt x="0" y="357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/>
          <p:nvPr/>
        </p:nvSpPr>
        <p:spPr>
          <a:xfrm rot="10800000">
            <a:off x="5976142" y="4502149"/>
            <a:ext cx="1260474" cy="1354137"/>
          </a:xfrm>
          <a:custGeom>
            <a:pathLst>
              <a:path extrusionOk="0" h="120000" w="120000">
                <a:moveTo>
                  <a:pt x="32246" y="120000"/>
                </a:moveTo>
                <a:cubicBezTo>
                  <a:pt x="33039" y="116073"/>
                  <a:pt x="35154" y="112392"/>
                  <a:pt x="38325" y="109693"/>
                </a:cubicBezTo>
                <a:cubicBezTo>
                  <a:pt x="42026" y="106503"/>
                  <a:pt x="46784" y="104539"/>
                  <a:pt x="51806" y="104539"/>
                </a:cubicBezTo>
                <a:cubicBezTo>
                  <a:pt x="57092" y="104539"/>
                  <a:pt x="61850" y="106503"/>
                  <a:pt x="65550" y="109693"/>
                </a:cubicBezTo>
                <a:cubicBezTo>
                  <a:pt x="68722" y="112392"/>
                  <a:pt x="70837" y="116073"/>
                  <a:pt x="71629" y="120000"/>
                </a:cubicBezTo>
                <a:cubicBezTo>
                  <a:pt x="103348" y="120000"/>
                  <a:pt x="103348" y="120000"/>
                  <a:pt x="103348" y="120000"/>
                </a:cubicBezTo>
                <a:cubicBezTo>
                  <a:pt x="103348" y="73374"/>
                  <a:pt x="103348" y="73374"/>
                  <a:pt x="103348" y="73374"/>
                </a:cubicBezTo>
                <a:cubicBezTo>
                  <a:pt x="105462" y="73128"/>
                  <a:pt x="105462" y="73128"/>
                  <a:pt x="105462" y="73128"/>
                </a:cubicBezTo>
                <a:cubicBezTo>
                  <a:pt x="113656" y="72638"/>
                  <a:pt x="120000" y="66257"/>
                  <a:pt x="120000" y="58650"/>
                </a:cubicBezTo>
                <a:cubicBezTo>
                  <a:pt x="120000" y="51042"/>
                  <a:pt x="113656" y="44662"/>
                  <a:pt x="105462" y="43926"/>
                </a:cubicBezTo>
                <a:cubicBezTo>
                  <a:pt x="103348" y="43926"/>
                  <a:pt x="103348" y="43926"/>
                  <a:pt x="103348" y="43926"/>
                </a:cubicBezTo>
                <a:cubicBezTo>
                  <a:pt x="103348" y="0"/>
                  <a:pt x="103348" y="0"/>
                  <a:pt x="103348" y="0"/>
                </a:cubicBezTo>
                <a:cubicBezTo>
                  <a:pt x="46255" y="736"/>
                  <a:pt x="0" y="44171"/>
                  <a:pt x="0" y="97423"/>
                </a:cubicBezTo>
                <a:cubicBezTo>
                  <a:pt x="0" y="104539"/>
                  <a:pt x="1850" y="112147"/>
                  <a:pt x="5022" y="120000"/>
                </a:cubicBezTo>
                <a:lnTo>
                  <a:pt x="32246" y="120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" name="Shape 107"/>
          <p:cNvGrpSpPr/>
          <p:nvPr/>
        </p:nvGrpSpPr>
        <p:grpSpPr>
          <a:xfrm>
            <a:off x="4666455" y="1454149"/>
            <a:ext cx="2935287" cy="4768850"/>
            <a:chOff x="4649787" y="967711"/>
            <a:chExt cx="2935287" cy="4768850"/>
          </a:xfrm>
        </p:grpSpPr>
        <p:sp>
          <p:nvSpPr>
            <p:cNvPr id="108" name="Shape 108"/>
            <p:cNvSpPr/>
            <p:nvPr/>
          </p:nvSpPr>
          <p:spPr>
            <a:xfrm rot="10800000">
              <a:off x="4649787" y="2266287"/>
              <a:ext cx="2935287" cy="3470274"/>
            </a:xfrm>
            <a:custGeom>
              <a:pathLst>
                <a:path extrusionOk="0" h="120000" w="120000">
                  <a:moveTo>
                    <a:pt x="87788" y="120000"/>
                  </a:moveTo>
                  <a:cubicBezTo>
                    <a:pt x="32098" y="120000"/>
                    <a:pt x="32098" y="120000"/>
                    <a:pt x="32098" y="120000"/>
                  </a:cubicBezTo>
                  <a:cubicBezTo>
                    <a:pt x="29943" y="120000"/>
                    <a:pt x="28241" y="118562"/>
                    <a:pt x="28128" y="116741"/>
                  </a:cubicBezTo>
                  <a:cubicBezTo>
                    <a:pt x="28015" y="116645"/>
                    <a:pt x="27107" y="105143"/>
                    <a:pt x="16105" y="85015"/>
                  </a:cubicBezTo>
                  <a:cubicBezTo>
                    <a:pt x="15311" y="83674"/>
                    <a:pt x="13950" y="81757"/>
                    <a:pt x="12476" y="79648"/>
                  </a:cubicBezTo>
                  <a:cubicBezTo>
                    <a:pt x="7485" y="72364"/>
                    <a:pt x="0" y="61341"/>
                    <a:pt x="0" y="50702"/>
                  </a:cubicBezTo>
                  <a:cubicBezTo>
                    <a:pt x="0" y="22811"/>
                    <a:pt x="26880" y="0"/>
                    <a:pt x="60000" y="0"/>
                  </a:cubicBezTo>
                  <a:cubicBezTo>
                    <a:pt x="93005" y="0"/>
                    <a:pt x="120000" y="22811"/>
                    <a:pt x="120000" y="50702"/>
                  </a:cubicBezTo>
                  <a:cubicBezTo>
                    <a:pt x="120000" y="61341"/>
                    <a:pt x="112400" y="72364"/>
                    <a:pt x="107410" y="79648"/>
                  </a:cubicBezTo>
                  <a:cubicBezTo>
                    <a:pt x="105935" y="81757"/>
                    <a:pt x="104688" y="83674"/>
                    <a:pt x="103894" y="85015"/>
                  </a:cubicBezTo>
                  <a:cubicBezTo>
                    <a:pt x="92778" y="105143"/>
                    <a:pt x="91871" y="116645"/>
                    <a:pt x="91871" y="116741"/>
                  </a:cubicBezTo>
                  <a:cubicBezTo>
                    <a:pt x="91758" y="118562"/>
                    <a:pt x="89943" y="120000"/>
                    <a:pt x="87788" y="120000"/>
                  </a:cubicBezTo>
                  <a:close/>
                  <a:moveTo>
                    <a:pt x="35727" y="113099"/>
                  </a:moveTo>
                  <a:cubicBezTo>
                    <a:pt x="84158" y="113099"/>
                    <a:pt x="84158" y="113099"/>
                    <a:pt x="84158" y="113099"/>
                  </a:cubicBezTo>
                  <a:cubicBezTo>
                    <a:pt x="85179" y="108019"/>
                    <a:pt x="88015" y="97476"/>
                    <a:pt x="96521" y="82140"/>
                  </a:cubicBezTo>
                  <a:cubicBezTo>
                    <a:pt x="97429" y="80511"/>
                    <a:pt x="98790" y="78498"/>
                    <a:pt x="100378" y="76102"/>
                  </a:cubicBezTo>
                  <a:cubicBezTo>
                    <a:pt x="105255" y="69105"/>
                    <a:pt x="111833" y="59520"/>
                    <a:pt x="111833" y="50702"/>
                  </a:cubicBezTo>
                  <a:cubicBezTo>
                    <a:pt x="111833" y="26549"/>
                    <a:pt x="88582" y="6900"/>
                    <a:pt x="60000" y="6900"/>
                  </a:cubicBezTo>
                  <a:cubicBezTo>
                    <a:pt x="31417" y="6900"/>
                    <a:pt x="8166" y="26549"/>
                    <a:pt x="8166" y="50702"/>
                  </a:cubicBezTo>
                  <a:cubicBezTo>
                    <a:pt x="8166" y="59520"/>
                    <a:pt x="14744" y="69105"/>
                    <a:pt x="19508" y="76102"/>
                  </a:cubicBezTo>
                  <a:cubicBezTo>
                    <a:pt x="21209" y="78498"/>
                    <a:pt x="22570" y="80511"/>
                    <a:pt x="23478" y="82140"/>
                  </a:cubicBezTo>
                  <a:cubicBezTo>
                    <a:pt x="31871" y="97476"/>
                    <a:pt x="34820" y="108019"/>
                    <a:pt x="35727" y="113099"/>
                  </a:cubicBezTo>
                  <a:close/>
                </a:path>
              </a:pathLst>
            </a:custGeom>
            <a:solidFill>
              <a:srgbClr val="4F4F5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 rot="10800000">
              <a:off x="5346701" y="967711"/>
              <a:ext cx="1500187" cy="1203324"/>
            </a:xfrm>
            <a:custGeom>
              <a:pathLst>
                <a:path extrusionOk="0" h="120000" w="120000">
                  <a:moveTo>
                    <a:pt x="109796" y="61658"/>
                  </a:moveTo>
                  <a:cubicBezTo>
                    <a:pt x="115563" y="60276"/>
                    <a:pt x="119778" y="53917"/>
                    <a:pt x="119778" y="46451"/>
                  </a:cubicBezTo>
                  <a:cubicBezTo>
                    <a:pt x="119778" y="38709"/>
                    <a:pt x="115341" y="32350"/>
                    <a:pt x="109574" y="30967"/>
                  </a:cubicBezTo>
                  <a:cubicBezTo>
                    <a:pt x="115341" y="29585"/>
                    <a:pt x="119778" y="23225"/>
                    <a:pt x="119778" y="15760"/>
                  </a:cubicBezTo>
                  <a:cubicBezTo>
                    <a:pt x="119778" y="7188"/>
                    <a:pt x="114011" y="0"/>
                    <a:pt x="107134" y="0"/>
                  </a:cubicBezTo>
                  <a:cubicBezTo>
                    <a:pt x="12421" y="0"/>
                    <a:pt x="12421" y="0"/>
                    <a:pt x="12421" y="0"/>
                  </a:cubicBezTo>
                  <a:cubicBezTo>
                    <a:pt x="5545" y="0"/>
                    <a:pt x="0" y="6912"/>
                    <a:pt x="0" y="15483"/>
                  </a:cubicBezTo>
                  <a:cubicBezTo>
                    <a:pt x="0" y="23225"/>
                    <a:pt x="4436" y="29585"/>
                    <a:pt x="10203" y="30967"/>
                  </a:cubicBezTo>
                  <a:cubicBezTo>
                    <a:pt x="4436" y="32350"/>
                    <a:pt x="0" y="38709"/>
                    <a:pt x="0" y="46175"/>
                  </a:cubicBezTo>
                  <a:cubicBezTo>
                    <a:pt x="0" y="53917"/>
                    <a:pt x="4436" y="60276"/>
                    <a:pt x="10203" y="61658"/>
                  </a:cubicBezTo>
                  <a:cubicBezTo>
                    <a:pt x="4436" y="63041"/>
                    <a:pt x="221" y="69124"/>
                    <a:pt x="221" y="76866"/>
                  </a:cubicBezTo>
                  <a:cubicBezTo>
                    <a:pt x="221" y="85437"/>
                    <a:pt x="5767" y="92350"/>
                    <a:pt x="12643" y="92350"/>
                  </a:cubicBezTo>
                  <a:cubicBezTo>
                    <a:pt x="34824" y="92350"/>
                    <a:pt x="34824" y="92350"/>
                    <a:pt x="34824" y="92350"/>
                  </a:cubicBezTo>
                  <a:cubicBezTo>
                    <a:pt x="35046" y="94009"/>
                    <a:pt x="35268" y="95391"/>
                    <a:pt x="35711" y="97050"/>
                  </a:cubicBezTo>
                  <a:cubicBezTo>
                    <a:pt x="38817" y="110322"/>
                    <a:pt x="48576" y="120000"/>
                    <a:pt x="60332" y="119723"/>
                  </a:cubicBezTo>
                  <a:cubicBezTo>
                    <a:pt x="73419" y="119723"/>
                    <a:pt x="84288" y="108387"/>
                    <a:pt x="84953" y="92626"/>
                  </a:cubicBezTo>
                  <a:cubicBezTo>
                    <a:pt x="107356" y="92626"/>
                    <a:pt x="107356" y="92626"/>
                    <a:pt x="107356" y="92626"/>
                  </a:cubicBezTo>
                  <a:cubicBezTo>
                    <a:pt x="114232" y="92626"/>
                    <a:pt x="120000" y="85437"/>
                    <a:pt x="120000" y="76866"/>
                  </a:cubicBezTo>
                  <a:cubicBezTo>
                    <a:pt x="120000" y="69400"/>
                    <a:pt x="115563" y="63041"/>
                    <a:pt x="109796" y="61658"/>
                  </a:cubicBezTo>
                  <a:close/>
                  <a:moveTo>
                    <a:pt x="93826" y="66635"/>
                  </a:moveTo>
                  <a:cubicBezTo>
                    <a:pt x="26173" y="66635"/>
                    <a:pt x="26173" y="66635"/>
                    <a:pt x="26173" y="66635"/>
                  </a:cubicBezTo>
                  <a:cubicBezTo>
                    <a:pt x="24399" y="66635"/>
                    <a:pt x="23068" y="64700"/>
                    <a:pt x="23068" y="62764"/>
                  </a:cubicBezTo>
                  <a:cubicBezTo>
                    <a:pt x="23068" y="60552"/>
                    <a:pt x="24399" y="58894"/>
                    <a:pt x="26173" y="58894"/>
                  </a:cubicBezTo>
                  <a:cubicBezTo>
                    <a:pt x="93826" y="58894"/>
                    <a:pt x="93826" y="58894"/>
                    <a:pt x="93826" y="58894"/>
                  </a:cubicBezTo>
                  <a:cubicBezTo>
                    <a:pt x="95600" y="58894"/>
                    <a:pt x="96931" y="60552"/>
                    <a:pt x="96931" y="62764"/>
                  </a:cubicBezTo>
                  <a:cubicBezTo>
                    <a:pt x="96931" y="64700"/>
                    <a:pt x="95600" y="66635"/>
                    <a:pt x="93826" y="66635"/>
                  </a:cubicBezTo>
                  <a:close/>
                  <a:moveTo>
                    <a:pt x="93826" y="32073"/>
                  </a:moveTo>
                  <a:cubicBezTo>
                    <a:pt x="26173" y="32073"/>
                    <a:pt x="26173" y="32073"/>
                    <a:pt x="26173" y="32073"/>
                  </a:cubicBezTo>
                  <a:cubicBezTo>
                    <a:pt x="24399" y="32073"/>
                    <a:pt x="23068" y="30414"/>
                    <a:pt x="23068" y="28202"/>
                  </a:cubicBezTo>
                  <a:cubicBezTo>
                    <a:pt x="23068" y="26267"/>
                    <a:pt x="24399" y="24331"/>
                    <a:pt x="26173" y="24331"/>
                  </a:cubicBezTo>
                  <a:cubicBezTo>
                    <a:pt x="93826" y="24331"/>
                    <a:pt x="93826" y="24331"/>
                    <a:pt x="93826" y="24331"/>
                  </a:cubicBezTo>
                  <a:cubicBezTo>
                    <a:pt x="95600" y="24331"/>
                    <a:pt x="96931" y="26267"/>
                    <a:pt x="96931" y="28202"/>
                  </a:cubicBezTo>
                  <a:cubicBezTo>
                    <a:pt x="96931" y="30414"/>
                    <a:pt x="95600" y="32073"/>
                    <a:pt x="93826" y="32073"/>
                  </a:cubicBezTo>
                  <a:close/>
                </a:path>
              </a:pathLst>
            </a:custGeom>
            <a:solidFill>
              <a:srgbClr val="4F4F5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0" name="Shape 110"/>
          <p:cNvCxnSpPr/>
          <p:nvPr/>
        </p:nvCxnSpPr>
        <p:spPr>
          <a:xfrm>
            <a:off x="6095998" y="441887"/>
            <a:ext cx="0" cy="1224324"/>
          </a:xfrm>
          <a:prstGeom prst="straightConnector1">
            <a:avLst/>
          </a:prstGeom>
          <a:noFill/>
          <a:ln cap="flat" cmpd="sng" w="165100">
            <a:solidFill>
              <a:srgbClr val="4F4F5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1" name="Shape 111"/>
          <p:cNvCxnSpPr/>
          <p:nvPr/>
        </p:nvCxnSpPr>
        <p:spPr>
          <a:xfrm flipH="1" rot="10800000">
            <a:off x="6750424" y="3117850"/>
            <a:ext cx="1465728" cy="614969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2" name="Shape 112"/>
          <p:cNvCxnSpPr/>
          <p:nvPr/>
        </p:nvCxnSpPr>
        <p:spPr>
          <a:xfrm>
            <a:off x="3871467" y="3086488"/>
            <a:ext cx="1722509" cy="772817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3" name="Shape 113"/>
          <p:cNvCxnSpPr/>
          <p:nvPr/>
        </p:nvCxnSpPr>
        <p:spPr>
          <a:xfrm flipH="1" rot="10800000">
            <a:off x="3871467" y="4840940"/>
            <a:ext cx="1491901" cy="246987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4" name="Shape 114"/>
          <p:cNvCxnSpPr/>
          <p:nvPr/>
        </p:nvCxnSpPr>
        <p:spPr>
          <a:xfrm>
            <a:off x="6992471" y="4840941"/>
            <a:ext cx="1223681" cy="119086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2967" y="3773160"/>
            <a:ext cx="304799" cy="30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8962" y="3774882"/>
            <a:ext cx="304799" cy="30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3980" y="4946580"/>
            <a:ext cx="304799" cy="30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37651" y="4918167"/>
            <a:ext cx="304799" cy="30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8216153" y="2532490"/>
            <a:ext cx="3766844" cy="497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2000" u="none">
                <a:solidFill>
                  <a:srgbClr val="727272"/>
                </a:solidFill>
                <a:latin typeface="Raleway"/>
                <a:ea typeface="Raleway"/>
                <a:cs typeface="Raleway"/>
                <a:sym typeface="Raleway"/>
              </a:rPr>
              <a:t>DIGITAL TOOLS</a:t>
            </a:r>
          </a:p>
        </p:txBody>
      </p:sp>
      <p:sp>
        <p:nvSpPr>
          <p:cNvPr id="120" name="Shape 120"/>
          <p:cNvSpPr/>
          <p:nvPr/>
        </p:nvSpPr>
        <p:spPr>
          <a:xfrm>
            <a:off x="8209754" y="4502148"/>
            <a:ext cx="3766844" cy="497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2000" u="none">
                <a:solidFill>
                  <a:srgbClr val="727272"/>
                </a:solidFill>
                <a:latin typeface="Raleway"/>
                <a:ea typeface="Raleway"/>
                <a:cs typeface="Raleway"/>
                <a:sym typeface="Raleway"/>
              </a:rPr>
              <a:t>ASSESSMENT</a:t>
            </a:r>
          </a:p>
        </p:txBody>
      </p:sp>
      <p:sp>
        <p:nvSpPr>
          <p:cNvPr id="121" name="Shape 121"/>
          <p:cNvSpPr/>
          <p:nvPr/>
        </p:nvSpPr>
        <p:spPr>
          <a:xfrm>
            <a:off x="104621" y="2532490"/>
            <a:ext cx="3766844" cy="499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2000" u="none">
                <a:solidFill>
                  <a:srgbClr val="727272"/>
                </a:solidFill>
                <a:latin typeface="Raleway"/>
                <a:ea typeface="Raleway"/>
                <a:cs typeface="Raleway"/>
                <a:sym typeface="Raleway"/>
              </a:rPr>
              <a:t>CONTENT</a:t>
            </a:r>
          </a:p>
        </p:txBody>
      </p:sp>
      <p:sp>
        <p:nvSpPr>
          <p:cNvPr id="122" name="Shape 122"/>
          <p:cNvSpPr/>
          <p:nvPr/>
        </p:nvSpPr>
        <p:spPr>
          <a:xfrm>
            <a:off x="104621" y="4629150"/>
            <a:ext cx="3766844" cy="497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2000" u="none">
                <a:solidFill>
                  <a:srgbClr val="727272"/>
                </a:solidFill>
                <a:latin typeface="Raleway"/>
                <a:ea typeface="Raleway"/>
                <a:cs typeface="Raleway"/>
                <a:sym typeface="Raleway"/>
              </a:rPr>
              <a:t>PEDAGOGY</a:t>
            </a:r>
          </a:p>
        </p:txBody>
      </p:sp>
      <p:grpSp>
        <p:nvGrpSpPr>
          <p:cNvPr id="123" name="Shape 123"/>
          <p:cNvGrpSpPr/>
          <p:nvPr/>
        </p:nvGrpSpPr>
        <p:grpSpPr>
          <a:xfrm>
            <a:off x="538481" y="441886"/>
            <a:ext cx="5557517" cy="1042890"/>
            <a:chOff x="567056" y="353112"/>
            <a:chExt cx="11057885" cy="1220139"/>
          </a:xfrm>
        </p:grpSpPr>
        <p:sp>
          <p:nvSpPr>
            <p:cNvPr id="124" name="Shape 124"/>
            <p:cNvSpPr/>
            <p:nvPr/>
          </p:nvSpPr>
          <p:spPr>
            <a:xfrm>
              <a:off x="567056" y="1179108"/>
              <a:ext cx="11057885" cy="3941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0" lang="en-US" sz="1200" u="none">
                  <a:solidFill>
                    <a:srgbClr val="727272"/>
                  </a:solidFill>
                  <a:latin typeface="Raleway"/>
                  <a:ea typeface="Raleway"/>
                  <a:cs typeface="Raleway"/>
                  <a:sym typeface="Raleway"/>
                </a:rPr>
                <a:t>Tamil Nadu Teacher Platform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x="567058" y="353112"/>
              <a:ext cx="11057883" cy="961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3600" u="none">
                  <a:solidFill>
                    <a:srgbClr val="727272"/>
                  </a:solidFill>
                  <a:latin typeface="Raleway"/>
                  <a:ea typeface="Raleway"/>
                  <a:cs typeface="Raleway"/>
                  <a:sym typeface="Raleway"/>
                </a:rPr>
                <a:t>TNTP</a:t>
              </a:r>
            </a:p>
          </p:txBody>
        </p:sp>
      </p:grpSp>
      <p:sp>
        <p:nvSpPr>
          <p:cNvPr id="126" name="Shape 126"/>
          <p:cNvSpPr/>
          <p:nvPr/>
        </p:nvSpPr>
        <p:spPr>
          <a:xfrm>
            <a:off x="495300" y="383635"/>
            <a:ext cx="11176000" cy="6093365"/>
          </a:xfrm>
          <a:prstGeom prst="rect">
            <a:avLst/>
          </a:prstGeom>
          <a:noFill/>
          <a:ln cap="flat" cmpd="sng" w="57150">
            <a:solidFill>
              <a:srgbClr val="B46F0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8746609" y="1701885"/>
            <a:ext cx="1344920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121212"/>
                </a:solidFill>
                <a:latin typeface="Verdana"/>
                <a:ea typeface="Verdana"/>
                <a:cs typeface="Verdana"/>
                <a:sym typeface="Verdana"/>
              </a:rPr>
              <a:t>Textbook</a:t>
            </a:r>
          </a:p>
        </p:txBody>
      </p:sp>
      <p:sp>
        <p:nvSpPr>
          <p:cNvPr id="132" name="Shape 132"/>
          <p:cNvSpPr/>
          <p:nvPr/>
        </p:nvSpPr>
        <p:spPr>
          <a:xfrm>
            <a:off x="8977049" y="3023917"/>
            <a:ext cx="3862422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121212"/>
                </a:solidFill>
                <a:latin typeface="Verdana"/>
                <a:ea typeface="Verdana"/>
                <a:cs typeface="Verdana"/>
                <a:sym typeface="Verdana"/>
              </a:rPr>
              <a:t>Teacher Handbook</a:t>
            </a:r>
          </a:p>
        </p:txBody>
      </p:sp>
      <p:sp>
        <p:nvSpPr>
          <p:cNvPr id="133" name="Shape 133"/>
          <p:cNvSpPr/>
          <p:nvPr/>
        </p:nvSpPr>
        <p:spPr>
          <a:xfrm>
            <a:off x="8565440" y="4331208"/>
            <a:ext cx="371604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121212"/>
                </a:solidFill>
                <a:latin typeface="Verdana"/>
                <a:ea typeface="Verdana"/>
                <a:cs typeface="Verdana"/>
                <a:sym typeface="Verdana"/>
              </a:rPr>
              <a:t>Content Creation</a:t>
            </a:r>
          </a:p>
        </p:txBody>
      </p:sp>
      <p:sp>
        <p:nvSpPr>
          <p:cNvPr id="134" name="Shape 134"/>
          <p:cNvSpPr/>
          <p:nvPr/>
        </p:nvSpPr>
        <p:spPr>
          <a:xfrm>
            <a:off x="7751029" y="5386496"/>
            <a:ext cx="3115293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121212"/>
                </a:solidFill>
                <a:latin typeface="Verdana"/>
                <a:ea typeface="Verdana"/>
                <a:cs typeface="Verdana"/>
                <a:sym typeface="Verdana"/>
              </a:rPr>
              <a:t>Pedagogy</a:t>
            </a:r>
          </a:p>
        </p:txBody>
      </p:sp>
      <p:sp>
        <p:nvSpPr>
          <p:cNvPr id="135" name="Shape 135"/>
          <p:cNvSpPr/>
          <p:nvPr/>
        </p:nvSpPr>
        <p:spPr>
          <a:xfrm>
            <a:off x="5159242" y="6230567"/>
            <a:ext cx="2117761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121212"/>
                </a:solidFill>
                <a:latin typeface="Verdana"/>
                <a:ea typeface="Verdana"/>
                <a:cs typeface="Verdana"/>
                <a:sym typeface="Verdana"/>
              </a:rPr>
              <a:t>Questioning </a:t>
            </a:r>
          </a:p>
        </p:txBody>
      </p:sp>
      <p:sp>
        <p:nvSpPr>
          <p:cNvPr id="136" name="Shape 136"/>
          <p:cNvSpPr/>
          <p:nvPr/>
        </p:nvSpPr>
        <p:spPr>
          <a:xfrm>
            <a:off x="1837533" y="4500614"/>
            <a:ext cx="3700140" cy="49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121212"/>
                </a:solidFill>
                <a:latin typeface="Verdana"/>
                <a:ea typeface="Verdana"/>
                <a:cs typeface="Verdana"/>
                <a:sym typeface="Verdana"/>
              </a:rPr>
              <a:t>Feedback</a:t>
            </a:r>
          </a:p>
        </p:txBody>
      </p:sp>
      <p:sp>
        <p:nvSpPr>
          <p:cNvPr id="137" name="Shape 137"/>
          <p:cNvSpPr/>
          <p:nvPr/>
        </p:nvSpPr>
        <p:spPr>
          <a:xfrm>
            <a:off x="673139" y="1839746"/>
            <a:ext cx="2577309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Predictive Analysis</a:t>
            </a:r>
          </a:p>
        </p:txBody>
      </p:sp>
      <p:sp>
        <p:nvSpPr>
          <p:cNvPr id="138" name="Shape 138"/>
          <p:cNvSpPr/>
          <p:nvPr/>
        </p:nvSpPr>
        <p:spPr>
          <a:xfrm>
            <a:off x="1206688" y="3053008"/>
            <a:ext cx="2186080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121212"/>
                </a:solidFill>
                <a:latin typeface="Verdana"/>
                <a:ea typeface="Verdana"/>
                <a:cs typeface="Verdana"/>
                <a:sym typeface="Verdana"/>
              </a:rPr>
              <a:t>Assessment</a:t>
            </a:r>
          </a:p>
        </p:txBody>
      </p:sp>
      <p:sp>
        <p:nvSpPr>
          <p:cNvPr id="139" name="Shape 139"/>
          <p:cNvSpPr/>
          <p:nvPr/>
        </p:nvSpPr>
        <p:spPr>
          <a:xfrm>
            <a:off x="473689" y="5706619"/>
            <a:ext cx="4193060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121212"/>
                </a:solidFill>
                <a:latin typeface="Verdana"/>
                <a:ea typeface="Verdana"/>
                <a:cs typeface="Verdana"/>
                <a:sym typeface="Verdana"/>
              </a:rPr>
              <a:t>Taking Kids out of Textbook</a:t>
            </a:r>
          </a:p>
        </p:txBody>
      </p:sp>
      <p:sp>
        <p:nvSpPr>
          <p:cNvPr id="140" name="Shape 140"/>
          <p:cNvSpPr/>
          <p:nvPr/>
        </p:nvSpPr>
        <p:spPr>
          <a:xfrm>
            <a:off x="1469412" y="528475"/>
            <a:ext cx="3206256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121212"/>
                </a:solidFill>
                <a:latin typeface="Verdana"/>
                <a:ea typeface="Verdana"/>
                <a:cs typeface="Verdana"/>
                <a:sym typeface="Verdana"/>
              </a:rPr>
              <a:t>Community sharing</a:t>
            </a:r>
          </a:p>
        </p:txBody>
      </p:sp>
      <p:sp>
        <p:nvSpPr>
          <p:cNvPr id="141" name="Shape 141"/>
          <p:cNvSpPr/>
          <p:nvPr/>
        </p:nvSpPr>
        <p:spPr>
          <a:xfrm>
            <a:off x="7787964" y="509654"/>
            <a:ext cx="371604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121212"/>
                </a:solidFill>
                <a:latin typeface="Verdana"/>
                <a:ea typeface="Verdana"/>
                <a:cs typeface="Verdana"/>
                <a:sym typeface="Verdana"/>
              </a:rPr>
              <a:t>Lesson plan</a:t>
            </a:r>
          </a:p>
        </p:txBody>
      </p:sp>
      <p:sp>
        <p:nvSpPr>
          <p:cNvPr id="142" name="Shape 142"/>
          <p:cNvSpPr/>
          <p:nvPr/>
        </p:nvSpPr>
        <p:spPr>
          <a:xfrm>
            <a:off x="4853317" y="-72591"/>
            <a:ext cx="2285176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121212"/>
                </a:solidFill>
                <a:latin typeface="Verdana"/>
                <a:ea typeface="Verdana"/>
                <a:cs typeface="Verdana"/>
                <a:sym typeface="Verdana"/>
              </a:rPr>
              <a:t>Teacher Training</a:t>
            </a:r>
          </a:p>
        </p:txBody>
      </p:sp>
      <p:sp>
        <p:nvSpPr>
          <p:cNvPr id="143" name="Shape 143"/>
          <p:cNvSpPr/>
          <p:nvPr/>
        </p:nvSpPr>
        <p:spPr>
          <a:xfrm>
            <a:off x="3947950" y="1388079"/>
            <a:ext cx="3916612" cy="3865239"/>
          </a:xfrm>
          <a:prstGeom prst="star12">
            <a:avLst>
              <a:gd fmla="val 0" name="adj"/>
            </a:avLst>
          </a:prstGeom>
          <a:solidFill>
            <a:schemeClr val="accent1"/>
          </a:solidFill>
          <a:ln cap="flat" cmpd="sng" w="12700">
            <a:solidFill>
              <a:srgbClr val="B46F0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395296" y="2801588"/>
            <a:ext cx="1021920" cy="1038221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TNTP</a:t>
            </a:r>
          </a:p>
        </p:txBody>
      </p:sp>
      <p:sp>
        <p:nvSpPr>
          <p:cNvPr id="145" name="Shape 145"/>
          <p:cNvSpPr/>
          <p:nvPr/>
        </p:nvSpPr>
        <p:spPr>
          <a:xfrm>
            <a:off x="5395296" y="303626"/>
            <a:ext cx="1021920" cy="1038221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</p:txBody>
      </p:sp>
      <p:sp>
        <p:nvSpPr>
          <p:cNvPr id="146" name="Shape 146"/>
          <p:cNvSpPr/>
          <p:nvPr/>
        </p:nvSpPr>
        <p:spPr>
          <a:xfrm>
            <a:off x="6766043" y="674560"/>
            <a:ext cx="1021920" cy="1038221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</a:p>
        </p:txBody>
      </p:sp>
      <p:sp>
        <p:nvSpPr>
          <p:cNvPr id="147" name="Shape 147"/>
          <p:cNvSpPr/>
          <p:nvPr/>
        </p:nvSpPr>
        <p:spPr>
          <a:xfrm>
            <a:off x="7648090" y="1627263"/>
            <a:ext cx="1021920" cy="1038221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</a:p>
        </p:txBody>
      </p:sp>
      <p:sp>
        <p:nvSpPr>
          <p:cNvPr id="148" name="Shape 148"/>
          <p:cNvSpPr/>
          <p:nvPr/>
        </p:nvSpPr>
        <p:spPr>
          <a:xfrm>
            <a:off x="7955128" y="2781806"/>
            <a:ext cx="1021920" cy="1038221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</a:p>
        </p:txBody>
      </p:sp>
      <p:sp>
        <p:nvSpPr>
          <p:cNvPr id="149" name="Shape 149"/>
          <p:cNvSpPr/>
          <p:nvPr/>
        </p:nvSpPr>
        <p:spPr>
          <a:xfrm>
            <a:off x="7540142" y="4089096"/>
            <a:ext cx="1021920" cy="1038221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</a:p>
        </p:txBody>
      </p:sp>
      <p:sp>
        <p:nvSpPr>
          <p:cNvPr id="150" name="Shape 150"/>
          <p:cNvSpPr/>
          <p:nvPr/>
        </p:nvSpPr>
        <p:spPr>
          <a:xfrm>
            <a:off x="6766043" y="4939512"/>
            <a:ext cx="1021920" cy="1038221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</a:p>
        </p:txBody>
      </p:sp>
      <p:sp>
        <p:nvSpPr>
          <p:cNvPr id="151" name="Shape 151"/>
          <p:cNvSpPr/>
          <p:nvPr/>
        </p:nvSpPr>
        <p:spPr>
          <a:xfrm>
            <a:off x="5395296" y="5296385"/>
            <a:ext cx="1021920" cy="1038221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</a:p>
        </p:txBody>
      </p:sp>
      <p:sp>
        <p:nvSpPr>
          <p:cNvPr id="152" name="Shape 152"/>
          <p:cNvSpPr/>
          <p:nvPr/>
        </p:nvSpPr>
        <p:spPr>
          <a:xfrm>
            <a:off x="4061482" y="4938487"/>
            <a:ext cx="1021920" cy="1038221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</a:p>
        </p:txBody>
      </p:sp>
      <p:sp>
        <p:nvSpPr>
          <p:cNvPr id="153" name="Shape 153"/>
          <p:cNvSpPr/>
          <p:nvPr/>
        </p:nvSpPr>
        <p:spPr>
          <a:xfrm>
            <a:off x="3250449" y="4089096"/>
            <a:ext cx="1021920" cy="1038221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9</a:t>
            </a:r>
          </a:p>
        </p:txBody>
      </p:sp>
      <p:sp>
        <p:nvSpPr>
          <p:cNvPr id="154" name="Shape 154"/>
          <p:cNvSpPr/>
          <p:nvPr/>
        </p:nvSpPr>
        <p:spPr>
          <a:xfrm>
            <a:off x="2867802" y="2816692"/>
            <a:ext cx="1021920" cy="1038221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</a:p>
        </p:txBody>
      </p:sp>
      <p:sp>
        <p:nvSpPr>
          <p:cNvPr id="155" name="Shape 155"/>
          <p:cNvSpPr/>
          <p:nvPr/>
        </p:nvSpPr>
        <p:spPr>
          <a:xfrm>
            <a:off x="3152653" y="1559525"/>
            <a:ext cx="1021920" cy="1038221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11</a:t>
            </a:r>
          </a:p>
        </p:txBody>
      </p:sp>
      <p:sp>
        <p:nvSpPr>
          <p:cNvPr id="156" name="Shape 156"/>
          <p:cNvSpPr/>
          <p:nvPr/>
        </p:nvSpPr>
        <p:spPr>
          <a:xfrm>
            <a:off x="4048751" y="663664"/>
            <a:ext cx="1021920" cy="1038221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12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6626086" y="498397"/>
            <a:ext cx="55924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1.Teacher Training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6363617" y="1823768"/>
            <a:ext cx="5854888" cy="141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Training – digital assessment – exemption/ remedial training – online assessment/ custom made training.</a:t>
            </a:r>
          </a:p>
        </p:txBody>
      </p:sp>
      <p:sp>
        <p:nvSpPr>
          <p:cNvPr id="163" name="Shape 163"/>
          <p:cNvSpPr/>
          <p:nvPr/>
        </p:nvSpPr>
        <p:spPr>
          <a:xfrm>
            <a:off x="291546" y="3942480"/>
            <a:ext cx="3019031" cy="2675283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TNTP</a:t>
            </a:r>
          </a:p>
        </p:txBody>
      </p:sp>
      <p:cxnSp>
        <p:nvCxnSpPr>
          <p:cNvPr id="164" name="Shape 164"/>
          <p:cNvCxnSpPr/>
          <p:nvPr/>
        </p:nvCxnSpPr>
        <p:spPr>
          <a:xfrm>
            <a:off x="6819170" y="1161083"/>
            <a:ext cx="521380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5" name="Shape 165"/>
          <p:cNvCxnSpPr>
            <a:stCxn id="163" idx="7"/>
          </p:cNvCxnSpPr>
          <p:nvPr/>
        </p:nvCxnSpPr>
        <p:spPr>
          <a:xfrm flipH="1" rot="10800000">
            <a:off x="2868451" y="1161166"/>
            <a:ext cx="3950700" cy="3173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6673396" y="948971"/>
            <a:ext cx="551860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2. Textbook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6184710" y="2211666"/>
            <a:ext cx="5854888" cy="141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Textbooks are available as </a:t>
            </a:r>
            <a:r>
              <a:rPr b="1" lang="en-US" sz="2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pdf</a:t>
            </a:r>
            <a:r>
              <a:rPr lang="en-US" sz="2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b="1" lang="en-US" sz="2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epub</a:t>
            </a:r>
            <a:r>
              <a:rPr lang="en-US" sz="2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 formats to read from Tablets, Smartphones, Laptops and Computers.</a:t>
            </a:r>
          </a:p>
        </p:txBody>
      </p:sp>
      <p:sp>
        <p:nvSpPr>
          <p:cNvPr id="172" name="Shape 172"/>
          <p:cNvSpPr/>
          <p:nvPr/>
        </p:nvSpPr>
        <p:spPr>
          <a:xfrm>
            <a:off x="291546" y="3942480"/>
            <a:ext cx="3019031" cy="2675283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TNTP</a:t>
            </a:r>
          </a:p>
        </p:txBody>
      </p:sp>
      <p:cxnSp>
        <p:nvCxnSpPr>
          <p:cNvPr id="173" name="Shape 173"/>
          <p:cNvCxnSpPr/>
          <p:nvPr/>
        </p:nvCxnSpPr>
        <p:spPr>
          <a:xfrm>
            <a:off x="6825796" y="1656858"/>
            <a:ext cx="521380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74" name="Shape 174"/>
          <p:cNvCxnSpPr>
            <a:stCxn id="172" idx="7"/>
          </p:cNvCxnSpPr>
          <p:nvPr/>
        </p:nvCxnSpPr>
        <p:spPr>
          <a:xfrm flipH="1" rot="10800000">
            <a:off x="2868451" y="1656766"/>
            <a:ext cx="3957300" cy="267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5910467" y="1417129"/>
            <a:ext cx="628153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3. Teacher Handbook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5677171" y="3353414"/>
            <a:ext cx="5854888" cy="141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Teachers will be able to schedule their class and plan their teaching learning activities digitally.</a:t>
            </a:r>
          </a:p>
        </p:txBody>
      </p:sp>
      <p:sp>
        <p:nvSpPr>
          <p:cNvPr id="181" name="Shape 181"/>
          <p:cNvSpPr/>
          <p:nvPr/>
        </p:nvSpPr>
        <p:spPr>
          <a:xfrm>
            <a:off x="291546" y="3942480"/>
            <a:ext cx="3019031" cy="2675283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TNTP</a:t>
            </a:r>
          </a:p>
        </p:txBody>
      </p:sp>
      <p:cxnSp>
        <p:nvCxnSpPr>
          <p:cNvPr id="182" name="Shape 182"/>
          <p:cNvCxnSpPr/>
          <p:nvPr/>
        </p:nvCxnSpPr>
        <p:spPr>
          <a:xfrm>
            <a:off x="6082746" y="2094222"/>
            <a:ext cx="593697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3" name="Shape 183"/>
          <p:cNvCxnSpPr/>
          <p:nvPr/>
        </p:nvCxnSpPr>
        <p:spPr>
          <a:xfrm flipH="1" rot="10800000">
            <a:off x="2881702" y="2094222"/>
            <a:ext cx="3214295" cy="224004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5910467" y="1778771"/>
            <a:ext cx="628153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4. Lesson plan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5677171" y="3353414"/>
            <a:ext cx="5854888" cy="141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727272"/>
                </a:solidFill>
                <a:latin typeface="Verdana"/>
                <a:ea typeface="Verdana"/>
                <a:cs typeface="Verdana"/>
                <a:sym typeface="Verdana"/>
              </a:rPr>
              <a:t>Teachers can prepare their lesson plans within prescribed time limit and share them.</a:t>
            </a:r>
          </a:p>
        </p:txBody>
      </p:sp>
      <p:sp>
        <p:nvSpPr>
          <p:cNvPr id="190" name="Shape 190"/>
          <p:cNvSpPr/>
          <p:nvPr/>
        </p:nvSpPr>
        <p:spPr>
          <a:xfrm>
            <a:off x="291546" y="3942480"/>
            <a:ext cx="3019031" cy="2675283"/>
          </a:xfrm>
          <a:prstGeom prst="ellipse">
            <a:avLst/>
          </a:prstGeom>
          <a:gradFill>
            <a:gsLst>
              <a:gs pos="0">
                <a:srgbClr val="004177"/>
              </a:gs>
              <a:gs pos="50000">
                <a:srgbClr val="005EAC"/>
              </a:gs>
              <a:gs pos="100000">
                <a:srgbClr val="0072C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TNTP</a:t>
            </a:r>
          </a:p>
        </p:txBody>
      </p:sp>
      <p:cxnSp>
        <p:nvCxnSpPr>
          <p:cNvPr id="191" name="Shape 191"/>
          <p:cNvCxnSpPr/>
          <p:nvPr/>
        </p:nvCxnSpPr>
        <p:spPr>
          <a:xfrm>
            <a:off x="6082746" y="2486657"/>
            <a:ext cx="593697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92" name="Shape 192"/>
          <p:cNvCxnSpPr>
            <a:stCxn id="190" idx="7"/>
          </p:cNvCxnSpPr>
          <p:nvPr/>
        </p:nvCxnSpPr>
        <p:spPr>
          <a:xfrm flipH="1" rot="10800000">
            <a:off x="2868451" y="2486566"/>
            <a:ext cx="3214200" cy="184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8">
      <a:dk1>
        <a:srgbClr val="070707"/>
      </a:dk1>
      <a:lt1>
        <a:srgbClr val="F4F4F4"/>
      </a:lt1>
      <a:dk2>
        <a:srgbClr val="A0A0A3"/>
      </a:dk2>
      <a:lt2>
        <a:srgbClr val="E5E5E5"/>
      </a:lt2>
      <a:accent1>
        <a:srgbClr val="F89915"/>
      </a:accent1>
      <a:accent2>
        <a:srgbClr val="F89915"/>
      </a:accent2>
      <a:accent3>
        <a:srgbClr val="F89915"/>
      </a:accent3>
      <a:accent4>
        <a:srgbClr val="F89915"/>
      </a:accent4>
      <a:accent5>
        <a:srgbClr val="F89915"/>
      </a:accent5>
      <a:accent6>
        <a:srgbClr val="F89915"/>
      </a:accent6>
      <a:hlink>
        <a:srgbClr val="FD5F1A"/>
      </a:hlink>
      <a:folHlink>
        <a:srgbClr val="5FA9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