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0b7dfb0a0_0_302:notes"/>
          <p:cNvSpPr/>
          <p:nvPr>
            <p:ph idx="2" type="sldImg"/>
          </p:nvPr>
        </p:nvSpPr>
        <p:spPr>
          <a:xfrm>
            <a:off x="702769" y="1143000"/>
            <a:ext cx="54522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60b7dfb0a0_0_302:notes"/>
          <p:cNvSpPr txBox="1"/>
          <p:nvPr>
            <p:ph idx="1" type="body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275" spcFirstLastPara="1" rIns="91275" wrap="square" tIns="45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" name="Google Shape;53;g260b7dfb0a0_0_302:notes"/>
          <p:cNvSpPr txBox="1"/>
          <p:nvPr>
            <p:ph idx="12" type="sldNum"/>
          </p:nvPr>
        </p:nvSpPr>
        <p:spPr>
          <a:xfrm>
            <a:off x="3884614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275" spcFirstLastPara="1" rIns="91275" wrap="square" tIns="45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0b7dfb0a0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0b7dfb0a0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0b7dfb0a0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0b7dfb0a0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0b7dfb0a0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0b7dfb0a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0b7516e0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0b7516e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0b7dfb0a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0b7dfb0a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0b7dfb0a0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0b7dfb0a0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0b7dfb0a0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0b7dfb0a0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0b7516e0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0b7516e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0d1uY50aN2B6PLiopk3v4BZaeoCCmj3RBPgKplSIY_s/edit#gid=826447395" TargetMode="External"/><Relationship Id="rId4" Type="http://schemas.openxmlformats.org/officeDocument/2006/relationships/hyperlink" Target="https://docs.google.com/spreadsheets/d/1_7Eau2kVQnZWmsnmk4vRZC_L_n-S6fxAlzoG1L3i_AI/edit#gid=1717425164" TargetMode="External"/><Relationship Id="rId5" Type="http://schemas.openxmlformats.org/officeDocument/2006/relationships/hyperlink" Target="https://docs.google.com/spreadsheets/d/1ga06uuAUbNH5MXJHI-5_m0rrMSjOQIWN6AKLvFDMbl4/edit#gid=126286782" TargetMode="External"/><Relationship Id="rId6" Type="http://schemas.openxmlformats.org/officeDocument/2006/relationships/hyperlink" Target="https://docs.google.com/spreadsheets/d/1ec7CrZ07BP0lc8DbYkyMJHa5oHJii3GorGhCa0qMUHk/edit?pli=1#gid=691113285" TargetMode="External"/><Relationship Id="rId7" Type="http://schemas.openxmlformats.org/officeDocument/2006/relationships/hyperlink" Target="https://docs.google.com/spreadsheets/d/1ajBNG8bMsTDjQGqD3uoopMr7Vodmzln2QGsUpldro2U/edit#gid=149724759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29150" y="1740750"/>
            <a:ext cx="89148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rgbClr val="053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53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6009375" y="3996800"/>
            <a:ext cx="2691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QA Process KT Session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Date: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11-Aug-2023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600" y="1124675"/>
            <a:ext cx="5948000" cy="14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-268350" y="277975"/>
            <a:ext cx="474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           </a:t>
            </a:r>
            <a:r>
              <a:rPr b="1" lang="en" sz="1800">
                <a:solidFill>
                  <a:schemeClr val="dk1"/>
                </a:solidFill>
                <a:highlight>
                  <a:srgbClr val="15A0BC"/>
                </a:highlight>
              </a:rPr>
              <a:t> QA Activities Performed on cQube </a:t>
            </a:r>
            <a:endParaRPr b="1" sz="1800">
              <a:solidFill>
                <a:schemeClr val="dk1"/>
              </a:solidFill>
              <a:highlight>
                <a:srgbClr val="15A0BC"/>
              </a:highlight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850675"/>
            <a:ext cx="8520600" cy="37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 of testing activities are performed in the cQube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○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Testings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Smoke Test  Functional , Regression and System Test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○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Functional Test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Performance Testing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Frameworks and Tool used for Testing: 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API - Karate Framework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- Visualization - Pytest Framework (Selenium with Python)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○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Testing - Using Jmeter tool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25" y="299325"/>
            <a:ext cx="8176025" cy="415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72325" y="232350"/>
            <a:ext cx="30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15A0BC"/>
                </a:highlight>
                <a:latin typeface="Calibri"/>
                <a:ea typeface="Calibri"/>
                <a:cs typeface="Calibri"/>
                <a:sym typeface="Calibri"/>
              </a:rPr>
              <a:t>  Installation </a:t>
            </a:r>
            <a:r>
              <a:rPr b="1" lang="en" sz="1800">
                <a:solidFill>
                  <a:schemeClr val="dk1"/>
                </a:solidFill>
                <a:highlight>
                  <a:srgbClr val="15A0BC"/>
                </a:highlight>
                <a:latin typeface="Calibri"/>
                <a:ea typeface="Calibri"/>
                <a:cs typeface="Calibri"/>
                <a:sym typeface="Calibri"/>
              </a:rPr>
              <a:t>Testing </a:t>
            </a:r>
            <a:endParaRPr b="1" sz="1800">
              <a:solidFill>
                <a:schemeClr val="dk1"/>
              </a:solidFill>
              <a:highlight>
                <a:srgbClr val="15A0B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7232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Scenarios can be validated while doing Installation Process: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the required softwares , plugins are installing or not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the Question prompts with positive and negative inputs and verify the proper errors are disp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yed on the screen if provide invalid input value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the after Installation - all the dockers services are running state or not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the spec and ingestion tables are created or not by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db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5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15A0BC"/>
                </a:highlight>
              </a:rPr>
              <a:t>Installation - </a:t>
            </a:r>
            <a:r>
              <a:rPr b="1" lang="en" sz="1800">
                <a:solidFill>
                  <a:schemeClr val="dk1"/>
                </a:solidFill>
                <a:highlight>
                  <a:srgbClr val="15A0BC"/>
                </a:highlight>
              </a:rPr>
              <a:t>Negative Testing Scenarios</a:t>
            </a:r>
            <a:endParaRPr b="1" sz="1800">
              <a:solidFill>
                <a:schemeClr val="dk1"/>
              </a:solidFill>
              <a:highlight>
                <a:srgbClr val="15A0BC"/>
              </a:highlight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827050"/>
            <a:ext cx="8520600" cy="3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Performing Negative Validation while doing installation at Questions prompts: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 Enter the Access Type , State_name , ,mode of installation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Question prompts - validating each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different input values for examples </a:t>
            </a:r>
            <a:b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10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Hint: enter NVSK or VSK</a:t>
            </a:r>
            <a:endParaRPr b="1" sz="110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enter the access_type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the invalid input values like ABC , A234 , A@123 after providing this kind of inputs then error messages should be displayed on the screen like </a:t>
            </a:r>
            <a:r>
              <a:rPr lang="en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Error - Please enter either NVSK or VSK</a:t>
            </a:r>
            <a:endParaRPr sz="11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-391575" y="223700"/>
            <a:ext cx="780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          </a:t>
            </a:r>
            <a:r>
              <a:rPr b="1"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15A0BC"/>
                </a:highlight>
              </a:rPr>
              <a:t>API Testing - Karate Framework &amp; Nifi Processing   </a:t>
            </a:r>
            <a:r>
              <a:rPr b="1" lang="en" sz="1800">
                <a:solidFill>
                  <a:schemeClr val="lt1"/>
                </a:solidFill>
                <a:highlight>
                  <a:srgbClr val="15A0BC"/>
                </a:highlight>
              </a:rPr>
              <a:t>      </a:t>
            </a:r>
            <a:endParaRPr b="1" sz="1800">
              <a:solidFill>
                <a:schemeClr val="lt1"/>
              </a:solidFill>
              <a:highlight>
                <a:srgbClr val="15A0BC"/>
              </a:highlight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Scenarios can be Validated on API’s: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the all the program based schemas are updating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spec.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”EventGrammar”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 after the hitting spec/event API and verify the API response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the all the dimension schemas are updating into database spec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.”DimensionGrammar”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after the hitting spec/dimension API and verify the API response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the ingestion api by ingesting the all the program input files and verify in the bucket that file got uploaded or not using ingestion/new_programs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the schedule API - able to schedule the nifi processor groups or not and verify the processing of the input files are happening or not on scheduled time.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the datasets are created in the database or not after processing is completed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3500" y="26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      </a:t>
            </a:r>
            <a:r>
              <a:rPr b="1" lang="en" sz="1800">
                <a:solidFill>
                  <a:schemeClr val="lt1"/>
                </a:solidFill>
                <a:highlight>
                  <a:srgbClr val="15A0BC"/>
                </a:highlight>
              </a:rPr>
              <a:t>    </a:t>
            </a:r>
            <a:r>
              <a:rPr b="1" lang="en" sz="1800">
                <a:solidFill>
                  <a:schemeClr val="dk1"/>
                </a:solidFill>
                <a:highlight>
                  <a:srgbClr val="15A0BC"/>
                </a:highlight>
              </a:rPr>
              <a:t>Visualization Application Testing</a:t>
            </a:r>
            <a:endParaRPr b="1" sz="1800">
              <a:solidFill>
                <a:schemeClr val="dk1"/>
              </a:solidFill>
              <a:highlight>
                <a:srgbClr val="15A0BC"/>
              </a:highlight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979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Test cases &amp; Automation Scripts can be Executed after doing processing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Executing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Automation scripts and validating the each web features in the application on the module basis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the application to verify the alignment of all the web contents are located properly or not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Performing the resolution testing using chrome extension -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Resolution Test for 2k and 4k size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-534875" y="267225"/>
            <a:ext cx="42489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             </a:t>
            </a:r>
            <a:r>
              <a:rPr b="1" lang="en" sz="1800">
                <a:solidFill>
                  <a:schemeClr val="lt2"/>
                </a:solidFill>
                <a:highlight>
                  <a:srgbClr val="15A0BC"/>
                </a:highlight>
              </a:rPr>
              <a:t>  </a:t>
            </a:r>
            <a:r>
              <a:rPr b="1" lang="en" sz="1800">
                <a:solidFill>
                  <a:schemeClr val="dk1"/>
                </a:solidFill>
                <a:highlight>
                  <a:srgbClr val="15A0BC"/>
                </a:highlight>
              </a:rPr>
              <a:t> </a:t>
            </a:r>
            <a:r>
              <a:rPr b="1" lang="en" sz="1800">
                <a:solidFill>
                  <a:schemeClr val="dk1"/>
                </a:solidFill>
                <a:highlight>
                  <a:srgbClr val="15A0BC"/>
                </a:highlight>
              </a:rPr>
              <a:t>Performance</a:t>
            </a:r>
            <a:r>
              <a:rPr b="1" lang="en" sz="1800">
                <a:solidFill>
                  <a:schemeClr val="dk1"/>
                </a:solidFill>
                <a:highlight>
                  <a:srgbClr val="15A0BC"/>
                </a:highlight>
              </a:rPr>
              <a:t> Testing</a:t>
            </a:r>
            <a:endParaRPr b="1" sz="1800">
              <a:solidFill>
                <a:schemeClr val="dk1"/>
              </a:solidFill>
              <a:highlight>
                <a:srgbClr val="15A0BC"/>
              </a:highlight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82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The tool of choice for conducting Performance Testing is JMeter.</a:t>
            </a:r>
            <a:endParaRPr b="1" sz="1782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82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b="1" lang="en" sz="1782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Load Testing : </a:t>
            </a:r>
            <a:r>
              <a:rPr lang="en" sz="1782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Verifying the system behaviour and application reaction on </a:t>
            </a:r>
            <a:r>
              <a:rPr lang="en" sz="1782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applying</a:t>
            </a:r>
            <a:r>
              <a:rPr lang="en" sz="1782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 huge loads on the APIs like increasing the concurrent user on the request and monitoring the capacity of the application can give response to the the requests </a:t>
            </a:r>
            <a:br>
              <a:rPr lang="en" sz="1782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82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I.e concurrent users are start with 100 and until get benchmark of failures </a:t>
            </a:r>
            <a:endParaRPr sz="1782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7827" lvl="0" marL="457200" rtl="0" algn="just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ct val="100000"/>
              <a:buFont typeface="Calibri"/>
              <a:buChar char="●"/>
            </a:pPr>
            <a:r>
              <a:rPr b="1" lang="en" sz="1782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Volume Testing : </a:t>
            </a:r>
            <a:r>
              <a:rPr lang="en" sz="1782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Verifying the application behaviour when sending huge </a:t>
            </a:r>
            <a:r>
              <a:rPr lang="en" sz="1782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r>
              <a:rPr lang="en" sz="1782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 of larger data to ingest in to the storage using Ingestion APIs to ensure bench mark of size of records can application can accept it </a:t>
            </a:r>
            <a:endParaRPr sz="1782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82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r>
              <a:rPr lang="en" sz="1782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 of current cQube Application can accepting the 10cr of Data </a:t>
            </a:r>
            <a:endParaRPr sz="1782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82">
                <a:solidFill>
                  <a:srgbClr val="0E101A"/>
                </a:solidFill>
                <a:latin typeface="Calibri"/>
                <a:ea typeface="Calibri"/>
                <a:cs typeface="Calibri"/>
                <a:sym typeface="Calibri"/>
              </a:rPr>
              <a:t>Volume Testing - started with 10k records to 10 crores of records in the csv file format.</a:t>
            </a:r>
            <a:endParaRPr sz="1782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en" sz="12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b="0" sz="12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15A0BC"/>
                </a:highlight>
                <a:latin typeface="Calibri"/>
                <a:ea typeface="Calibri"/>
                <a:cs typeface="Calibri"/>
                <a:sym typeface="Calibri"/>
              </a:rPr>
              <a:t>TestCase Documents</a:t>
            </a:r>
            <a:endParaRPr b="1" sz="1800">
              <a:highlight>
                <a:srgbClr val="15A0B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find the below documents for the references: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Step Installation TestCase :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Installation Testcases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VSK UI Test Cases :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UI TestCases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Regression UI TestCases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Test Result :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Test Summary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NVSK UI Test Cases :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NVSK UI TestCases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