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4" r:id="rId5"/>
    <p:sldId id="265" r:id="rId6"/>
    <p:sldId id="270" r:id="rId7"/>
    <p:sldId id="267" r:id="rId8"/>
    <p:sldId id="266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3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eekjoshi565/Fine-Tuning-BERT/blob/master/Fine_Tuning_BERT_for_Spam_Classification.ipynb" TargetMode="External"/><Relationship Id="rId2" Type="http://schemas.openxmlformats.org/officeDocument/2006/relationships/hyperlink" Target="https://www.analyticsvidhya.com/blog/2020/07/transfer-learning-for-nlp-fine-tuning-bert-for-text-classific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9/demystifying-bert-groundbreaking-nlp-framewor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9/demystifying-bert-groundbreaking-nlp-framewor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xf-rabbit75/p/11629163.html#auto-id-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07.06450" TargetMode="External"/><Relationship Id="rId4" Type="http://schemas.openxmlformats.org/officeDocument/2006/relationships/hyperlink" Target="https://www.analyticsvidhya.com/blog/2020/07/transfer-learning-for-nlp-fine-tuning-bert-for-text-classifica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7/transfer-learning-for-nlp-fine-tuning-bert-for-text-classificati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countbayesie.com/blog/2017/5/9/kullback-leibler-divergence-explaine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h.github.io/posts/2015-09-Visual-Information/" TargetMode="External"/><Relationship Id="rId5" Type="http://schemas.openxmlformats.org/officeDocument/2006/relationships/hyperlink" Target="https://github.com/Jackline97/5138project/blob/master/bertcopa/copa_bert_version_3.py" TargetMode="External"/><Relationship Id="rId4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A9DE-FE79-2E4F-A29F-6BECE3FBF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E445-EC1D-604D-AA9D-F941E5727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Xuanyu SU</a:t>
            </a:r>
          </a:p>
        </p:txBody>
      </p:sp>
    </p:spTree>
    <p:extLst>
      <p:ext uri="{BB962C8B-B14F-4D97-AF65-F5344CB8AC3E}">
        <p14:creationId xmlns:p14="http://schemas.microsoft.com/office/powerpoint/2010/main" val="17893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2B3-F282-5B4F-9185-F44C6B65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BE5C-78E2-474D-85CE-56954137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7629"/>
            <a:ext cx="9603274" cy="3249585"/>
          </a:xfrm>
        </p:spPr>
        <p:txBody>
          <a:bodyPr/>
          <a:lstStyle/>
          <a:p>
            <a:r>
              <a:rPr lang="en-CA" dirty="0"/>
              <a:t>Fine-Tune BERT for Spam Classification: </a:t>
            </a:r>
            <a:r>
              <a:rPr lang="en-US" dirty="0">
                <a:hlinkClick r:id="rId2"/>
              </a:rPr>
              <a:t> </a:t>
            </a:r>
            <a:r>
              <a:rPr lang="en-US" sz="1800" dirty="0">
                <a:hlinkClick r:id="rId2"/>
              </a:rPr>
              <a:t>https://www.analyticsvidhya.com/blog/2020/07/transfer-learning-for-nlp-fine-tuning-bert-for-text-classification/</a:t>
            </a:r>
            <a:endParaRPr lang="en-US" sz="1800" dirty="0"/>
          </a:p>
          <a:p>
            <a:r>
              <a:rPr lang="en-US" sz="1800" dirty="0" err="1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https://github.com/prateekjoshi565/Fine-Tuning-BERT/blob/master/Fine_Tuning_BERT_for_Spam_Classification.ipynb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(Very clear structure and concise codes!)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FC2F-47F5-FE40-B3F0-DC6AA8F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F1F4-5C63-BA40-BCEB-D2A7C500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09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Architecture</a:t>
            </a:r>
          </a:p>
          <a:p>
            <a:pPr lvl="1"/>
            <a:r>
              <a:rPr lang="en-US" dirty="0"/>
              <a:t>Two types</a:t>
            </a:r>
          </a:p>
          <a:p>
            <a:pPr lvl="1"/>
            <a:r>
              <a:rPr lang="en-US" dirty="0"/>
              <a:t>Text processing and pre-train</a:t>
            </a:r>
          </a:p>
          <a:p>
            <a:pPr lvl="1"/>
            <a:r>
              <a:rPr lang="en-US" dirty="0"/>
              <a:t>Fine tuning</a:t>
            </a:r>
          </a:p>
          <a:p>
            <a:pPr lvl="1"/>
            <a:r>
              <a:rPr lang="en-US" dirty="0"/>
              <a:t>Transformer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Good example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E92-908B-B343-A14E-D39FFBBA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1819"/>
            <a:ext cx="9603275" cy="1049235"/>
          </a:xfrm>
        </p:spPr>
        <p:txBody>
          <a:bodyPr/>
          <a:lstStyle/>
          <a:p>
            <a:r>
              <a:rPr lang="en-US" dirty="0"/>
              <a:t>Background about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260F-5173-504A-94B0-4A784C28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What: </a:t>
            </a:r>
            <a:r>
              <a:rPr lang="en-US" sz="1800" dirty="0"/>
              <a:t>Bert (</a:t>
            </a:r>
            <a:r>
              <a:rPr lang="en-CA" sz="1800" dirty="0"/>
              <a:t>Bidirectional Encoder Representations from Transformers), created in 2018 by Google AI team.</a:t>
            </a:r>
          </a:p>
          <a:p>
            <a:r>
              <a:rPr lang="en-CA" sz="1800" b="1" dirty="0"/>
              <a:t>Why</a:t>
            </a:r>
            <a:r>
              <a:rPr lang="en-CA" sz="1800" dirty="0"/>
              <a:t>: </a:t>
            </a:r>
            <a:r>
              <a:rPr lang="en-US" sz="1800" dirty="0"/>
              <a:t>Bert model </a:t>
            </a:r>
            <a:r>
              <a:rPr lang="en-CA" sz="1800" dirty="0"/>
              <a:t>is </a:t>
            </a:r>
            <a:r>
              <a:rPr lang="en-CA" sz="1800" dirty="0">
                <a:solidFill>
                  <a:srgbClr val="FF0000"/>
                </a:solidFill>
              </a:rPr>
              <a:t>bidirectional</a:t>
            </a:r>
            <a:r>
              <a:rPr lang="en-CA" sz="1800" dirty="0"/>
              <a:t>. Which bidirectionally trained can have a deeper sense of language context and flow than </a:t>
            </a:r>
            <a:r>
              <a:rPr lang="en-CA" sz="1800" dirty="0">
                <a:solidFill>
                  <a:srgbClr val="FF0000"/>
                </a:solidFill>
              </a:rPr>
              <a:t>single-direction language models</a:t>
            </a:r>
            <a:r>
              <a:rPr lang="en-CA" sz="1800" dirty="0"/>
              <a:t>. It’s in contrast to </a:t>
            </a:r>
            <a:r>
              <a:rPr lang="en-CA" sz="1800" dirty="0" err="1"/>
              <a:t>OpenAI</a:t>
            </a:r>
            <a:r>
              <a:rPr lang="en-CA" sz="1800" dirty="0"/>
              <a:t> GPT and </a:t>
            </a:r>
            <a:r>
              <a:rPr lang="en-CA" sz="1800" dirty="0" err="1"/>
              <a:t>ELMo</a:t>
            </a:r>
            <a:r>
              <a:rPr lang="en-CA" sz="1800" dirty="0"/>
              <a:t>(figure1). It would be more accurate than non-directional ones. </a:t>
            </a:r>
            <a:r>
              <a:rPr lang="en-CA" sz="1800" u="sng" dirty="0"/>
              <a:t>This characteristic allows the model to learn the context of a word based on all of its surroundings (left and right of the 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86EDF-F765-DA40-800B-D3A3E7AB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00" y="4213999"/>
            <a:ext cx="8517596" cy="2143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526D5C-ACCD-4843-AA7D-C0DFFB65B442}"/>
              </a:ext>
            </a:extLst>
          </p:cNvPr>
          <p:cNvSpPr txBox="1"/>
          <p:nvPr/>
        </p:nvSpPr>
        <p:spPr>
          <a:xfrm>
            <a:off x="9914149" y="4490287"/>
            <a:ext cx="1963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Figure1from:</a:t>
            </a:r>
            <a:r>
              <a:rPr lang="en-US" sz="1600" dirty="0">
                <a:hlinkClick r:id="rId3"/>
              </a:rPr>
              <a:t>https://www.analyticsvidhya.com/blog/2019/09/demystifying-bert-groundbreaking-nlp-framework/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2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5C8-5890-A947-81E0-AED0B0F7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br>
              <a:rPr lang="en-US" dirty="0"/>
            </a:br>
            <a:r>
              <a:rPr lang="en-US" sz="2000" dirty="0"/>
              <a:t>Two main types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38CAA-AC0A-D347-B5BC-D097F1A7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2010878"/>
            <a:ext cx="4641081" cy="316955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5606EF5-CEE5-204C-AC8C-A837AB7A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35383"/>
              </p:ext>
            </p:extLst>
          </p:nvPr>
        </p:nvGraphicFramePr>
        <p:xfrm>
          <a:off x="1685495" y="2048772"/>
          <a:ext cx="3825306" cy="31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84">
                  <a:extLst>
                    <a:ext uri="{9D8B030D-6E8A-4147-A177-3AD203B41FA5}">
                      <a16:colId xmlns:a16="http://schemas.microsoft.com/office/drawing/2014/main" val="450254397"/>
                    </a:ext>
                  </a:extLst>
                </a:gridCol>
                <a:gridCol w="1280220">
                  <a:extLst>
                    <a:ext uri="{9D8B030D-6E8A-4147-A177-3AD203B41FA5}">
                      <a16:colId xmlns:a16="http://schemas.microsoft.com/office/drawing/2014/main" val="204992883"/>
                    </a:ext>
                  </a:extLst>
                </a:gridCol>
                <a:gridCol w="1275102">
                  <a:extLst>
                    <a:ext uri="{9D8B030D-6E8A-4147-A177-3AD203B41FA5}">
                      <a16:colId xmlns:a16="http://schemas.microsoft.com/office/drawing/2014/main" val="1106024993"/>
                    </a:ext>
                  </a:extLst>
                </a:gridCol>
              </a:tblGrid>
              <a:tr h="65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BERT</a:t>
                      </a:r>
                      <a:r>
                        <a:rPr lang="en-US" baseline="-25000" dirty="0" err="1"/>
                        <a:t>base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BERT</a:t>
                      </a:r>
                      <a:r>
                        <a:rPr lang="en-US" baseline="-25000" dirty="0" err="1"/>
                        <a:t>large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69235"/>
                  </a:ext>
                </a:extLst>
              </a:tr>
              <a:tr h="5535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Layers</a:t>
                      </a:r>
                    </a:p>
                  </a:txBody>
                  <a:tcPr>
                    <a:solidFill>
                      <a:srgbClr val="B81D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62248"/>
                  </a:ext>
                </a:extLst>
              </a:tr>
              <a:tr h="655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Hidden Size</a:t>
                      </a:r>
                    </a:p>
                  </a:txBody>
                  <a:tcPr>
                    <a:solidFill>
                      <a:srgbClr val="B81D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52422"/>
                  </a:ext>
                </a:extLst>
              </a:tr>
              <a:tr h="655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Attention Head</a:t>
                      </a:r>
                    </a:p>
                  </a:txBody>
                  <a:tcPr>
                    <a:solidFill>
                      <a:srgbClr val="B81D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88931"/>
                  </a:ext>
                </a:extLst>
              </a:tr>
              <a:tr h="655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 of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Paramters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81D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74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FF7ADF-4F1E-A54F-8F4C-3DEACB38448D}"/>
              </a:ext>
            </a:extLst>
          </p:cNvPr>
          <p:cNvSpPr txBox="1"/>
          <p:nvPr/>
        </p:nvSpPr>
        <p:spPr>
          <a:xfrm>
            <a:off x="6413771" y="5327115"/>
            <a:ext cx="513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Figure2 from: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www.analyticsvidhya.com</a:t>
            </a:r>
            <a:r>
              <a:rPr lang="en-US" sz="1600" dirty="0">
                <a:hlinkClick r:id="rId3"/>
              </a:rPr>
              <a:t>/blog/2019/09/demystifying-</a:t>
            </a:r>
            <a:r>
              <a:rPr lang="en-US" sz="1600" dirty="0" err="1">
                <a:hlinkClick r:id="rId3"/>
              </a:rPr>
              <a:t>bert</a:t>
            </a:r>
            <a:r>
              <a:rPr lang="en-US" sz="1600" dirty="0">
                <a:hlinkClick r:id="rId3"/>
              </a:rPr>
              <a:t>-groundbreaking-</a:t>
            </a:r>
            <a:r>
              <a:rPr lang="en-US" sz="1600" dirty="0" err="1">
                <a:hlinkClick r:id="rId3"/>
              </a:rPr>
              <a:t>nlp</a:t>
            </a:r>
            <a:r>
              <a:rPr lang="en-US" sz="1600" dirty="0">
                <a:hlinkClick r:id="rId3"/>
              </a:rPr>
              <a:t>-framework/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C0692-889D-E54A-8705-80B295D4D665}"/>
              </a:ext>
            </a:extLst>
          </p:cNvPr>
          <p:cNvSpPr txBox="1"/>
          <p:nvPr/>
        </p:nvSpPr>
        <p:spPr>
          <a:xfrm>
            <a:off x="1809337" y="5468336"/>
            <a:ext cx="357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Table1: the differences between Bert-base and Bert-large</a:t>
            </a:r>
          </a:p>
        </p:txBody>
      </p:sp>
    </p:spTree>
    <p:extLst>
      <p:ext uri="{BB962C8B-B14F-4D97-AF65-F5344CB8AC3E}">
        <p14:creationId xmlns:p14="http://schemas.microsoft.com/office/powerpoint/2010/main" val="315254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FE2A-7371-0E43-8568-F251FD36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14" y="868336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Text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AD48E-F19B-D74E-9D2D-C90ED423F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998" y="2746235"/>
            <a:ext cx="5008201" cy="1754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936E8-41D7-E748-8004-C8DC7A608C68}"/>
              </a:ext>
            </a:extLst>
          </p:cNvPr>
          <p:cNvSpPr txBox="1"/>
          <p:nvPr/>
        </p:nvSpPr>
        <p:spPr>
          <a:xfrm>
            <a:off x="1574956" y="2241307"/>
            <a:ext cx="46569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inputs contain 3 main embeddings: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Token embeddings</a:t>
            </a:r>
            <a:r>
              <a:rPr lang="en-US" dirty="0"/>
              <a:t>: </a:t>
            </a:r>
            <a:r>
              <a:rPr lang="en-CA" dirty="0"/>
              <a:t>learned for the specific token from the </a:t>
            </a:r>
            <a:r>
              <a:rPr lang="en-CA" dirty="0" err="1"/>
              <a:t>WordPiece</a:t>
            </a:r>
            <a:r>
              <a:rPr lang="en-CA" dirty="0"/>
              <a:t> token vocabulary.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Segment embeddings</a:t>
            </a:r>
            <a:r>
              <a:rPr lang="en-US" dirty="0"/>
              <a:t>: </a:t>
            </a:r>
            <a:r>
              <a:rPr lang="en-CA" dirty="0"/>
              <a:t>take sentence pairs as inputs for tasks and use symbols to distinguish between them. In the right example,  all the tokens marked as EA belong to sentence A (and same as EB).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Position embeddings</a:t>
            </a:r>
            <a:r>
              <a:rPr lang="en-US" dirty="0"/>
              <a:t>: </a:t>
            </a:r>
            <a:r>
              <a:rPr lang="en-CA" dirty="0"/>
              <a:t>express the position of words in a sentence by using this(always mark each word from 0 to n).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82018-0DAD-4843-96F3-BD5940975FAF}"/>
              </a:ext>
            </a:extLst>
          </p:cNvPr>
          <p:cNvSpPr txBox="1"/>
          <p:nvPr/>
        </p:nvSpPr>
        <p:spPr>
          <a:xfrm>
            <a:off x="6381998" y="4754266"/>
            <a:ext cx="516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Figure3 from: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www.cnblogs.com</a:t>
            </a:r>
            <a:r>
              <a:rPr lang="en-US" sz="1200" dirty="0">
                <a:hlinkClick r:id="rId3"/>
              </a:rPr>
              <a:t>/nxf-rabbit75/p/11629163.html#auto-id-4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5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4122-793B-3249-BBF2-AB9656E3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4F3D-EB82-8F40-92FC-0FC55E3AF1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574" y="1943914"/>
            <a:ext cx="7033963" cy="297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MaskLM</a:t>
            </a:r>
            <a:r>
              <a:rPr lang="en-US" sz="1800" dirty="0"/>
              <a:t>: </a:t>
            </a:r>
            <a:r>
              <a:rPr lang="en-CA" sz="1600" b="1" dirty="0"/>
              <a:t>Before</a:t>
            </a:r>
            <a:r>
              <a:rPr lang="en-CA" sz="1600" dirty="0"/>
              <a:t> feeding word sequences into BERT, </a:t>
            </a:r>
            <a:r>
              <a:rPr lang="en-CA" sz="1600" dirty="0">
                <a:solidFill>
                  <a:srgbClr val="FF0000"/>
                </a:solidFill>
              </a:rPr>
              <a:t>15%</a:t>
            </a:r>
            <a:r>
              <a:rPr lang="en-CA" sz="1600" dirty="0"/>
              <a:t> of the words in each sequence are replaced with a </a:t>
            </a:r>
            <a:r>
              <a:rPr lang="en-CA" sz="1600" dirty="0">
                <a:solidFill>
                  <a:srgbClr val="FF0000"/>
                </a:solidFill>
              </a:rPr>
              <a:t>[MASK]</a:t>
            </a:r>
            <a:r>
              <a:rPr lang="en-CA" sz="1600" dirty="0"/>
              <a:t> token. The model then attempts to predict the </a:t>
            </a:r>
            <a:r>
              <a:rPr lang="en-CA" sz="1600" b="1" dirty="0"/>
              <a:t>original value </a:t>
            </a:r>
            <a:r>
              <a:rPr lang="en-CA" sz="1600" dirty="0"/>
              <a:t>of the masked words, based on the context provided by the other, non-masked, words in the sequence.</a:t>
            </a:r>
          </a:p>
          <a:p>
            <a:pPr lvl="1"/>
            <a:r>
              <a:rPr lang="en-CA" sz="1400" dirty="0"/>
              <a:t> Adding a classification layer on top of the encoder output.</a:t>
            </a:r>
          </a:p>
          <a:p>
            <a:pPr lvl="1"/>
            <a:r>
              <a:rPr lang="en-CA" sz="1400" dirty="0"/>
              <a:t>Multiplying the output vectors by the embedding matrix, transforming them into the vocabulary dimension.</a:t>
            </a:r>
          </a:p>
          <a:p>
            <a:pPr lvl="1"/>
            <a:r>
              <a:rPr lang="en-CA" sz="1400" dirty="0"/>
              <a:t>Calculating the probability of each word in the vocabulary with </a:t>
            </a:r>
            <a:r>
              <a:rPr lang="en-CA" sz="1400" dirty="0" err="1"/>
              <a:t>softmax</a:t>
            </a:r>
            <a:r>
              <a:rPr lang="en-CA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altLang="zh-C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F152A-2EA5-A248-BB4D-310D5823754E}"/>
              </a:ext>
            </a:extLst>
          </p:cNvPr>
          <p:cNvSpPr txBox="1"/>
          <p:nvPr/>
        </p:nvSpPr>
        <p:spPr>
          <a:xfrm>
            <a:off x="7379751" y="3621099"/>
            <a:ext cx="469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Figure4 from; </a:t>
            </a:r>
            <a:r>
              <a:rPr lang="en-CA" sz="1200" dirty="0"/>
              <a:t>Devlin, Jacob, et al. "Bert: Pre-training of deep bidirectional </a:t>
            </a:r>
          </a:p>
          <a:p>
            <a:pPr algn="ctr"/>
            <a:r>
              <a:rPr lang="en-CA" sz="1200" dirty="0"/>
              <a:t>transformers for language understanding." </a:t>
            </a:r>
            <a:r>
              <a:rPr lang="en-CA" sz="1200" i="1" dirty="0" err="1"/>
              <a:t>arXiv</a:t>
            </a:r>
            <a:r>
              <a:rPr lang="en-CA" sz="1200" i="1" dirty="0"/>
              <a:t> preprint arXiv:1810.04805</a:t>
            </a:r>
            <a:r>
              <a:rPr lang="en-CA" sz="1200" dirty="0"/>
              <a:t> (2018).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8230A-91DE-C443-A34E-38E47B41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92" y="1923309"/>
            <a:ext cx="4919497" cy="1628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4A9A2-5951-8C45-A7A5-8C190B3C19A1}"/>
              </a:ext>
            </a:extLst>
          </p:cNvPr>
          <p:cNvSpPr txBox="1"/>
          <p:nvPr/>
        </p:nvSpPr>
        <p:spPr>
          <a:xfrm>
            <a:off x="450574" y="4564966"/>
            <a:ext cx="112908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NextSentence</a:t>
            </a:r>
            <a:r>
              <a:rPr lang="en-CA" b="1" dirty="0"/>
              <a:t> </a:t>
            </a:r>
            <a:r>
              <a:rPr lang="en-CA" b="1" dirty="0" err="1"/>
              <a:t>Preidiction</a:t>
            </a:r>
            <a:r>
              <a:rPr lang="en-CA" b="1" dirty="0"/>
              <a:t>: </a:t>
            </a:r>
            <a:r>
              <a:rPr lang="en-CA" dirty="0"/>
              <a:t>To predict if the second sentence is indeed connected to the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FF0000"/>
                </a:solidFill>
              </a:rPr>
              <a:t>The entire input sequence </a:t>
            </a:r>
            <a:r>
              <a:rPr lang="en-CA" sz="1600" dirty="0"/>
              <a:t>goes through the Transformer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The </a:t>
            </a:r>
            <a:r>
              <a:rPr lang="en-CA" sz="1600" b="1" dirty="0"/>
              <a:t>output of the [CLS] token </a:t>
            </a:r>
            <a:r>
              <a:rPr lang="en-CA" sz="1600" dirty="0"/>
              <a:t>is transformed into </a:t>
            </a:r>
            <a:r>
              <a:rPr lang="en-CA" sz="1600" dirty="0">
                <a:solidFill>
                  <a:srgbClr val="FF0000"/>
                </a:solidFill>
              </a:rPr>
              <a:t>a 2×1 shaped vector, </a:t>
            </a:r>
            <a:r>
              <a:rPr lang="en-CA" sz="1600" dirty="0"/>
              <a:t>using a simple </a:t>
            </a:r>
            <a:r>
              <a:rPr lang="en-CA" sz="1600" dirty="0">
                <a:solidFill>
                  <a:srgbClr val="FF0000"/>
                </a:solidFill>
              </a:rPr>
              <a:t>classification layer </a:t>
            </a:r>
            <a:r>
              <a:rPr lang="en-CA" sz="1600" dirty="0"/>
              <a:t>(learned matrices of weights and biases).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Calculating the </a:t>
            </a:r>
            <a:r>
              <a:rPr lang="en-CA" sz="1600" b="1" dirty="0">
                <a:solidFill>
                  <a:srgbClr val="FF0000"/>
                </a:solidFill>
              </a:rPr>
              <a:t>probability </a:t>
            </a:r>
            <a:r>
              <a:rPr lang="en-CA" sz="1600" dirty="0"/>
              <a:t>of </a:t>
            </a:r>
            <a:r>
              <a:rPr lang="en-CA" sz="1600" dirty="0" err="1"/>
              <a:t>IsNextSequence</a:t>
            </a:r>
            <a:r>
              <a:rPr lang="en-CA" sz="1600" dirty="0"/>
              <a:t> with </a:t>
            </a:r>
            <a:r>
              <a:rPr lang="en-CA" sz="1600" b="1" dirty="0" err="1">
                <a:solidFill>
                  <a:srgbClr val="FF0000"/>
                </a:solidFill>
              </a:rPr>
              <a:t>softmax</a:t>
            </a:r>
            <a:r>
              <a:rPr lang="en-CA" sz="1600" b="1" dirty="0">
                <a:solidFill>
                  <a:srgbClr val="FF0000"/>
                </a:solidFill>
              </a:rPr>
              <a:t>.</a:t>
            </a:r>
          </a:p>
          <a:p>
            <a:r>
              <a:rPr lang="en-CA" dirty="0"/>
              <a:t>When training the BERT model, Masked LM and Next Sentence Prediction are trained together, with the goal of </a:t>
            </a:r>
            <a:r>
              <a:rPr lang="en-CA" dirty="0">
                <a:highlight>
                  <a:srgbClr val="C0C0C0"/>
                </a:highlight>
              </a:rPr>
              <a:t>minimizing the combined loss function of the two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3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634D-671C-C04D-959B-9B7D412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8" y="169484"/>
            <a:ext cx="9603275" cy="1049235"/>
          </a:xfrm>
        </p:spPr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0DA3-3CDD-284C-BA14-3126DA92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1" y="821855"/>
            <a:ext cx="6532737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Encoder: </a:t>
            </a:r>
            <a:r>
              <a:rPr lang="en-CA" sz="1600" dirty="0"/>
              <a:t>Self Attention and Feed Forward.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Decoder: </a:t>
            </a:r>
            <a:r>
              <a:rPr lang="en-CA" sz="1600" dirty="0"/>
              <a:t>Self Attention, Encoder-Decoder attention and Feed Forward.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Attention</a:t>
            </a:r>
            <a:r>
              <a:rPr lang="en-CA" sz="1600" dirty="0"/>
              <a:t>(self attention):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/>
              <a:t>create three vectors from each of the encoder’s input vectors </a:t>
            </a:r>
            <a:r>
              <a:rPr lang="en-CA" sz="1600" dirty="0">
                <a:solidFill>
                  <a:srgbClr val="FF0000"/>
                </a:solidFill>
              </a:rPr>
              <a:t>Query/Key/Value</a:t>
            </a:r>
            <a:r>
              <a:rPr lang="en-CA" sz="1600" dirty="0"/>
              <a:t>: are created by multiplying the embedding by three matrices trained during the training process.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/>
              <a:t>Then do calculations by using </a:t>
            </a:r>
            <a:r>
              <a:rPr lang="en-CA" sz="1600" dirty="0" err="1"/>
              <a:t>matrics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147AD-EF45-644B-85EE-6EE68E1F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99" y="669910"/>
            <a:ext cx="3656901" cy="486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49999-0C66-EC42-91D5-0E73503A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808" y="-413"/>
            <a:ext cx="2033151" cy="282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51818-AF8D-D24D-84E4-18003C393996}"/>
              </a:ext>
            </a:extLst>
          </p:cNvPr>
          <p:cNvSpPr txBox="1"/>
          <p:nvPr/>
        </p:nvSpPr>
        <p:spPr>
          <a:xfrm>
            <a:off x="6933730" y="5314817"/>
            <a:ext cx="4962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Figure6 from: </a:t>
            </a:r>
            <a:r>
              <a:rPr lang="en-US" sz="1400" dirty="0">
                <a:hlinkClick r:id="rId4"/>
              </a:rPr>
              <a:t>https://www.analyticsvidhya.com/blog/2020/07/transfer-learning-for-nlp-fine-tuning-bert-for-text-classification/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6671B-BA63-EF45-9709-84CFA8DFAAF9}"/>
              </a:ext>
            </a:extLst>
          </p:cNvPr>
          <p:cNvSpPr txBox="1"/>
          <p:nvPr/>
        </p:nvSpPr>
        <p:spPr>
          <a:xfrm>
            <a:off x="149519" y="3678239"/>
            <a:ext cx="6532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Normalization</a:t>
            </a:r>
            <a:r>
              <a:rPr lang="en-CA" sz="1600" b="1" dirty="0"/>
              <a:t> layer</a:t>
            </a:r>
            <a:r>
              <a:rPr lang="en-CA" sz="1600" dirty="0"/>
              <a:t>:  The encoder start by processing the input sequence.  The output of the top encoder is transformed into a set of attention </a:t>
            </a:r>
            <a:r>
              <a:rPr lang="en-CA" sz="1600" b="1" dirty="0"/>
              <a:t>vectors K and V</a:t>
            </a:r>
            <a:r>
              <a:rPr lang="en-CA" sz="1600" dirty="0"/>
              <a:t>. These are to be used by each decoder in its “</a:t>
            </a:r>
            <a:r>
              <a:rPr lang="en-CA" sz="1600" b="1" dirty="0"/>
              <a:t>encoder-decoder attention</a:t>
            </a:r>
            <a:r>
              <a:rPr lang="en-CA" sz="1600" dirty="0"/>
              <a:t>” layer which </a:t>
            </a:r>
            <a:r>
              <a:rPr lang="en-CA" sz="1600" dirty="0">
                <a:solidFill>
                  <a:srgbClr val="FF0000"/>
                </a:solidFill>
              </a:rPr>
              <a:t>helps the decoder focus on appropriate places in the input sequence: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Encoder-Decoder Attention</a:t>
            </a:r>
            <a:r>
              <a:rPr lang="en-CA" sz="1600" dirty="0"/>
              <a:t>” layer works like multiheaded self-attention, except it creates its Queries matrix from the </a:t>
            </a:r>
            <a:r>
              <a:rPr lang="en-CA" sz="1600" b="1" dirty="0"/>
              <a:t>layer below it, </a:t>
            </a:r>
            <a:r>
              <a:rPr lang="en-CA" sz="1600" dirty="0"/>
              <a:t>and takes the </a:t>
            </a:r>
            <a:r>
              <a:rPr lang="en-CA" sz="1600" b="1" dirty="0"/>
              <a:t>Keys and Values matrix </a:t>
            </a:r>
            <a:r>
              <a:rPr lang="en-CA" sz="1600" dirty="0"/>
              <a:t>from the output of the encoder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Final output layer and </a:t>
            </a:r>
            <a:r>
              <a:rPr lang="en-CA" sz="1600" b="1" dirty="0" err="1"/>
              <a:t>softmax</a:t>
            </a:r>
            <a:r>
              <a:rPr lang="en-CA" sz="1600" b="1" dirty="0"/>
              <a:t>: </a:t>
            </a:r>
            <a:r>
              <a:rPr lang="en-CA" sz="1600" dirty="0" err="1"/>
              <a:t>linear层是一个简单全连接层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5D0AB-A06F-344A-899C-16ECFE0C1671}"/>
              </a:ext>
            </a:extLst>
          </p:cNvPr>
          <p:cNvSpPr txBox="1"/>
          <p:nvPr/>
        </p:nvSpPr>
        <p:spPr>
          <a:xfrm>
            <a:off x="655982" y="6226194"/>
            <a:ext cx="1109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CA" dirty="0">
                <a:highlight>
                  <a:srgbClr val="C0C0C0"/>
                </a:highlight>
              </a:rPr>
              <a:t>The </a:t>
            </a:r>
            <a:r>
              <a:rPr lang="en-CA" dirty="0" err="1">
                <a:highlight>
                  <a:srgbClr val="C0C0C0"/>
                </a:highlight>
              </a:rPr>
              <a:t>softmax</a:t>
            </a:r>
            <a:r>
              <a:rPr lang="en-CA" dirty="0">
                <a:highlight>
                  <a:srgbClr val="C0C0C0"/>
                </a:highlight>
              </a:rPr>
              <a:t> layer then turns those scores </a:t>
            </a:r>
            <a:r>
              <a:rPr lang="en-CA" b="1" dirty="0">
                <a:solidFill>
                  <a:srgbClr val="FF0000"/>
                </a:solidFill>
                <a:highlight>
                  <a:srgbClr val="C0C0C0"/>
                </a:highlight>
              </a:rPr>
              <a:t>into probabilities </a:t>
            </a:r>
            <a:r>
              <a:rPr lang="en-CA" dirty="0">
                <a:highlight>
                  <a:srgbClr val="C0C0C0"/>
                </a:highlight>
              </a:rPr>
              <a:t>(all positive, all add up to 1.0). The cell with the </a:t>
            </a:r>
            <a:r>
              <a:rPr lang="en-CA" b="1" dirty="0">
                <a:solidFill>
                  <a:srgbClr val="FF0000"/>
                </a:solidFill>
                <a:highlight>
                  <a:srgbClr val="C0C0C0"/>
                </a:highlight>
              </a:rPr>
              <a:t>highest </a:t>
            </a:r>
            <a:r>
              <a:rPr lang="en-CA" dirty="0">
                <a:highlight>
                  <a:srgbClr val="C0C0C0"/>
                </a:highlight>
              </a:rPr>
              <a:t>probability is chosen, and the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word associated with it </a:t>
            </a:r>
            <a:r>
              <a:rPr lang="en-CA" dirty="0">
                <a:highlight>
                  <a:srgbClr val="C0C0C0"/>
                </a:highlight>
              </a:rPr>
              <a:t>is produced as the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output</a:t>
            </a:r>
            <a:r>
              <a:rPr lang="en-CA" dirty="0">
                <a:highlight>
                  <a:srgbClr val="C0C0C0"/>
                </a:highlight>
              </a:rPr>
              <a:t> for this time step.</a:t>
            </a:r>
          </a:p>
          <a:p>
            <a:br>
              <a:rPr lang="en-CA" dirty="0">
                <a:highlight>
                  <a:srgbClr val="C0C0C0"/>
                </a:highlight>
              </a:rPr>
            </a:b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50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2D1-138D-FB49-9A31-857D2B19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AFB1-00CF-BC49-8AAD-CFE3D0E4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52" y="1760725"/>
            <a:ext cx="5953540" cy="485505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altLang="zh-CN" sz="1800" b="1" dirty="0"/>
              <a:t>Sentence pair classification tasks: </a:t>
            </a:r>
            <a:r>
              <a:rPr lang="en-CA" sz="1800" dirty="0"/>
              <a:t>add a </a:t>
            </a:r>
            <a:r>
              <a:rPr lang="en-CA" sz="1800" dirty="0">
                <a:solidFill>
                  <a:srgbClr val="FF0000"/>
                </a:solidFill>
              </a:rPr>
              <a:t>classification layer</a:t>
            </a:r>
            <a:r>
              <a:rPr lang="en-CA" sz="1800" dirty="0"/>
              <a:t> on top of the Transformer output for the [CLS] token.</a:t>
            </a:r>
            <a:endParaRPr lang="en-CA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sz="1800" b="1" dirty="0"/>
              <a:t>Single sentence classification tasks</a:t>
            </a:r>
            <a:r>
              <a:rPr lang="en-CA" altLang="zh-CN" sz="1800" dirty="0"/>
              <a:t>: add a </a:t>
            </a:r>
            <a:r>
              <a:rPr lang="en-CA" altLang="zh-CN" sz="1800" dirty="0">
                <a:solidFill>
                  <a:srgbClr val="FF0000"/>
                </a:solidFill>
              </a:rPr>
              <a:t>mark</a:t>
            </a:r>
            <a:r>
              <a:rPr lang="en-CA" altLang="zh-CN" sz="1800" dirty="0"/>
              <a:t> in front of the sentence, and output the embedding obtained by Bert to the </a:t>
            </a:r>
            <a:r>
              <a:rPr lang="en-CA" altLang="zh-CN" sz="1800" dirty="0">
                <a:solidFill>
                  <a:srgbClr val="FF0000"/>
                </a:solidFill>
              </a:rPr>
              <a:t>binary</a:t>
            </a:r>
            <a:r>
              <a:rPr lang="en-CA" altLang="zh-CN" sz="1800" dirty="0"/>
              <a:t> classification model to get the classification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CA" altLang="zh-CN" sz="1800" b="1" dirty="0"/>
              <a:t>Question answering tasks</a:t>
            </a:r>
            <a:r>
              <a:rPr lang="en-CA" altLang="zh-CN" sz="1800" dirty="0"/>
              <a:t>: </a:t>
            </a:r>
            <a:r>
              <a:rPr lang="en-CA" sz="1800" dirty="0"/>
              <a:t>learn two extra vectors that mark the </a:t>
            </a:r>
            <a:r>
              <a:rPr lang="en-CA" sz="1800" dirty="0">
                <a:solidFill>
                  <a:srgbClr val="FF0000"/>
                </a:solidFill>
              </a:rPr>
              <a:t>beginning and the end </a:t>
            </a:r>
            <a:r>
              <a:rPr lang="en-CA" sz="1800" dirty="0"/>
              <a:t>of the answer.</a:t>
            </a:r>
            <a:endParaRPr lang="en-CA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sz="1800" b="1" dirty="0"/>
              <a:t>Single sentence tagging tasks: </a:t>
            </a:r>
            <a:r>
              <a:rPr lang="en-CA" sz="1800" dirty="0"/>
              <a:t>feed the output vector of each token into a classification layer that predicts the NER </a:t>
            </a:r>
            <a:r>
              <a:rPr lang="en-CA" sz="1800" dirty="0">
                <a:solidFill>
                  <a:srgbClr val="FF0000"/>
                </a:solidFill>
              </a:rPr>
              <a:t>label.</a:t>
            </a:r>
            <a:br>
              <a:rPr lang="en-CA" sz="1800" dirty="0"/>
            </a:br>
            <a:endParaRPr lang="en-CA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A5F30-3AB3-B94B-ADBA-79F86B1A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93" y="579037"/>
            <a:ext cx="5258553" cy="5146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B3386-AF0A-4549-8B7C-7E8C9663D8B8}"/>
              </a:ext>
            </a:extLst>
          </p:cNvPr>
          <p:cNvSpPr txBox="1"/>
          <p:nvPr/>
        </p:nvSpPr>
        <p:spPr>
          <a:xfrm>
            <a:off x="7211208" y="5866482"/>
            <a:ext cx="430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Figure5 from: </a:t>
            </a:r>
            <a:r>
              <a:rPr lang="en-US" sz="1400" dirty="0">
                <a:hlinkClick r:id="rId3"/>
              </a:rPr>
              <a:t>https://www.analyticsvidhya.com/blog/2020/07/transfer-learning-for-nlp-fine-tuning-bert-for-text-classification/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48A70-EC0D-1F46-B230-C16204771250}"/>
              </a:ext>
            </a:extLst>
          </p:cNvPr>
          <p:cNvSpPr txBox="1"/>
          <p:nvPr/>
        </p:nvSpPr>
        <p:spPr>
          <a:xfrm>
            <a:off x="7697976" y="749125"/>
            <a:ext cx="3905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>
                <a:solidFill>
                  <a:srgbClr val="FF0000"/>
                </a:solidFill>
              </a:rPr>
              <a:t>			   2</a:t>
            </a: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lain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						  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35298-931E-534C-94DD-F73544CBF12C}"/>
              </a:ext>
            </a:extLst>
          </p:cNvPr>
          <p:cNvSpPr txBox="1"/>
          <p:nvPr/>
        </p:nvSpPr>
        <p:spPr>
          <a:xfrm>
            <a:off x="7761768" y="6640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37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5640-D3D2-8943-980C-8AE21ACB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79" y="279901"/>
            <a:ext cx="9603275" cy="1049235"/>
          </a:xfrm>
        </p:spPr>
        <p:txBody>
          <a:bodyPr/>
          <a:lstStyle/>
          <a:p>
            <a:r>
              <a:rPr lang="en-US" dirty="0"/>
              <a:t>Evaluate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673C4-9AAA-144D-938E-2DFC5C18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28" y="1114232"/>
            <a:ext cx="6714138" cy="44486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3AF77-5028-B343-9BF6-91B4B255505B}"/>
              </a:ext>
            </a:extLst>
          </p:cNvPr>
          <p:cNvSpPr/>
          <p:nvPr/>
        </p:nvSpPr>
        <p:spPr>
          <a:xfrm>
            <a:off x="5174901" y="2049864"/>
            <a:ext cx="1738365" cy="1379136"/>
          </a:xfrm>
          <a:prstGeom prst="roundRect">
            <a:avLst/>
          </a:prstGeom>
          <a:noFill/>
          <a:ln w="57150">
            <a:solidFill>
              <a:srgbClr val="B81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822C4F-D7E7-3A4C-B7C2-B64AB5CEBC44}"/>
              </a:ext>
            </a:extLst>
          </p:cNvPr>
          <p:cNvCxnSpPr>
            <a:cxnSpLocks/>
          </p:cNvCxnSpPr>
          <p:nvPr/>
        </p:nvCxnSpPr>
        <p:spPr>
          <a:xfrm>
            <a:off x="6913266" y="2526593"/>
            <a:ext cx="411982" cy="212839"/>
          </a:xfrm>
          <a:prstGeom prst="straightConnector1">
            <a:avLst/>
          </a:prstGeom>
          <a:ln w="57150">
            <a:solidFill>
              <a:srgbClr val="B81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20410CF-4333-534E-A815-3FA12E46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8" y="1883555"/>
            <a:ext cx="4627924" cy="3679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F7293B-02B9-F040-8803-6A2CBE98E419}"/>
              </a:ext>
            </a:extLst>
          </p:cNvPr>
          <p:cNvSpPr txBox="1"/>
          <p:nvPr/>
        </p:nvSpPr>
        <p:spPr>
          <a:xfrm>
            <a:off x="7325248" y="279901"/>
            <a:ext cx="4137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deep learning course project for an example: the COPA task ( from </a:t>
            </a:r>
            <a:r>
              <a:rPr lang="en-US" dirty="0">
                <a:hlinkClick r:id="rId4"/>
              </a:rPr>
              <a:t>SuperGLUE tasks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The COPA task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69FB5-4FD0-E845-B3E9-0221C83B9140}"/>
              </a:ext>
            </a:extLst>
          </p:cNvPr>
          <p:cNvSpPr txBox="1"/>
          <p:nvPr/>
        </p:nvSpPr>
        <p:spPr>
          <a:xfrm>
            <a:off x="1162878" y="5734878"/>
            <a:ext cx="641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CA" dirty="0">
                <a:hlinkClick r:id="rId6"/>
              </a:rPr>
              <a:t>cross-entropy</a:t>
            </a:r>
            <a:r>
              <a:rPr lang="en-CA" dirty="0"/>
              <a:t> and </a:t>
            </a:r>
            <a:r>
              <a:rPr lang="en-CA" dirty="0">
                <a:hlinkClick r:id="rId7"/>
              </a:rPr>
              <a:t>Kullback–Leibler divergence</a:t>
            </a:r>
            <a:r>
              <a:rPr lang="en-CA" dirty="0"/>
              <a:t>.</a:t>
            </a:r>
          </a:p>
          <a:p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90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7494</TotalTime>
  <Words>949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Bert</vt:lpstr>
      <vt:lpstr>Content</vt:lpstr>
      <vt:lpstr>Background about Bert</vt:lpstr>
      <vt:lpstr>Model architecture Two main types</vt:lpstr>
      <vt:lpstr>Text processing</vt:lpstr>
      <vt:lpstr>pre-train</vt:lpstr>
      <vt:lpstr>Transformer</vt:lpstr>
      <vt:lpstr>Fine-tunning</vt:lpstr>
      <vt:lpstr>Evaluate</vt:lpstr>
      <vt:lpstr>Good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Su Xuanyu</dc:creator>
  <cp:lastModifiedBy>Su Xuanyu</cp:lastModifiedBy>
  <cp:revision>47</cp:revision>
  <dcterms:created xsi:type="dcterms:W3CDTF">2020-09-01T14:46:48Z</dcterms:created>
  <dcterms:modified xsi:type="dcterms:W3CDTF">2020-09-08T00:24:20Z</dcterms:modified>
</cp:coreProperties>
</file>