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2"/>
    <p:sldId id="262" r:id="rId3"/>
    <p:sldId id="264" r:id="rId4"/>
    <p:sldId id="269" r:id="rId5"/>
    <p:sldId id="270" r:id="rId6"/>
    <p:sldId id="271" r:id="rId7"/>
    <p:sldId id="278" r:id="rId8"/>
    <p:sldId id="279" r:id="rId9"/>
    <p:sldId id="280" r:id="rId10"/>
    <p:sldId id="281" r:id="rId11"/>
    <p:sldId id="276" r:id="rId12"/>
    <p:sldId id="277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768" y="-35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400" y="4076700"/>
            <a:ext cx="32512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-5565" y="5713346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SSO</a:t>
            </a:r>
            <a:r>
              <a:rPr lang="zh-CN" altLang="en-US" sz="9600" dirty="0" smtClean="0">
                <a:solidFill>
                  <a:srgbClr val="FFFFFF"/>
                </a:solidFill>
              </a:rPr>
              <a:t>实战篇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-5565" y="7312640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跨域</a:t>
            </a:r>
            <a:r>
              <a:rPr lang="en-US" altLang="zh-CN" sz="9600" dirty="0" smtClean="0">
                <a:solidFill>
                  <a:srgbClr val="FFFFFF"/>
                </a:solidFill>
              </a:rPr>
              <a:t>SSO</a:t>
            </a:r>
            <a:r>
              <a:rPr lang="zh-CN" altLang="en-US" sz="9600" dirty="0" smtClean="0">
                <a:solidFill>
                  <a:srgbClr val="FFFFFF"/>
                </a:solidFill>
              </a:rPr>
              <a:t>原理与技术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frame</a:t>
            </a:r>
            <a:r>
              <a:rPr lang="zh-CN" altLang="en-US" sz="5400" dirty="0" smtClean="0">
                <a:solidFill>
                  <a:srgbClr val="666666"/>
                </a:solidFill>
              </a:rPr>
              <a:t>通信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同一窗口中，各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frame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页面之间可通过</a:t>
            </a:r>
            <a:r>
              <a:rPr lang="en-US" altLang="zh-CN" sz="48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JavaScript</a:t>
            </a:r>
            <a:r>
              <a:rPr lang="zh-CN" altLang="en-US" sz="48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实现互访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，但跨域页面间的直接调用是被阻止的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frame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页面间通过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JavaScript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实现互访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跨域时，通过域间页面跳转传参实现通信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HTML5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API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postMessage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postMessage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通用封装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55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实战篇</a:t>
            </a:r>
            <a:r>
              <a:rPr lang="en-US" altLang="zh-CN" sz="5400" dirty="0" smtClean="0">
                <a:solidFill>
                  <a:srgbClr val="666666"/>
                </a:solidFill>
              </a:rPr>
              <a:t>(</a:t>
            </a:r>
            <a:r>
              <a:rPr lang="zh-CN" altLang="en-US" sz="5400" dirty="0" smtClean="0">
                <a:solidFill>
                  <a:srgbClr val="666666"/>
                </a:solidFill>
              </a:rPr>
              <a:t>上</a:t>
            </a:r>
            <a:r>
              <a:rPr lang="en-US" altLang="zh-CN" sz="5400" dirty="0" smtClean="0">
                <a:solidFill>
                  <a:srgbClr val="666666"/>
                </a:solidFill>
              </a:rPr>
              <a:t>) :</a:t>
            </a: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原理与技术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在本课程中我们学习了跨域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SSO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原理以及跨域相关技术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SSO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实现的关键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Cookie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共享的各种实现方式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AJAX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请求的各种实现方式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frame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间通信的方法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在具备了以上知识之后，我们将开始新一篇课程，跨域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SSO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系统的实现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实战篇：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原理与技术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6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原理分析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跨域读写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Cookie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AJAX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frame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通信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实战篇：</a:t>
            </a: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原理与技术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跨域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SSO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原理分析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原理分析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091719" y="2539660"/>
            <a:ext cx="22200565" cy="10119072"/>
          </a:xfrm>
          <a:prstGeom prst="rect">
            <a:avLst/>
          </a:prstGeom>
          <a:ln w="50800">
            <a:solidFill>
              <a:srgbClr val="8881F0"/>
            </a:solidFill>
          </a:ln>
        </p:spPr>
        <p:txBody>
          <a:bodyPr/>
          <a:lstStyle>
            <a:lvl1pPr algn="l">
              <a:lnSpc>
                <a:spcPct val="130000"/>
              </a:lnSpc>
              <a:spcBef>
                <a:spcPts val="1000"/>
              </a:spcBef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</a:rPr>
              <a:t>  </a:t>
            </a:r>
            <a:endParaRPr sz="4800" dirty="0">
              <a:solidFill>
                <a:srgbClr val="666666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665514" y="3184071"/>
            <a:ext cx="9568543" cy="9160329"/>
          </a:xfrm>
          <a:prstGeom prst="flowChartProcess">
            <a:avLst/>
          </a:prstGeom>
          <a:noFill/>
          <a:ln w="12700" cap="flat">
            <a:solidFill>
              <a:schemeClr val="accent1"/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5918" y="3219419"/>
            <a:ext cx="152285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c</a:t>
            </a:r>
            <a:r>
              <a:rPr lang="en-US" altLang="zh-CN" sz="3000" dirty="0" smtClean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lient</a:t>
            </a:r>
            <a:r>
              <a:rPr lang="zh-CN" altLang="en-US" sz="3000" dirty="0" smtClean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域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35B558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20682" y="5051507"/>
            <a:ext cx="2955471" cy="706894"/>
          </a:xfrm>
          <a:prstGeom prst="roundRect">
            <a:avLst>
              <a:gd name="adj" fmla="val 50000"/>
            </a:avLst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rPr>
              <a:t>业务资源请求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6809014" y="4508255"/>
            <a:ext cx="2286000" cy="1793399"/>
          </a:xfrm>
          <a:prstGeom prst="flowChartDecision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rPr>
              <a:t>Token</a:t>
            </a:r>
            <a:r>
              <a:rPr kumimoji="0" lang="zh-CN" alt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rPr>
              <a:t>存在？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6809014" y="7389374"/>
            <a:ext cx="2286000" cy="1793399"/>
          </a:xfrm>
          <a:prstGeom prst="flowChartDecision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rPr>
              <a:t>Token</a:t>
            </a:r>
            <a:r>
              <a:rPr kumimoji="0" lang="zh-CN" alt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rPr>
              <a:t>有效？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11" name="流程图: 文档 10"/>
          <p:cNvSpPr/>
          <p:nvPr/>
        </p:nvSpPr>
        <p:spPr>
          <a:xfrm>
            <a:off x="6139543" y="10531929"/>
            <a:ext cx="3575957" cy="1485900"/>
          </a:xfrm>
          <a:prstGeom prst="flowChartDocument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0197" y="10948682"/>
            <a:ext cx="1436291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rPr>
              <a:t>业务系统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cxnSp>
        <p:nvCxnSpPr>
          <p:cNvPr id="15" name="直接箭头连接符 14"/>
          <p:cNvCxnSpPr>
            <a:stCxn id="7" idx="3"/>
            <a:endCxn id="8" idx="1"/>
          </p:cNvCxnSpPr>
          <p:nvPr/>
        </p:nvCxnSpPr>
        <p:spPr>
          <a:xfrm>
            <a:off x="5176153" y="5404954"/>
            <a:ext cx="1632861" cy="1"/>
          </a:xfrm>
          <a:prstGeom prst="straightConnector1">
            <a:avLst/>
          </a:prstGeom>
          <a:noFill/>
          <a:ln w="25400" cap="flat">
            <a:solidFill>
              <a:srgbClr val="35B558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>
            <a:stCxn id="8" idx="2"/>
            <a:endCxn id="14" idx="0"/>
          </p:cNvCxnSpPr>
          <p:nvPr/>
        </p:nvCxnSpPr>
        <p:spPr>
          <a:xfrm>
            <a:off x="7952014" y="6301654"/>
            <a:ext cx="0" cy="1087720"/>
          </a:xfrm>
          <a:prstGeom prst="straightConnector1">
            <a:avLst/>
          </a:prstGeom>
          <a:noFill/>
          <a:ln w="25400" cap="flat">
            <a:solidFill>
              <a:srgbClr val="35B558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/>
          <p:cNvCxnSpPr>
            <a:endCxn id="11" idx="0"/>
          </p:cNvCxnSpPr>
          <p:nvPr/>
        </p:nvCxnSpPr>
        <p:spPr>
          <a:xfrm flipH="1">
            <a:off x="7927522" y="9182773"/>
            <a:ext cx="24492" cy="1349156"/>
          </a:xfrm>
          <a:prstGeom prst="straightConnector1">
            <a:avLst/>
          </a:prstGeom>
          <a:noFill/>
          <a:ln w="25400" cap="flat">
            <a:solidFill>
              <a:srgbClr val="35B558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/>
          <p:cNvSpPr txBox="1"/>
          <p:nvPr/>
        </p:nvSpPr>
        <p:spPr>
          <a:xfrm>
            <a:off x="13368121" y="3219419"/>
            <a:ext cx="163185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 smtClean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server</a:t>
            </a:r>
            <a:r>
              <a:rPr lang="zh-CN" altLang="en-US" sz="3000" dirty="0" smtClean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域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35B558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324108" y="9489971"/>
            <a:ext cx="8017329" cy="1747158"/>
            <a:chOff x="13324108" y="9065417"/>
            <a:chExt cx="8017329" cy="1747158"/>
          </a:xfrm>
        </p:grpSpPr>
        <p:sp>
          <p:nvSpPr>
            <p:cNvPr id="24" name="流程图: 过程 23"/>
            <p:cNvSpPr/>
            <p:nvPr/>
          </p:nvSpPr>
          <p:spPr>
            <a:xfrm>
              <a:off x="13324108" y="9065417"/>
              <a:ext cx="8017329" cy="1747158"/>
            </a:xfrm>
            <a:prstGeom prst="flowChartProcess">
              <a:avLst/>
            </a:prstGeom>
            <a:solidFill>
              <a:srgbClr val="35B558"/>
            </a:solidFill>
            <a:ln w="31750" cap="flat">
              <a:solidFill>
                <a:srgbClr val="35B558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46060" y="9309982"/>
              <a:ext cx="6115668" cy="1302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rtl="0" latinLnBrk="1" hangingPunct="0"/>
              <a:r>
                <a:rPr lang="zh-CN" altLang="en-US" sz="2600" dirty="0">
                  <a:latin typeface="Noto Sans CJK SC Medium" pitchFamily="34" charset="-122"/>
                  <a:ea typeface="Noto Sans CJK SC Medium" pitchFamily="34" charset="-122"/>
                </a:rPr>
                <a:t>从内存</a:t>
              </a:r>
              <a:r>
                <a:rPr lang="en-US" altLang="zh-CN" sz="2600" dirty="0">
                  <a:latin typeface="Noto Sans CJK SC Medium" pitchFamily="34" charset="-122"/>
                  <a:ea typeface="Noto Sans CJK SC Medium" pitchFamily="34" charset="-122"/>
                </a:rPr>
                <a:t>MAP</a:t>
              </a:r>
              <a:r>
                <a:rPr lang="zh-CN" altLang="en-US" sz="2600" dirty="0">
                  <a:latin typeface="Noto Sans CJK SC Medium" pitchFamily="34" charset="-122"/>
                  <a:ea typeface="Noto Sans CJK SC Medium" pitchFamily="34" charset="-122"/>
                </a:rPr>
                <a:t>中查找</a:t>
              </a:r>
              <a:r>
                <a:rPr lang="en-US" altLang="zh-CN" sz="2600" dirty="0">
                  <a:latin typeface="Noto Sans CJK SC Medium" pitchFamily="34" charset="-122"/>
                  <a:ea typeface="Noto Sans CJK SC Medium" pitchFamily="34" charset="-122"/>
                </a:rPr>
                <a:t>token &lt;-&gt; </a:t>
              </a:r>
              <a:r>
                <a:rPr lang="en-US" altLang="zh-CN" sz="2600" dirty="0" smtClean="0">
                  <a:latin typeface="Noto Sans CJK SC Medium" pitchFamily="34" charset="-122"/>
                  <a:ea typeface="Noto Sans CJK SC Medium" pitchFamily="34" charset="-122"/>
                </a:rPr>
                <a:t>user</a:t>
              </a:r>
              <a:r>
                <a:rPr lang="zh-CN" altLang="en-US" sz="2600" dirty="0" smtClean="0">
                  <a:latin typeface="Noto Sans CJK SC Medium" pitchFamily="34" charset="-122"/>
                  <a:ea typeface="Noto Sans CJK SC Medium" pitchFamily="34" charset="-122"/>
                </a:rPr>
                <a:t>键值对</a:t>
              </a:r>
              <a:endParaRPr lang="en-US" altLang="zh-CN" sz="2600" dirty="0" smtClean="0">
                <a:latin typeface="Noto Sans CJK SC Medium" pitchFamily="34" charset="-122"/>
                <a:ea typeface="Noto Sans CJK SC Medium" pitchFamily="34" charset="-122"/>
              </a:endParaRPr>
            </a:p>
            <a:p>
              <a:pPr rtl="0" latinLnBrk="1" hangingPunct="0"/>
              <a:r>
                <a:rPr lang="zh-CN" altLang="en-US" sz="2600" dirty="0" smtClean="0">
                  <a:latin typeface="Noto Sans CJK SC Medium" pitchFamily="34" charset="-122"/>
                  <a:ea typeface="Noto Sans CJK SC Medium" pitchFamily="34" charset="-122"/>
                </a:rPr>
                <a:t>根据查找结果</a:t>
              </a:r>
              <a:endParaRPr lang="zh-CN" altLang="en-US" sz="2600" dirty="0">
                <a:latin typeface="Noto Sans CJK SC Medium" pitchFamily="34" charset="-122"/>
                <a:ea typeface="Noto Sans CJK SC Medium" pitchFamily="34" charset="-122"/>
              </a:endParaRPr>
            </a:p>
            <a:p>
              <a:pPr rtl="0" latinLnBrk="1" hangingPunct="0"/>
              <a:r>
                <a:rPr lang="zh-CN" altLang="en-US" sz="2600" dirty="0">
                  <a:latin typeface="Noto Sans CJK SC Medium" pitchFamily="34" charset="-122"/>
                  <a:ea typeface="Noto Sans CJK SC Medium" pitchFamily="34" charset="-122"/>
                </a:rPr>
                <a:t>返回</a:t>
              </a:r>
              <a:r>
                <a:rPr lang="en-US" altLang="zh-CN" sz="2600" dirty="0" smtClean="0">
                  <a:latin typeface="Noto Sans CJK SC Medium" pitchFamily="34" charset="-122"/>
                  <a:ea typeface="Noto Sans CJK SC Medium" pitchFamily="34" charset="-122"/>
                </a:rPr>
                <a:t>user</a:t>
              </a:r>
              <a:r>
                <a:rPr lang="zh-CN" altLang="en-US" sz="2600" dirty="0" smtClean="0">
                  <a:latin typeface="Noto Sans CJK SC Medium" pitchFamily="34" charset="-122"/>
                  <a:ea typeface="Noto Sans CJK SC Medium" pitchFamily="34" charset="-122"/>
                </a:rPr>
                <a:t>信息或</a:t>
              </a:r>
              <a:r>
                <a:rPr lang="en-US" altLang="zh-CN" sz="2600" dirty="0">
                  <a:latin typeface="Noto Sans CJK SC Medium" pitchFamily="34" charset="-122"/>
                  <a:ea typeface="Noto Sans CJK SC Medium" pitchFamily="34" charset="-122"/>
                </a:rPr>
                <a:t>token</a:t>
              </a:r>
              <a:r>
                <a:rPr lang="zh-CN" altLang="en-US" sz="2600" dirty="0">
                  <a:latin typeface="Noto Sans CJK SC Medium" pitchFamily="34" charset="-122"/>
                  <a:ea typeface="Noto Sans CJK SC Medium" pitchFamily="34" charset="-122"/>
                </a:rPr>
                <a:t>无效信息</a:t>
              </a:r>
              <a:endPara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07780" y="4572006"/>
            <a:ext cx="8024293" cy="3037120"/>
            <a:chOff x="13307780" y="4359729"/>
            <a:chExt cx="8024293" cy="3037120"/>
          </a:xfrm>
        </p:grpSpPr>
        <p:grpSp>
          <p:nvGrpSpPr>
            <p:cNvPr id="2" name="组合 1"/>
            <p:cNvGrpSpPr/>
            <p:nvPr/>
          </p:nvGrpSpPr>
          <p:grpSpPr>
            <a:xfrm>
              <a:off x="13307780" y="4359729"/>
              <a:ext cx="8024293" cy="3037120"/>
              <a:chOff x="13324109" y="4114794"/>
              <a:chExt cx="8024293" cy="3037120"/>
            </a:xfrm>
          </p:grpSpPr>
          <p:sp>
            <p:nvSpPr>
              <p:cNvPr id="22" name="流程图: 过程 21"/>
              <p:cNvSpPr/>
              <p:nvPr/>
            </p:nvSpPr>
            <p:spPr>
              <a:xfrm>
                <a:off x="13324109" y="4114794"/>
                <a:ext cx="8017329" cy="1747158"/>
              </a:xfrm>
              <a:prstGeom prst="flowChartProcess">
                <a:avLst/>
              </a:prstGeom>
              <a:solidFill>
                <a:srgbClr val="35B558"/>
              </a:solidFill>
              <a:ln w="31750" cap="flat">
                <a:solidFill>
                  <a:srgbClr val="35B558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2" name="流程图: 过程 31"/>
              <p:cNvSpPr/>
              <p:nvPr/>
            </p:nvSpPr>
            <p:spPr>
              <a:xfrm>
                <a:off x="13324109" y="5878964"/>
                <a:ext cx="8017329" cy="674041"/>
              </a:xfrm>
              <a:prstGeom prst="flowChartProcess">
                <a:avLst/>
              </a:prstGeom>
              <a:noFill/>
              <a:ln w="31750" cap="flat">
                <a:solidFill>
                  <a:srgbClr val="35B558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3484055" y="4734840"/>
                <a:ext cx="6877673" cy="502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600" dirty="0">
                    <a:latin typeface="Noto Sans CJK SC Medium" pitchFamily="34" charset="-122"/>
                    <a:ea typeface="Noto Sans CJK SC Medium" pitchFamily="34" charset="-122"/>
                  </a:rPr>
                  <a:t>2</a:t>
                </a:r>
                <a:r>
                  <a:rPr kumimoji="0" lang="zh-CN" altLang="en-US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、用户验证通过后，生成新</a:t>
                </a:r>
                <a:r>
                  <a:rPr kumimoji="0" lang="en-US" altLang="zh-CN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token</a:t>
                </a:r>
                <a:endParaRPr kumimoji="0" lang="zh-CN" altLang="en-US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Noto Sans CJK SC Medium" pitchFamily="34" charset="-122"/>
                  <a:ea typeface="Noto Sans CJK SC Medium" pitchFamily="34" charset="-122"/>
                  <a:sym typeface="Helvetica Ligh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3494946" y="5237542"/>
                <a:ext cx="7405625" cy="502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3</a:t>
                </a:r>
                <a:r>
                  <a:rPr kumimoji="0" lang="zh-CN" altLang="en-US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、将</a:t>
                </a:r>
                <a:r>
                  <a:rPr lang="en-US" altLang="zh-CN" sz="2600" dirty="0">
                    <a:latin typeface="Noto Sans CJK SC Medium" pitchFamily="34" charset="-122"/>
                    <a:ea typeface="Noto Sans CJK SC Medium" pitchFamily="34" charset="-122"/>
                  </a:rPr>
                  <a:t> </a:t>
                </a:r>
                <a:r>
                  <a:rPr lang="en-US" altLang="zh-CN" sz="2600" dirty="0" smtClean="0">
                    <a:latin typeface="Noto Sans CJK SC Medium" pitchFamily="34" charset="-122"/>
                    <a:ea typeface="Noto Sans CJK SC Medium" pitchFamily="34" charset="-122"/>
                  </a:rPr>
                  <a:t>token &lt;-&gt; user </a:t>
                </a:r>
                <a:r>
                  <a:rPr lang="zh-CN" altLang="en-US" sz="2600" dirty="0" smtClean="0">
                    <a:latin typeface="Noto Sans CJK SC Medium" pitchFamily="34" charset="-122"/>
                    <a:ea typeface="Noto Sans CJK SC Medium" pitchFamily="34" charset="-122"/>
                  </a:rPr>
                  <a:t>对存入全局</a:t>
                </a:r>
                <a:r>
                  <a:rPr lang="en-US" altLang="zh-CN" sz="2600" dirty="0" smtClean="0">
                    <a:latin typeface="Noto Sans CJK SC Medium" pitchFamily="34" charset="-122"/>
                    <a:ea typeface="Noto Sans CJK SC Medium" pitchFamily="34" charset="-122"/>
                  </a:rPr>
                  <a:t>MAP</a:t>
                </a:r>
                <a:r>
                  <a:rPr lang="zh-CN" altLang="en-US" sz="2600" dirty="0" smtClean="0">
                    <a:latin typeface="Noto Sans CJK SC Medium" pitchFamily="34" charset="-122"/>
                    <a:ea typeface="Noto Sans CJK SC Medium" pitchFamily="34" charset="-122"/>
                  </a:rPr>
                  <a:t>中供校验</a:t>
                </a:r>
                <a:endParaRPr kumimoji="0" lang="zh-CN" altLang="en-US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Noto Sans CJK SC Medium" pitchFamily="34" charset="-122"/>
                  <a:ea typeface="Noto Sans CJK SC Medium" pitchFamily="34" charset="-122"/>
                  <a:sym typeface="Helvetica Ligh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3494946" y="5952329"/>
                <a:ext cx="6115668" cy="502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600" dirty="0">
                    <a:solidFill>
                      <a:srgbClr val="FF5C00"/>
                    </a:solidFill>
                    <a:latin typeface="Noto Sans CJK SC Medium" pitchFamily="34" charset="-122"/>
                    <a:ea typeface="Noto Sans CJK SC Medium" pitchFamily="34" charset="-122"/>
                  </a:rPr>
                  <a:t>4</a:t>
                </a:r>
                <a:r>
                  <a:rPr kumimoji="0" lang="zh-CN" altLang="en-US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5C00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、将</a:t>
                </a:r>
                <a:r>
                  <a:rPr kumimoji="0" lang="en-US" altLang="zh-CN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5C00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token</a:t>
                </a:r>
                <a:r>
                  <a:rPr kumimoji="0" lang="zh-CN" altLang="en-US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5C00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写入所有域</a:t>
                </a:r>
                <a:r>
                  <a:rPr lang="zh-CN" altLang="en-US" sz="2600" dirty="0">
                    <a:solidFill>
                      <a:srgbClr val="FF5C00"/>
                    </a:solidFill>
                    <a:latin typeface="Noto Sans CJK SC Medium" pitchFamily="34" charset="-122"/>
                    <a:ea typeface="Noto Sans CJK SC Medium" pitchFamily="34" charset="-122"/>
                  </a:rPr>
                  <a:t>的</a:t>
                </a:r>
                <a:r>
                  <a:rPr kumimoji="0" lang="en-US" altLang="zh-CN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5C00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Cookie</a:t>
                </a:r>
                <a:r>
                  <a:rPr kumimoji="0" lang="zh-CN" altLang="en-US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5C00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中</a:t>
                </a:r>
                <a:endParaRPr kumimoji="0" lang="zh-CN" altLang="en-US" sz="2600" b="0" i="0" u="none" strike="noStrike" cap="none" spc="0" normalizeH="0" baseline="0" dirty="0">
                  <a:ln>
                    <a:noFill/>
                  </a:ln>
                  <a:solidFill>
                    <a:srgbClr val="FF5C00"/>
                  </a:solidFill>
                  <a:effectLst/>
                  <a:uFillTx/>
                  <a:latin typeface="Noto Sans CJK SC Medium" pitchFamily="34" charset="-122"/>
                  <a:ea typeface="Noto Sans CJK SC Medium" pitchFamily="34" charset="-122"/>
                  <a:sym typeface="Helvetica Light"/>
                </a:endParaRPr>
              </a:p>
            </p:txBody>
          </p:sp>
          <p:sp>
            <p:nvSpPr>
              <p:cNvPr id="37" name="流程图: 过程 36"/>
              <p:cNvSpPr/>
              <p:nvPr/>
            </p:nvSpPr>
            <p:spPr>
              <a:xfrm>
                <a:off x="13324109" y="6553202"/>
                <a:ext cx="8024293" cy="598712"/>
              </a:xfrm>
              <a:prstGeom prst="flowChartProcess">
                <a:avLst/>
              </a:prstGeom>
              <a:solidFill>
                <a:srgbClr val="35B558"/>
              </a:solidFill>
              <a:ln w="31750" cap="flat">
                <a:solidFill>
                  <a:srgbClr val="35B558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3484055" y="6594163"/>
                <a:ext cx="6115668" cy="502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600" dirty="0">
                    <a:latin typeface="Noto Sans CJK SC Medium" pitchFamily="34" charset="-122"/>
                    <a:ea typeface="Noto Sans CJK SC Medium" pitchFamily="34" charset="-122"/>
                  </a:rPr>
                  <a:t>5</a:t>
                </a:r>
                <a:r>
                  <a:rPr kumimoji="0" lang="zh-CN" altLang="en-US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、页面重定向回原始请求</a:t>
                </a:r>
                <a:r>
                  <a:rPr kumimoji="0" lang="en-US" altLang="zh-CN" sz="26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Noto Sans CJK SC Medium" pitchFamily="34" charset="-122"/>
                    <a:ea typeface="Noto Sans CJK SC Medium" pitchFamily="34" charset="-122"/>
                    <a:sym typeface="Helvetica Light"/>
                  </a:rPr>
                  <a:t>URL</a:t>
                </a:r>
                <a:endParaRPr kumimoji="0" lang="zh-CN" altLang="en-US" sz="2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Noto Sans CJK SC Medium" pitchFamily="34" charset="-122"/>
                  <a:ea typeface="Noto Sans CJK SC Medium" pitchFamily="34" charset="-122"/>
                  <a:sym typeface="Helvetica Light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3484054" y="4477073"/>
              <a:ext cx="687767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600" dirty="0">
                  <a:latin typeface="Noto Sans CJK SC Medium" pitchFamily="34" charset="-122"/>
                  <a:ea typeface="Noto Sans CJK SC Medium" pitchFamily="34" charset="-122"/>
                </a:rPr>
                <a:t>1</a:t>
              </a:r>
              <a:r>
                <a:rPr kumimoji="0" lang="zh-CN" altLang="en-US" sz="26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Noto Sans CJK SC Medium" pitchFamily="34" charset="-122"/>
                  <a:ea typeface="Noto Sans CJK SC Medium" pitchFamily="34" charset="-122"/>
                  <a:sym typeface="Helvetica Light"/>
                </a:rPr>
                <a:t>、提供用户登录界面，供用户进行身份认证</a:t>
              </a:r>
              <a:endPara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Noto Sans CJK SC Medium" pitchFamily="34" charset="-122"/>
                <a:ea typeface="Noto Sans CJK SC Medium" pitchFamily="34" charset="-122"/>
                <a:sym typeface="Helvetica Light"/>
              </a:endParaRPr>
            </a:p>
          </p:txBody>
        </p:sp>
      </p:grpSp>
      <p:cxnSp>
        <p:nvCxnSpPr>
          <p:cNvPr id="31" name="直接箭头连接符 30"/>
          <p:cNvCxnSpPr>
            <a:endCxn id="22" idx="1"/>
          </p:cNvCxnSpPr>
          <p:nvPr/>
        </p:nvCxnSpPr>
        <p:spPr>
          <a:xfrm>
            <a:off x="8931729" y="5443403"/>
            <a:ext cx="4376051" cy="2182"/>
          </a:xfrm>
          <a:prstGeom prst="straightConnector1">
            <a:avLst/>
          </a:prstGeom>
          <a:noFill/>
          <a:ln w="25400" cap="flat">
            <a:solidFill>
              <a:srgbClr val="35B558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>
            <a:stCxn id="14" idx="3"/>
          </p:cNvCxnSpPr>
          <p:nvPr/>
        </p:nvCxnSpPr>
        <p:spPr>
          <a:xfrm flipV="1">
            <a:off x="9095014" y="5445585"/>
            <a:ext cx="4212766" cy="2840489"/>
          </a:xfrm>
          <a:prstGeom prst="straightConnector1">
            <a:avLst/>
          </a:prstGeom>
          <a:noFill/>
          <a:ln w="25400" cap="flat">
            <a:solidFill>
              <a:srgbClr val="35B558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/>
          <p:cNvCxnSpPr>
            <a:stCxn id="14" idx="3"/>
            <a:endCxn id="24" idx="1"/>
          </p:cNvCxnSpPr>
          <p:nvPr/>
        </p:nvCxnSpPr>
        <p:spPr>
          <a:xfrm>
            <a:off x="9095014" y="8286074"/>
            <a:ext cx="4229094" cy="2077476"/>
          </a:xfrm>
          <a:prstGeom prst="straightConnector1">
            <a:avLst/>
          </a:prstGeom>
          <a:noFill/>
          <a:ln w="25400" cap="flat">
            <a:solidFill>
              <a:srgbClr val="35B558"/>
            </a:solidFill>
            <a:prstDash val="dash"/>
            <a:miter lim="400000"/>
            <a:headEnd type="stealth" w="lg" len="lg"/>
            <a:tailEnd type="stealth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 rot="5400000">
            <a:off x="7255061" y="6539469"/>
            <a:ext cx="78066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YES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35B558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44889" y="4966116"/>
            <a:ext cx="67486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NO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35B558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46" name="TextBox 45"/>
          <p:cNvSpPr txBox="1"/>
          <p:nvPr/>
        </p:nvSpPr>
        <p:spPr>
          <a:xfrm rot="5400000">
            <a:off x="7255061" y="9568769"/>
            <a:ext cx="78066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YES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35B558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47" name="TextBox 46"/>
          <p:cNvSpPr txBox="1"/>
          <p:nvPr/>
        </p:nvSpPr>
        <p:spPr>
          <a:xfrm rot="19509853">
            <a:off x="10428559" y="6646443"/>
            <a:ext cx="67486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NO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35B558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 rot="1611540">
            <a:off x="9974777" y="8981666"/>
            <a:ext cx="294311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dirty="0" smtClean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系统间通信</a:t>
            </a:r>
            <a:r>
              <a:rPr lang="en-US" altLang="zh-CN" sz="2200" dirty="0" smtClean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,token</a:t>
            </a:r>
            <a:r>
              <a:rPr lang="zh-CN" altLang="en-US" sz="2200" dirty="0" smtClean="0">
                <a:solidFill>
                  <a:srgbClr val="35B558"/>
                </a:solidFill>
                <a:latin typeface="Noto Sans CJK SC Medium" pitchFamily="34" charset="-122"/>
                <a:ea typeface="Noto Sans CJK SC Medium" pitchFamily="34" charset="-122"/>
              </a:rPr>
              <a:t>验证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35B558"/>
              </a:solidFill>
              <a:effectLst/>
              <a:uFillTx/>
              <a:latin typeface="Noto Sans CJK SC Medium" pitchFamily="34" charset="-122"/>
              <a:ea typeface="Noto Sans CJK SC Medium" pitchFamily="34" charset="-122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实战篇：</a:t>
            </a: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原理与技术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跨域读写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Cookie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跨域读写</a:t>
            </a:r>
            <a:r>
              <a:rPr lang="en-US" altLang="zh-CN" sz="5400" dirty="0" smtClean="0">
                <a:solidFill>
                  <a:srgbClr val="666666"/>
                </a:solidFill>
              </a:rPr>
              <a:t>Cookie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Cookie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信息跨域共享的实现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利用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HTML Script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标签跨域写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Cookie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P3P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协议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URL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参数实现跨域信息传递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读取其它域的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Cookie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信息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实战篇：</a:t>
            </a: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原理与技术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跨域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AJAX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请求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961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AJAX</a:t>
            </a:r>
            <a:r>
              <a:rPr lang="zh-CN" altLang="en-US" sz="5400" dirty="0" smtClean="0">
                <a:solidFill>
                  <a:srgbClr val="666666"/>
                </a:solidFill>
              </a:rPr>
              <a:t>请求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向其它域发起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AJAX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请求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jsonp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实现跨域请求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CORS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，跨域资源共享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两种方案对比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22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实战篇：</a:t>
            </a:r>
            <a:r>
              <a:rPr lang="zh-CN" altLang="en-US" sz="5400" dirty="0" smtClean="0">
                <a:solidFill>
                  <a:srgbClr val="666666"/>
                </a:solidFill>
              </a:rPr>
              <a:t>跨域</a:t>
            </a:r>
            <a:r>
              <a:rPr lang="en-US" altLang="zh-CN" sz="5400" dirty="0" smtClean="0">
                <a:solidFill>
                  <a:srgbClr val="666666"/>
                </a:solidFill>
              </a:rPr>
              <a:t>SSO</a:t>
            </a:r>
            <a:r>
              <a:rPr lang="zh-CN" altLang="en-US" sz="5400" dirty="0" smtClean="0">
                <a:solidFill>
                  <a:srgbClr val="666666"/>
                </a:solidFill>
              </a:rPr>
              <a:t>原理与技术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跨域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frame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通信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75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274</Words>
  <Application>Microsoft Macintosh PowerPoint</Application>
  <PresentationFormat>自定义</PresentationFormat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1 1</cp:lastModifiedBy>
  <cp:revision>49</cp:revision>
  <dcterms:modified xsi:type="dcterms:W3CDTF">2015-04-02T04:02:35Z</dcterms:modified>
</cp:coreProperties>
</file>