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03496-FF8B-4CB2-BF0B-7709B9FD8604}" v="2" dt="2022-03-15T10:47:48.535"/>
    <p1510:client id="{40FD5FD0-D277-408E-8858-6EB599A190E8}" v="212" dt="2022-04-11T03:02:32.534"/>
    <p1510:client id="{A9E4E8B8-4547-4148-9C58-2BE36686EC40}" v="2818" dt="2022-04-10T14:04:14.401"/>
    <p1510:client id="{CD96DA8E-A6AC-4883-9E82-46C2E23D528A}" v="2094" dt="2022-04-10T16:43:38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04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3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08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1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1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387"/>
            <a:ext cx="12196446" cy="17915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rebuchet MS"/>
                <a:ea typeface="+mj-lt"/>
                <a:cs typeface="+mj-lt"/>
              </a:rPr>
              <a:t>Social Network analysis of IMDB data </a:t>
            </a:r>
            <a:endParaRPr lang="en-US" b="1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446" y="2059093"/>
            <a:ext cx="12196446" cy="4798907"/>
          </a:xfrm>
        </p:spPr>
        <p:txBody>
          <a:bodyPr/>
          <a:lstStyle/>
          <a:p>
            <a:pPr algn="ctr"/>
            <a:r>
              <a:rPr lang="en-US" sz="3600" b="1" dirty="0">
                <a:cs typeface="Calibri" panose="020F0502020204030204"/>
              </a:rPr>
              <a:t>Group members :</a:t>
            </a:r>
          </a:p>
          <a:p>
            <a:pPr algn="ctr"/>
            <a:r>
              <a:rPr lang="en-US" sz="2400" dirty="0" err="1">
                <a:cs typeface="Calibri" panose="020F0502020204030204"/>
              </a:rPr>
              <a:t>Mopidevi</a:t>
            </a:r>
            <a:r>
              <a:rPr lang="en-US" sz="2400" dirty="0">
                <a:cs typeface="Calibri" panose="020F0502020204030204"/>
              </a:rPr>
              <a:t> Gnana Sundar (2019286)</a:t>
            </a:r>
          </a:p>
          <a:p>
            <a:pPr algn="ctr"/>
            <a:r>
              <a:rPr lang="en-US" sz="2400" dirty="0">
                <a:cs typeface="Calibri" panose="020F0502020204030204"/>
              </a:rPr>
              <a:t>Sama Prabhas Vardhan Reddy (2019141)</a:t>
            </a:r>
          </a:p>
          <a:p>
            <a:pPr algn="ctr"/>
            <a:r>
              <a:rPr lang="en-US" sz="2400" dirty="0">
                <a:cs typeface="Calibri" panose="020F0502020204030204"/>
              </a:rPr>
              <a:t>Jayant Kamesh (2019073)</a:t>
            </a:r>
          </a:p>
          <a:p>
            <a:pPr algn="ctr"/>
            <a:r>
              <a:rPr lang="en-US" sz="2400" dirty="0" err="1">
                <a:cs typeface="Calibri" panose="020F0502020204030204"/>
              </a:rPr>
              <a:t>Vallamalla</a:t>
            </a:r>
            <a:r>
              <a:rPr lang="en-US" sz="2400" dirty="0">
                <a:cs typeface="Calibri" panose="020F0502020204030204"/>
              </a:rPr>
              <a:t> Srividya (2019170)</a:t>
            </a:r>
          </a:p>
          <a:p>
            <a:pPr algn="ctr"/>
            <a:r>
              <a:rPr lang="en-US" sz="3200" b="1" dirty="0">
                <a:cs typeface="Calibri" panose="020F0502020204030204"/>
              </a:rPr>
              <a:t>Instructor</a:t>
            </a:r>
          </a:p>
          <a:p>
            <a:pPr algn="ctr"/>
            <a:r>
              <a:rPr lang="en-US" sz="2400" b="1" dirty="0">
                <a:cs typeface="Calibri" panose="020F0502020204030204"/>
              </a:rPr>
              <a:t>Dr. </a:t>
            </a:r>
            <a:r>
              <a:rPr lang="en-US" sz="2400" b="1" dirty="0" err="1">
                <a:cs typeface="Calibri" panose="020F0502020204030204"/>
              </a:rPr>
              <a:t>Avinash</a:t>
            </a:r>
            <a:r>
              <a:rPr lang="en-US" sz="2400" b="1" dirty="0">
                <a:cs typeface="Calibri" panose="020F0502020204030204"/>
              </a:rPr>
              <a:t> Chandra Pandey </a:t>
            </a:r>
          </a:p>
          <a:p>
            <a:pPr algn="ctr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AFD-C124-CD9C-2906-332A2AD8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1" y="0"/>
            <a:ext cx="12000865" cy="1090507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Introduction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9A40-4AEC-6788-A625-A6C07EBF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7" y="1557568"/>
            <a:ext cx="11817985" cy="5935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The goal of this project was to take the dataset of top 1000 IMDB movies and apply several social network analysis techniques on it.</a:t>
            </a:r>
          </a:p>
          <a:p>
            <a:r>
              <a:rPr lang="en-US" sz="2600" dirty="0">
                <a:ea typeface="+mn-lt"/>
                <a:cs typeface="+mn-lt"/>
              </a:rPr>
              <a:t>The nodes of this network are movies, actors and genres. The edges denote movie relations, actor co-occurrence, and genre relationship.</a:t>
            </a:r>
          </a:p>
          <a:p>
            <a:r>
              <a:rPr lang="en-US" sz="2600" dirty="0">
                <a:ea typeface="+mn-lt"/>
                <a:cs typeface="+mn-lt"/>
              </a:rPr>
              <a:t>We try to analyze the movies, actors, and genres through graphs.</a:t>
            </a:r>
          </a:p>
          <a:p>
            <a:r>
              <a:rPr lang="en-US" sz="2600" dirty="0">
                <a:ea typeface="+mn-lt"/>
                <a:cs typeface="+mn-lt"/>
              </a:rPr>
              <a:t>By analyzing top 1000 movies and observing the graphs we try to find what are the most successful genres and actors.</a:t>
            </a:r>
            <a:endParaRPr lang="en-US" sz="2600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4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D1AD7AF-2EEE-4B21-95D4-FD6E3483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83" y="257869"/>
            <a:ext cx="3078167" cy="29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9B6BD-CA1B-4986-A51D-EFD1A745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35" y="1434353"/>
            <a:ext cx="6249989" cy="4751294"/>
          </a:xfrm>
        </p:spPr>
        <p:txBody>
          <a:bodyPr>
            <a:normAutofit/>
          </a:bodyPr>
          <a:lstStyle/>
          <a:p>
            <a:r>
              <a:rPr lang="en-US" sz="2400" dirty="0"/>
              <a:t>First, we created a network of all actors as nodes and their connections as edges.</a:t>
            </a:r>
          </a:p>
          <a:p>
            <a:r>
              <a:rPr lang="en-US" sz="2400" dirty="0"/>
              <a:t>Second network has genres as nodes which identifies the genre with more prominence in top rated IMDB films.</a:t>
            </a:r>
          </a:p>
          <a:p>
            <a:r>
              <a:rPr lang="en-US" sz="2400" dirty="0"/>
              <a:t>These networks help us calculating various centralities and also predicting future possible links. </a:t>
            </a:r>
            <a:endParaRPr lang="en-IN" sz="2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A9C2A27-3D3C-4601-8CA8-5B03A0CC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583" y="3429000"/>
            <a:ext cx="3078018" cy="29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53CEAF2-3E0D-438A-962D-4F6ED119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58" y="577053"/>
            <a:ext cx="8678259" cy="896147"/>
          </a:xfrm>
        </p:spPr>
        <p:txBody>
          <a:bodyPr/>
          <a:lstStyle/>
          <a:p>
            <a:r>
              <a:rPr lang="en-IN" dirty="0"/>
              <a:t>Different Centrality Measures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319694-F8C9-4F25-8705-D57A339588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3450" r="48309" b="45130"/>
          <a:stretch/>
        </p:blipFill>
        <p:spPr>
          <a:xfrm>
            <a:off x="6208713" y="1473200"/>
            <a:ext cx="5983287" cy="21748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47B08-6173-4AD3-94EE-E7BA9544B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t="42351" r="48421" b="23200"/>
          <a:stretch/>
        </p:blipFill>
        <p:spPr>
          <a:xfrm>
            <a:off x="208677" y="1473201"/>
            <a:ext cx="5486400" cy="2174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970F8-31D3-411B-852C-465BC5750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00" r="52868" b="45544"/>
          <a:stretch/>
        </p:blipFill>
        <p:spPr>
          <a:xfrm>
            <a:off x="208677" y="4184582"/>
            <a:ext cx="5486400" cy="2174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1894C-8D0B-44FD-8875-71B86267C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65" t="33124" r="1709" b="14393"/>
          <a:stretch/>
        </p:blipFill>
        <p:spPr>
          <a:xfrm>
            <a:off x="6257373" y="4184582"/>
            <a:ext cx="5886050" cy="21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3E9B-EEE0-47C6-AD01-57DA156B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689" y="535805"/>
            <a:ext cx="9808127" cy="5932371"/>
          </a:xfrm>
        </p:spPr>
        <p:txBody>
          <a:bodyPr>
            <a:normAutofit/>
          </a:bodyPr>
          <a:lstStyle/>
          <a:p>
            <a:r>
              <a:rPr lang="en-IN" sz="2400" dirty="0"/>
              <a:t>As shown in the previous slide,  we found centrality for actors using four methods and printed top 10 actors. </a:t>
            </a:r>
          </a:p>
          <a:p>
            <a:r>
              <a:rPr lang="en-IN" sz="2400" dirty="0"/>
              <a:t>Mark Wahlberg had the highest centrality in 3 out of 4 methods which signifies that he is the most sought out actor and has a better movie success ratio.</a:t>
            </a:r>
          </a:p>
          <a:p>
            <a:pPr marL="0" indent="0">
              <a:buNone/>
            </a:pPr>
            <a:r>
              <a:rPr lang="en-IN" sz="2400" b="1" dirty="0"/>
              <a:t>    LINK PREDICTION</a:t>
            </a:r>
            <a:r>
              <a:rPr lang="en-IN" b="1" dirty="0"/>
              <a:t>		</a:t>
            </a:r>
          </a:p>
          <a:p>
            <a:r>
              <a:rPr lang="en-IN" sz="2400" b="1" dirty="0"/>
              <a:t>	</a:t>
            </a:r>
            <a:r>
              <a:rPr lang="en-IN" sz="2400" dirty="0"/>
              <a:t>we’ve sorted out the ten most prominent actors based on their degrees.</a:t>
            </a:r>
          </a:p>
          <a:p>
            <a:r>
              <a:rPr lang="en-IN" sz="2400" dirty="0"/>
              <a:t>We also predicted the chance of them collaborating in a movie</a:t>
            </a:r>
            <a:r>
              <a:rPr lang="en-IN" sz="2400" b="1" dirty="0"/>
              <a:t> </a:t>
            </a:r>
            <a:r>
              <a:rPr lang="en-IN" sz="2400" dirty="0"/>
              <a:t>using JAC,PAC, AAC, and RAC.</a:t>
            </a:r>
            <a:endParaRPr lang="en-IN" sz="2400" b="1" dirty="0"/>
          </a:p>
          <a:p>
            <a:r>
              <a:rPr lang="en-IN" sz="2400" dirty="0"/>
              <a:t>Christian Bale, Michael Fassbender and Christian Bale, Jake Gyllenhaal have high chances of working together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4194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11E2E62-6C41-4FB2-B8D2-7FE22DBC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7450"/>
            <a:ext cx="8911687" cy="771553"/>
          </a:xfrm>
        </p:spPr>
        <p:txBody>
          <a:bodyPr/>
          <a:lstStyle/>
          <a:p>
            <a:r>
              <a:rPr lang="en-IN" dirty="0"/>
              <a:t>Link Prediction using Different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53636D-0457-4192-93AE-2716DE32BD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4613" r="57581" b="41264"/>
          <a:stretch/>
        </p:blipFill>
        <p:spPr>
          <a:xfrm>
            <a:off x="6484183" y="1568110"/>
            <a:ext cx="5194300" cy="23510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87A29-3E9D-4997-AAF6-5A0D69528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46" r="47737" b="37263"/>
          <a:stretch/>
        </p:blipFill>
        <p:spPr>
          <a:xfrm>
            <a:off x="745933" y="4474421"/>
            <a:ext cx="4892858" cy="211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BB35B-3D29-49CF-B918-AC4DB20824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2" t="25123" r="65974" b="44141"/>
          <a:stretch/>
        </p:blipFill>
        <p:spPr>
          <a:xfrm>
            <a:off x="6484388" y="4474421"/>
            <a:ext cx="5194095" cy="2115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07C3E2-F9CB-4D88-9435-C2FA95315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42" t="23439" r="61631" b="40210"/>
          <a:stretch/>
        </p:blipFill>
        <p:spPr>
          <a:xfrm>
            <a:off x="728295" y="1568920"/>
            <a:ext cx="4892858" cy="23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F625-EBE2-555C-1773-E7D3A18C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3" y="593757"/>
            <a:ext cx="12198219" cy="9366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rebuchet MS"/>
                <a:cs typeface="Calibri Light"/>
              </a:rPr>
              <a:t>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218B-C3B0-A289-5BB2-4B9FAF70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21" y="1788834"/>
            <a:ext cx="10674218" cy="5430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rgbClr val="FFFFFF"/>
              </a:buClr>
            </a:pPr>
            <a:r>
              <a:rPr lang="en-US" sz="2400" dirty="0">
                <a:cs typeface="Calibri"/>
              </a:rPr>
              <a:t>From the analysis, </a:t>
            </a:r>
            <a:r>
              <a:rPr lang="en-US" sz="2400" dirty="0">
                <a:ea typeface="+mn-lt"/>
                <a:cs typeface="Calibri"/>
              </a:rPr>
              <a:t>we found which actors are dominant by finding the centralities of each actor treating them as nodes in a network. Them having high centrality signifies their importance for a movie to be top rated.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cs typeface="Calibri"/>
              </a:rPr>
              <a:t>By using link prediction, we found the chance of the top ten actors working together for a movie.  We can say that the collaboration of these two actors will be a successful film. </a:t>
            </a:r>
          </a:p>
        </p:txBody>
      </p:sp>
    </p:spTree>
    <p:extLst>
      <p:ext uri="{BB962C8B-B14F-4D97-AF65-F5344CB8AC3E}">
        <p14:creationId xmlns:p14="http://schemas.microsoft.com/office/powerpoint/2010/main" val="140152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A334-0B83-7CF0-3857-E87ABEBF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79199"/>
            <a:ext cx="10131425" cy="5433280"/>
          </a:xfrm>
        </p:spPr>
        <p:txBody>
          <a:bodyPr/>
          <a:lstStyle/>
          <a:p>
            <a:pPr algn="ctr"/>
            <a:r>
              <a:rPr lang="en-US" sz="9600" b="1" dirty="0">
                <a:ea typeface="+mj-lt"/>
                <a:cs typeface="+mj-lt"/>
              </a:rPr>
              <a:t>Thank You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1340-AF6B-6D51-643D-893CBFAF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69487" y="6672312"/>
            <a:ext cx="5935206" cy="246230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8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277</TotalTime>
  <Words>376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Century Gothic</vt:lpstr>
      <vt:lpstr>Times New Roman</vt:lpstr>
      <vt:lpstr>Trebuchet MS</vt:lpstr>
      <vt:lpstr>Wingdings 3</vt:lpstr>
      <vt:lpstr>Wisp</vt:lpstr>
      <vt:lpstr>Social Network analysis of IMDB data </vt:lpstr>
      <vt:lpstr>Introduction</vt:lpstr>
      <vt:lpstr>PowerPoint Presentation</vt:lpstr>
      <vt:lpstr>Different Centrality Measures</vt:lpstr>
      <vt:lpstr>PowerPoint Presentation</vt:lpstr>
      <vt:lpstr>Link Prediction using Different Methods</vt:lpstr>
      <vt:lpstr>         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Jayant Kamesh</cp:lastModifiedBy>
  <cp:revision>1014</cp:revision>
  <dcterms:created xsi:type="dcterms:W3CDTF">2022-03-15T10:46:17Z</dcterms:created>
  <dcterms:modified xsi:type="dcterms:W3CDTF">2022-04-20T15:20:12Z</dcterms:modified>
</cp:coreProperties>
</file>