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69" r:id="rId1"/>
  </p:sldMasterIdLst>
  <p:notesMasterIdLst>
    <p:notesMasterId r:id="rId30"/>
  </p:notesMasterIdLst>
  <p:sldIdLst>
    <p:sldId id="256" r:id="rId2"/>
    <p:sldId id="262" r:id="rId3"/>
    <p:sldId id="283" r:id="rId4"/>
    <p:sldId id="284" r:id="rId5"/>
    <p:sldId id="285" r:id="rId6"/>
    <p:sldId id="257" r:id="rId7"/>
    <p:sldId id="263" r:id="rId8"/>
    <p:sldId id="264" r:id="rId9"/>
    <p:sldId id="266" r:id="rId10"/>
    <p:sldId id="278" r:id="rId11"/>
    <p:sldId id="279" r:id="rId12"/>
    <p:sldId id="280" r:id="rId13"/>
    <p:sldId id="265" r:id="rId14"/>
    <p:sldId id="269" r:id="rId15"/>
    <p:sldId id="268" r:id="rId16"/>
    <p:sldId id="267" r:id="rId17"/>
    <p:sldId id="274" r:id="rId18"/>
    <p:sldId id="282" r:id="rId19"/>
    <p:sldId id="286" r:id="rId20"/>
    <p:sldId id="271" r:id="rId21"/>
    <p:sldId id="275" r:id="rId22"/>
    <p:sldId id="288" r:id="rId23"/>
    <p:sldId id="276" r:id="rId24"/>
    <p:sldId id="287" r:id="rId25"/>
    <p:sldId id="277" r:id="rId26"/>
    <p:sldId id="270"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CCCCCC"/>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65" autoAdjust="0"/>
    <p:restoredTop sz="94660"/>
  </p:normalViewPr>
  <p:slideViewPr>
    <p:cSldViewPr snapToGrid="0">
      <p:cViewPr varScale="1">
        <p:scale>
          <a:sx n="72" d="100"/>
          <a:sy n="72" d="100"/>
        </p:scale>
        <p:origin x="1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13A3A3-3E40-41E5-B690-77BAF14BCCD8}" type="doc">
      <dgm:prSet loTypeId="urn:microsoft.com/office/officeart/2005/8/layout/gear1" loCatId="relationship" qsTypeId="urn:microsoft.com/office/officeart/2005/8/quickstyle/simple1" qsCatId="simple" csTypeId="urn:microsoft.com/office/officeart/2005/8/colors/accent1_2" csCatId="accent1" phldr="1"/>
      <dgm:spPr/>
    </dgm:pt>
    <dgm:pt modelId="{438536F7-5382-43B1-A63C-87A08FB234D6}">
      <dgm:prSet phldrT="[Text]" custT="1"/>
      <dgm:spPr>
        <a:ln w="38100">
          <a:solidFill>
            <a:schemeClr val="accent1">
              <a:lumMod val="50000"/>
            </a:schemeClr>
          </a:solidFill>
        </a:ln>
      </dgm:spPr>
      <dgm:t>
        <a:bodyPr/>
        <a:lstStyle/>
        <a:p>
          <a:endParaRPr lang="en-US" sz="3200" dirty="0">
            <a:noFill/>
          </a:endParaRPr>
        </a:p>
      </dgm:t>
    </dgm:pt>
    <dgm:pt modelId="{2024D8D4-7549-4466-89EC-E62A7715A4F8}" type="parTrans" cxnId="{8792B02F-D87E-4548-BD44-DDC9D50F1676}">
      <dgm:prSet/>
      <dgm:spPr/>
      <dgm:t>
        <a:bodyPr/>
        <a:lstStyle/>
        <a:p>
          <a:endParaRPr lang="en-US"/>
        </a:p>
      </dgm:t>
    </dgm:pt>
    <dgm:pt modelId="{CAD44965-7A1B-4A1F-BC6D-4838143280AE}" type="sibTrans" cxnId="{8792B02F-D87E-4548-BD44-DDC9D50F1676}">
      <dgm:prSet/>
      <dgm:spPr/>
      <dgm:t>
        <a:bodyPr/>
        <a:lstStyle/>
        <a:p>
          <a:endParaRPr lang="en-US"/>
        </a:p>
      </dgm:t>
    </dgm:pt>
    <dgm:pt modelId="{1363FC80-ECE1-4BF8-86CF-BF2866936E1B}">
      <dgm:prSet phldrT="[Text]"/>
      <dgm:spPr>
        <a:ln w="38100">
          <a:solidFill>
            <a:schemeClr val="accent1">
              <a:lumMod val="50000"/>
            </a:schemeClr>
          </a:solidFill>
        </a:ln>
      </dgm:spPr>
      <dgm:t>
        <a:bodyPr/>
        <a:lstStyle/>
        <a:p>
          <a:r>
            <a:rPr lang="en-IN" dirty="0">
              <a:noFill/>
            </a:rPr>
            <a:t>ATTENDANCE</a:t>
          </a:r>
          <a:endParaRPr lang="en-US" dirty="0">
            <a:noFill/>
          </a:endParaRPr>
        </a:p>
      </dgm:t>
    </dgm:pt>
    <dgm:pt modelId="{1B797897-CFF9-4C7A-A07A-0E38B76351C2}" type="sibTrans" cxnId="{84E69D86-F639-4E3F-A46D-39F8B51AC8E1}">
      <dgm:prSet/>
      <dgm:spPr/>
      <dgm:t>
        <a:bodyPr/>
        <a:lstStyle/>
        <a:p>
          <a:endParaRPr lang="en-US"/>
        </a:p>
      </dgm:t>
    </dgm:pt>
    <dgm:pt modelId="{8EB47C1C-154A-4D16-A923-D5EC4EE1BF95}" type="parTrans" cxnId="{84E69D86-F639-4E3F-A46D-39F8B51AC8E1}">
      <dgm:prSet/>
      <dgm:spPr/>
      <dgm:t>
        <a:bodyPr/>
        <a:lstStyle/>
        <a:p>
          <a:endParaRPr lang="en-US"/>
        </a:p>
      </dgm:t>
    </dgm:pt>
    <dgm:pt modelId="{3BE7FF44-51D1-42D3-935E-E58418A2BB55}">
      <dgm:prSet phldrT="[Text]" custT="1"/>
      <dgm:spPr>
        <a:solidFill>
          <a:srgbClr val="30ACEC"/>
        </a:solidFill>
        <a:ln w="38100">
          <a:solidFill>
            <a:schemeClr val="accent1">
              <a:lumMod val="50000"/>
            </a:schemeClr>
          </a:solidFill>
        </a:ln>
      </dgm:spPr>
      <dgm:t>
        <a:bodyPr/>
        <a:lstStyle/>
        <a:p>
          <a:pPr algn="ctr"/>
          <a:r>
            <a:rPr lang="en-IN" sz="2600" b="1" dirty="0">
              <a:solidFill>
                <a:schemeClr val="lt1"/>
              </a:solidFill>
              <a:latin typeface="Sitka Banner" panose="02000505000000020004" pitchFamily="2" charset="0"/>
            </a:rPr>
            <a:t>SMART</a:t>
          </a:r>
        </a:p>
        <a:p>
          <a:pPr algn="ctr"/>
          <a:r>
            <a:rPr lang="en-IN" sz="2600" b="1" dirty="0">
              <a:solidFill>
                <a:schemeClr val="lt1"/>
              </a:solidFill>
              <a:latin typeface="Sitka Banner" panose="02000505000000020004" pitchFamily="2" charset="0"/>
            </a:rPr>
            <a:t>ATTENDANCE</a:t>
          </a:r>
          <a:endParaRPr lang="en-US" sz="2600" b="1" dirty="0">
            <a:solidFill>
              <a:schemeClr val="lt1"/>
            </a:solidFill>
            <a:latin typeface="Sitka Banner" panose="02000505000000020004" pitchFamily="2" charset="0"/>
          </a:endParaRPr>
        </a:p>
      </dgm:t>
    </dgm:pt>
    <dgm:pt modelId="{D0A0802B-61C4-4C1A-A9D7-069D4B440258}" type="sibTrans" cxnId="{897AFBF5-2B52-4E3C-B861-2B3A3127C947}">
      <dgm:prSet/>
      <dgm:spPr/>
      <dgm:t>
        <a:bodyPr/>
        <a:lstStyle/>
        <a:p>
          <a:endParaRPr lang="en-US"/>
        </a:p>
      </dgm:t>
    </dgm:pt>
    <dgm:pt modelId="{41CDBC8D-DB79-47B8-A8BC-F6B72B46271C}" type="parTrans" cxnId="{897AFBF5-2B52-4E3C-B861-2B3A3127C947}">
      <dgm:prSet/>
      <dgm:spPr/>
      <dgm:t>
        <a:bodyPr/>
        <a:lstStyle/>
        <a:p>
          <a:endParaRPr lang="en-US"/>
        </a:p>
      </dgm:t>
    </dgm:pt>
    <dgm:pt modelId="{DD3F9DF9-4F08-4216-841C-E50E4307CDB0}" type="pres">
      <dgm:prSet presAssocID="{1113A3A3-3E40-41E5-B690-77BAF14BCCD8}" presName="composite" presStyleCnt="0">
        <dgm:presLayoutVars>
          <dgm:chMax val="3"/>
          <dgm:animLvl val="lvl"/>
          <dgm:resizeHandles val="exact"/>
        </dgm:presLayoutVars>
      </dgm:prSet>
      <dgm:spPr/>
    </dgm:pt>
    <dgm:pt modelId="{8A97E544-8832-4936-8135-1E202D6A4183}" type="pres">
      <dgm:prSet presAssocID="{3BE7FF44-51D1-42D3-935E-E58418A2BB55}" presName="gear1" presStyleLbl="node1" presStyleIdx="0" presStyleCnt="3" custLinFactNeighborX="6818" custLinFactNeighborY="9091">
        <dgm:presLayoutVars>
          <dgm:chMax val="1"/>
          <dgm:bulletEnabled val="1"/>
        </dgm:presLayoutVars>
      </dgm:prSet>
      <dgm:spPr/>
    </dgm:pt>
    <dgm:pt modelId="{B80D830A-C6E9-44B8-93D6-23E16F38CB38}" type="pres">
      <dgm:prSet presAssocID="{3BE7FF44-51D1-42D3-935E-E58418A2BB55}" presName="gear1srcNode" presStyleLbl="node1" presStyleIdx="0" presStyleCnt="3"/>
      <dgm:spPr/>
    </dgm:pt>
    <dgm:pt modelId="{BF11CFC5-95F3-445A-A59E-BFD7A2285D07}" type="pres">
      <dgm:prSet presAssocID="{3BE7FF44-51D1-42D3-935E-E58418A2BB55}" presName="gear1dstNode" presStyleLbl="node1" presStyleIdx="0" presStyleCnt="3"/>
      <dgm:spPr/>
    </dgm:pt>
    <dgm:pt modelId="{096B4567-BA14-4428-85B8-385078DD17C7}" type="pres">
      <dgm:prSet presAssocID="{1363FC80-ECE1-4BF8-86CF-BF2866936E1B}" presName="gear2" presStyleLbl="node1" presStyleIdx="1" presStyleCnt="3">
        <dgm:presLayoutVars>
          <dgm:chMax val="1"/>
          <dgm:bulletEnabled val="1"/>
        </dgm:presLayoutVars>
      </dgm:prSet>
      <dgm:spPr/>
    </dgm:pt>
    <dgm:pt modelId="{82FA3BF7-D9A9-405E-8593-F04DAA5EACD4}" type="pres">
      <dgm:prSet presAssocID="{1363FC80-ECE1-4BF8-86CF-BF2866936E1B}" presName="gear2srcNode" presStyleLbl="node1" presStyleIdx="1" presStyleCnt="3"/>
      <dgm:spPr/>
    </dgm:pt>
    <dgm:pt modelId="{27E74DC6-8648-4912-BAD1-0CB8B0D46AA1}" type="pres">
      <dgm:prSet presAssocID="{1363FC80-ECE1-4BF8-86CF-BF2866936E1B}" presName="gear2dstNode" presStyleLbl="node1" presStyleIdx="1" presStyleCnt="3"/>
      <dgm:spPr/>
    </dgm:pt>
    <dgm:pt modelId="{44722871-0D69-4180-BEEA-E043604A7E4B}" type="pres">
      <dgm:prSet presAssocID="{438536F7-5382-43B1-A63C-87A08FB234D6}" presName="gear3" presStyleLbl="node1" presStyleIdx="2" presStyleCnt="3"/>
      <dgm:spPr/>
    </dgm:pt>
    <dgm:pt modelId="{B44516D7-08D4-4E80-846E-A9E9E17EA3D4}" type="pres">
      <dgm:prSet presAssocID="{438536F7-5382-43B1-A63C-87A08FB234D6}" presName="gear3tx" presStyleLbl="node1" presStyleIdx="2" presStyleCnt="3">
        <dgm:presLayoutVars>
          <dgm:chMax val="1"/>
          <dgm:bulletEnabled val="1"/>
        </dgm:presLayoutVars>
      </dgm:prSet>
      <dgm:spPr/>
    </dgm:pt>
    <dgm:pt modelId="{45B068ED-C9A9-46A4-AE0B-666004FDE37E}" type="pres">
      <dgm:prSet presAssocID="{438536F7-5382-43B1-A63C-87A08FB234D6}" presName="gear3srcNode" presStyleLbl="node1" presStyleIdx="2" presStyleCnt="3"/>
      <dgm:spPr/>
    </dgm:pt>
    <dgm:pt modelId="{F5D1CFC0-3B6B-45BE-8EB0-F596C33812A0}" type="pres">
      <dgm:prSet presAssocID="{438536F7-5382-43B1-A63C-87A08FB234D6}" presName="gear3dstNode" presStyleLbl="node1" presStyleIdx="2" presStyleCnt="3"/>
      <dgm:spPr/>
    </dgm:pt>
    <dgm:pt modelId="{13AA060D-B8C4-4CC8-8033-7B75FBF32041}" type="pres">
      <dgm:prSet presAssocID="{D0A0802B-61C4-4C1A-A9D7-069D4B440258}" presName="connector1" presStyleLbl="sibTrans2D1" presStyleIdx="0" presStyleCnt="3"/>
      <dgm:spPr/>
    </dgm:pt>
    <dgm:pt modelId="{6D781306-7A5E-497F-AAE1-DA4C245FA198}" type="pres">
      <dgm:prSet presAssocID="{1B797897-CFF9-4C7A-A07A-0E38B76351C2}" presName="connector2" presStyleLbl="sibTrans2D1" presStyleIdx="1" presStyleCnt="3"/>
      <dgm:spPr/>
    </dgm:pt>
    <dgm:pt modelId="{33C92DAF-5DB7-4288-8A28-04BFE13DEABF}" type="pres">
      <dgm:prSet presAssocID="{CAD44965-7A1B-4A1F-BC6D-4838143280AE}" presName="connector3" presStyleLbl="sibTrans2D1" presStyleIdx="2" presStyleCnt="3"/>
      <dgm:spPr/>
    </dgm:pt>
  </dgm:ptLst>
  <dgm:cxnLst>
    <dgm:cxn modelId="{6612DB03-4415-4B6D-AB17-55599B3F7A0E}" type="presOf" srcId="{3BE7FF44-51D1-42D3-935E-E58418A2BB55}" destId="{B80D830A-C6E9-44B8-93D6-23E16F38CB38}" srcOrd="1" destOrd="0" presId="urn:microsoft.com/office/officeart/2005/8/layout/gear1"/>
    <dgm:cxn modelId="{097D8E07-AE1A-46C0-8E1F-BB3A7BABEB47}" type="presOf" srcId="{1363FC80-ECE1-4BF8-86CF-BF2866936E1B}" destId="{27E74DC6-8648-4912-BAD1-0CB8B0D46AA1}" srcOrd="2" destOrd="0" presId="urn:microsoft.com/office/officeart/2005/8/layout/gear1"/>
    <dgm:cxn modelId="{C9395408-E277-49AC-B2BF-55169D8C7DE9}" type="presOf" srcId="{438536F7-5382-43B1-A63C-87A08FB234D6}" destId="{B44516D7-08D4-4E80-846E-A9E9E17EA3D4}" srcOrd="1" destOrd="0" presId="urn:microsoft.com/office/officeart/2005/8/layout/gear1"/>
    <dgm:cxn modelId="{0E04B30E-2CDF-49FA-9CED-942F9077BE31}" type="presOf" srcId="{438536F7-5382-43B1-A63C-87A08FB234D6}" destId="{45B068ED-C9A9-46A4-AE0B-666004FDE37E}" srcOrd="2" destOrd="0" presId="urn:microsoft.com/office/officeart/2005/8/layout/gear1"/>
    <dgm:cxn modelId="{A56B0726-5EFF-4D43-AC79-E32D5166FC67}" type="presOf" srcId="{CAD44965-7A1B-4A1F-BC6D-4838143280AE}" destId="{33C92DAF-5DB7-4288-8A28-04BFE13DEABF}" srcOrd="0" destOrd="0" presId="urn:microsoft.com/office/officeart/2005/8/layout/gear1"/>
    <dgm:cxn modelId="{8792B02F-D87E-4548-BD44-DDC9D50F1676}" srcId="{1113A3A3-3E40-41E5-B690-77BAF14BCCD8}" destId="{438536F7-5382-43B1-A63C-87A08FB234D6}" srcOrd="2" destOrd="0" parTransId="{2024D8D4-7549-4466-89EC-E62A7715A4F8}" sibTransId="{CAD44965-7A1B-4A1F-BC6D-4838143280AE}"/>
    <dgm:cxn modelId="{620E553C-F312-474F-BF2E-F04984677611}" type="presOf" srcId="{1363FC80-ECE1-4BF8-86CF-BF2866936E1B}" destId="{82FA3BF7-D9A9-405E-8593-F04DAA5EACD4}" srcOrd="1" destOrd="0" presId="urn:microsoft.com/office/officeart/2005/8/layout/gear1"/>
    <dgm:cxn modelId="{F9C48766-5D9F-4FF8-B7A3-5FAEED88459A}" type="presOf" srcId="{D0A0802B-61C4-4C1A-A9D7-069D4B440258}" destId="{13AA060D-B8C4-4CC8-8033-7B75FBF32041}" srcOrd="0" destOrd="0" presId="urn:microsoft.com/office/officeart/2005/8/layout/gear1"/>
    <dgm:cxn modelId="{660AB047-BA30-4EE1-87AF-AA290ADDD583}" type="presOf" srcId="{1113A3A3-3E40-41E5-B690-77BAF14BCCD8}" destId="{DD3F9DF9-4F08-4216-841C-E50E4307CDB0}" srcOrd="0" destOrd="0" presId="urn:microsoft.com/office/officeart/2005/8/layout/gear1"/>
    <dgm:cxn modelId="{84E69D86-F639-4E3F-A46D-39F8B51AC8E1}" srcId="{1113A3A3-3E40-41E5-B690-77BAF14BCCD8}" destId="{1363FC80-ECE1-4BF8-86CF-BF2866936E1B}" srcOrd="1" destOrd="0" parTransId="{8EB47C1C-154A-4D16-A923-D5EC4EE1BF95}" sibTransId="{1B797897-CFF9-4C7A-A07A-0E38B76351C2}"/>
    <dgm:cxn modelId="{52568092-AF71-4D34-BBA0-0CBB00BB2B5E}" type="presOf" srcId="{438536F7-5382-43B1-A63C-87A08FB234D6}" destId="{44722871-0D69-4180-BEEA-E043604A7E4B}" srcOrd="0" destOrd="0" presId="urn:microsoft.com/office/officeart/2005/8/layout/gear1"/>
    <dgm:cxn modelId="{6D8F3698-731D-47BB-95C9-CA8B8BDFFDCE}" type="presOf" srcId="{1B797897-CFF9-4C7A-A07A-0E38B76351C2}" destId="{6D781306-7A5E-497F-AAE1-DA4C245FA198}" srcOrd="0" destOrd="0" presId="urn:microsoft.com/office/officeart/2005/8/layout/gear1"/>
    <dgm:cxn modelId="{2A51B4BE-DA66-43A1-9932-F394B20D9587}" type="presOf" srcId="{438536F7-5382-43B1-A63C-87A08FB234D6}" destId="{F5D1CFC0-3B6B-45BE-8EB0-F596C33812A0}" srcOrd="3" destOrd="0" presId="urn:microsoft.com/office/officeart/2005/8/layout/gear1"/>
    <dgm:cxn modelId="{B3E4F2CA-3ECF-4BF9-B244-365B92046EBC}" type="presOf" srcId="{3BE7FF44-51D1-42D3-935E-E58418A2BB55}" destId="{8A97E544-8832-4936-8135-1E202D6A4183}" srcOrd="0" destOrd="0" presId="urn:microsoft.com/office/officeart/2005/8/layout/gear1"/>
    <dgm:cxn modelId="{91A6CAE0-F626-4377-BA7E-9C514562BF67}" type="presOf" srcId="{1363FC80-ECE1-4BF8-86CF-BF2866936E1B}" destId="{096B4567-BA14-4428-85B8-385078DD17C7}" srcOrd="0" destOrd="0" presId="urn:microsoft.com/office/officeart/2005/8/layout/gear1"/>
    <dgm:cxn modelId="{C5ADCCEE-CC8C-42F8-9F22-03B7660BADC2}" type="presOf" srcId="{3BE7FF44-51D1-42D3-935E-E58418A2BB55}" destId="{BF11CFC5-95F3-445A-A59E-BFD7A2285D07}" srcOrd="2" destOrd="0" presId="urn:microsoft.com/office/officeart/2005/8/layout/gear1"/>
    <dgm:cxn modelId="{897AFBF5-2B52-4E3C-B861-2B3A3127C947}" srcId="{1113A3A3-3E40-41E5-B690-77BAF14BCCD8}" destId="{3BE7FF44-51D1-42D3-935E-E58418A2BB55}" srcOrd="0" destOrd="0" parTransId="{41CDBC8D-DB79-47B8-A8BC-F6B72B46271C}" sibTransId="{D0A0802B-61C4-4C1A-A9D7-069D4B440258}"/>
    <dgm:cxn modelId="{64D97BD8-1532-4E46-8170-24FED63B83CC}" type="presParOf" srcId="{DD3F9DF9-4F08-4216-841C-E50E4307CDB0}" destId="{8A97E544-8832-4936-8135-1E202D6A4183}" srcOrd="0" destOrd="0" presId="urn:microsoft.com/office/officeart/2005/8/layout/gear1"/>
    <dgm:cxn modelId="{B09E8A8E-686A-41BA-A7B0-EBAB82399448}" type="presParOf" srcId="{DD3F9DF9-4F08-4216-841C-E50E4307CDB0}" destId="{B80D830A-C6E9-44B8-93D6-23E16F38CB38}" srcOrd="1" destOrd="0" presId="urn:microsoft.com/office/officeart/2005/8/layout/gear1"/>
    <dgm:cxn modelId="{0F11F153-D0E7-42CC-B22A-10B74321D20A}" type="presParOf" srcId="{DD3F9DF9-4F08-4216-841C-E50E4307CDB0}" destId="{BF11CFC5-95F3-445A-A59E-BFD7A2285D07}" srcOrd="2" destOrd="0" presId="urn:microsoft.com/office/officeart/2005/8/layout/gear1"/>
    <dgm:cxn modelId="{BEB72E32-A895-46C9-89ED-5AFA8B57CBB4}" type="presParOf" srcId="{DD3F9DF9-4F08-4216-841C-E50E4307CDB0}" destId="{096B4567-BA14-4428-85B8-385078DD17C7}" srcOrd="3" destOrd="0" presId="urn:microsoft.com/office/officeart/2005/8/layout/gear1"/>
    <dgm:cxn modelId="{2B530CD9-FD7F-475B-8049-0D59DF34464A}" type="presParOf" srcId="{DD3F9DF9-4F08-4216-841C-E50E4307CDB0}" destId="{82FA3BF7-D9A9-405E-8593-F04DAA5EACD4}" srcOrd="4" destOrd="0" presId="urn:microsoft.com/office/officeart/2005/8/layout/gear1"/>
    <dgm:cxn modelId="{C9A6DB4D-3D31-4418-B83F-F06D0BDD1899}" type="presParOf" srcId="{DD3F9DF9-4F08-4216-841C-E50E4307CDB0}" destId="{27E74DC6-8648-4912-BAD1-0CB8B0D46AA1}" srcOrd="5" destOrd="0" presId="urn:microsoft.com/office/officeart/2005/8/layout/gear1"/>
    <dgm:cxn modelId="{9F343473-2D1C-4096-A50C-18DD0925216E}" type="presParOf" srcId="{DD3F9DF9-4F08-4216-841C-E50E4307CDB0}" destId="{44722871-0D69-4180-BEEA-E043604A7E4B}" srcOrd="6" destOrd="0" presId="urn:microsoft.com/office/officeart/2005/8/layout/gear1"/>
    <dgm:cxn modelId="{4CB05DBF-BA82-4CAB-AAD4-D59DAFDF455F}" type="presParOf" srcId="{DD3F9DF9-4F08-4216-841C-E50E4307CDB0}" destId="{B44516D7-08D4-4E80-846E-A9E9E17EA3D4}" srcOrd="7" destOrd="0" presId="urn:microsoft.com/office/officeart/2005/8/layout/gear1"/>
    <dgm:cxn modelId="{07768997-C231-4EB5-950E-6967066EFD36}" type="presParOf" srcId="{DD3F9DF9-4F08-4216-841C-E50E4307CDB0}" destId="{45B068ED-C9A9-46A4-AE0B-666004FDE37E}" srcOrd="8" destOrd="0" presId="urn:microsoft.com/office/officeart/2005/8/layout/gear1"/>
    <dgm:cxn modelId="{394F935C-8EB2-46F2-B61C-6FF3CC714610}" type="presParOf" srcId="{DD3F9DF9-4F08-4216-841C-E50E4307CDB0}" destId="{F5D1CFC0-3B6B-45BE-8EB0-F596C33812A0}" srcOrd="9" destOrd="0" presId="urn:microsoft.com/office/officeart/2005/8/layout/gear1"/>
    <dgm:cxn modelId="{0669704B-5797-4F9A-9709-4C67F9F4368B}" type="presParOf" srcId="{DD3F9DF9-4F08-4216-841C-E50E4307CDB0}" destId="{13AA060D-B8C4-4CC8-8033-7B75FBF32041}" srcOrd="10" destOrd="0" presId="urn:microsoft.com/office/officeart/2005/8/layout/gear1"/>
    <dgm:cxn modelId="{3EB183BE-FFFD-43FE-B70C-BA0BDE49EF8D}" type="presParOf" srcId="{DD3F9DF9-4F08-4216-841C-E50E4307CDB0}" destId="{6D781306-7A5E-497F-AAE1-DA4C245FA198}" srcOrd="11" destOrd="0" presId="urn:microsoft.com/office/officeart/2005/8/layout/gear1"/>
    <dgm:cxn modelId="{DEECB166-BE51-44FB-8D9F-7F78B6E4E138}" type="presParOf" srcId="{DD3F9DF9-4F08-4216-841C-E50E4307CDB0}" destId="{33C92DAF-5DB7-4288-8A28-04BFE13DEAB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3B42CB-7D0D-4367-8580-13A2699E5C7B}"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9CC53E9-7CBE-4B7F-BA4A-FC3B6C96AC9A}">
      <dgm:prSet custT="1"/>
      <dgm:spPr/>
      <dgm:t>
        <a:bodyPr/>
        <a:lstStyle/>
        <a:p>
          <a:r>
            <a:rPr lang="en-IN" sz="2000" b="1" dirty="0">
              <a:latin typeface="Gadugi" panose="020B0502040204020203" pitchFamily="34" charset="0"/>
              <a:ea typeface="Gadugi" panose="020B0502040204020203" pitchFamily="34" charset="0"/>
            </a:rPr>
            <a:t>SYSTEM REQUIREMENTS</a:t>
          </a:r>
          <a:endParaRPr lang="en-US" sz="2000" dirty="0">
            <a:latin typeface="Gadugi" panose="020B0502040204020203" pitchFamily="34" charset="0"/>
            <a:ea typeface="Gadugi" panose="020B0502040204020203" pitchFamily="34" charset="0"/>
          </a:endParaRPr>
        </a:p>
      </dgm:t>
    </dgm:pt>
    <dgm:pt modelId="{BA67381C-6DBB-446C-95C9-6A395D452062}" type="parTrans" cxnId="{686AD6DB-D652-446F-8BCD-0C0E5D4A247B}">
      <dgm:prSet/>
      <dgm:spPr/>
      <dgm:t>
        <a:bodyPr/>
        <a:lstStyle/>
        <a:p>
          <a:endParaRPr lang="en-US"/>
        </a:p>
      </dgm:t>
    </dgm:pt>
    <dgm:pt modelId="{CC9A6B1A-3A7C-4F37-9FEF-5E0774F1B769}" type="sibTrans" cxnId="{686AD6DB-D652-446F-8BCD-0C0E5D4A247B}">
      <dgm:prSet/>
      <dgm:spPr/>
      <dgm:t>
        <a:bodyPr/>
        <a:lstStyle/>
        <a:p>
          <a:endParaRPr lang="en-US"/>
        </a:p>
      </dgm:t>
    </dgm:pt>
    <dgm:pt modelId="{68F9221E-4A85-4827-84A5-41113B547C1F}">
      <dgm:prSet custT="1"/>
      <dgm:spPr/>
      <dgm:t>
        <a:bodyPr/>
        <a:lstStyle/>
        <a:p>
          <a:r>
            <a:rPr lang="en-IN" sz="2400" b="1" u="sng" dirty="0">
              <a:latin typeface="Sitka Small" panose="02000505000000020004" pitchFamily="2" charset="0"/>
            </a:rPr>
            <a:t>Hardware requirements:-</a:t>
          </a:r>
          <a:endParaRPr lang="en-US" sz="2400" dirty="0">
            <a:latin typeface="Sitka Small" panose="02000505000000020004" pitchFamily="2" charset="0"/>
          </a:endParaRPr>
        </a:p>
      </dgm:t>
    </dgm:pt>
    <dgm:pt modelId="{62E6C59E-4E12-4431-979E-18ACD1123D01}" type="parTrans" cxnId="{0C8936CC-FEC2-4567-AB9E-9567AE4A85DA}">
      <dgm:prSet/>
      <dgm:spPr/>
      <dgm:t>
        <a:bodyPr/>
        <a:lstStyle/>
        <a:p>
          <a:endParaRPr lang="en-US"/>
        </a:p>
      </dgm:t>
    </dgm:pt>
    <dgm:pt modelId="{E426F887-55EA-4EDF-984C-40391DC79B3F}" type="sibTrans" cxnId="{0C8936CC-FEC2-4567-AB9E-9567AE4A85DA}">
      <dgm:prSet/>
      <dgm:spPr/>
      <dgm:t>
        <a:bodyPr/>
        <a:lstStyle/>
        <a:p>
          <a:endParaRPr lang="en-US"/>
        </a:p>
      </dgm:t>
    </dgm:pt>
    <dgm:pt modelId="{C13D00B9-D5CD-4CE7-87EC-D88034C45241}">
      <dgm:prSet custT="1"/>
      <dgm:spPr/>
      <dgm:t>
        <a:bodyPr/>
        <a:lstStyle/>
        <a:p>
          <a:r>
            <a:rPr lang="en-IN" sz="2400" dirty="0">
              <a:latin typeface="Sitka Small" panose="02000505000000020004" pitchFamily="2" charset="0"/>
            </a:rPr>
            <a:t>Display:1080x920px LCD monitor</a:t>
          </a:r>
          <a:endParaRPr lang="en-US" sz="2400" dirty="0">
            <a:latin typeface="Sitka Small" panose="02000505000000020004" pitchFamily="2" charset="0"/>
          </a:endParaRPr>
        </a:p>
      </dgm:t>
    </dgm:pt>
    <dgm:pt modelId="{0743D8F9-61D0-460D-9006-18AC46BADD1A}" type="parTrans" cxnId="{063B335E-0EBF-4903-9372-CF88311FF10F}">
      <dgm:prSet/>
      <dgm:spPr/>
      <dgm:t>
        <a:bodyPr/>
        <a:lstStyle/>
        <a:p>
          <a:endParaRPr lang="en-US"/>
        </a:p>
      </dgm:t>
    </dgm:pt>
    <dgm:pt modelId="{4EF6661D-A8B1-47F1-8314-A4D168C95892}" type="sibTrans" cxnId="{063B335E-0EBF-4903-9372-CF88311FF10F}">
      <dgm:prSet/>
      <dgm:spPr/>
      <dgm:t>
        <a:bodyPr/>
        <a:lstStyle/>
        <a:p>
          <a:endParaRPr lang="en-US"/>
        </a:p>
      </dgm:t>
    </dgm:pt>
    <dgm:pt modelId="{F12A5589-01A2-459C-87AB-61CAE68ADA04}">
      <dgm:prSet custT="1"/>
      <dgm:spPr/>
      <dgm:t>
        <a:bodyPr/>
        <a:lstStyle/>
        <a:p>
          <a:r>
            <a:rPr lang="en-IN" sz="2400" dirty="0">
              <a:latin typeface="Sitka Small" panose="02000505000000020004" pitchFamily="2" charset="0"/>
            </a:rPr>
            <a:t>CPU: AMD PRO A4-4350B 3.5Ghz</a:t>
          </a:r>
          <a:endParaRPr lang="en-US" sz="2400" dirty="0">
            <a:latin typeface="Sitka Small" panose="02000505000000020004" pitchFamily="2" charset="0"/>
          </a:endParaRPr>
        </a:p>
      </dgm:t>
    </dgm:pt>
    <dgm:pt modelId="{D64CBA12-FB16-4874-A554-B95F67929A00}" type="parTrans" cxnId="{D1F78155-803F-4788-A7A4-2CA3CA451E01}">
      <dgm:prSet/>
      <dgm:spPr/>
      <dgm:t>
        <a:bodyPr/>
        <a:lstStyle/>
        <a:p>
          <a:endParaRPr lang="en-US"/>
        </a:p>
      </dgm:t>
    </dgm:pt>
    <dgm:pt modelId="{A69713DB-C215-4D79-840B-9EAB24ED25CC}" type="sibTrans" cxnId="{D1F78155-803F-4788-A7A4-2CA3CA451E01}">
      <dgm:prSet/>
      <dgm:spPr/>
      <dgm:t>
        <a:bodyPr/>
        <a:lstStyle/>
        <a:p>
          <a:endParaRPr lang="en-US"/>
        </a:p>
      </dgm:t>
    </dgm:pt>
    <dgm:pt modelId="{E9B25B71-9F57-4B99-8C1A-82AE44A8A226}">
      <dgm:prSet custT="1"/>
      <dgm:spPr/>
      <dgm:t>
        <a:bodyPr/>
        <a:lstStyle/>
        <a:p>
          <a:r>
            <a:rPr lang="en-IN" sz="2400" dirty="0">
              <a:latin typeface="Sitka Small" panose="02000505000000020004" pitchFamily="2" charset="0"/>
            </a:rPr>
            <a:t>RAM: 8gb</a:t>
          </a:r>
          <a:endParaRPr lang="en-US" sz="2400" dirty="0">
            <a:latin typeface="Sitka Small" panose="02000505000000020004" pitchFamily="2" charset="0"/>
          </a:endParaRPr>
        </a:p>
      </dgm:t>
    </dgm:pt>
    <dgm:pt modelId="{007E494F-2DCC-41F3-868A-393322FFFA12}" type="parTrans" cxnId="{68E39558-3A3E-4A41-A998-B1C55F7A5DFB}">
      <dgm:prSet/>
      <dgm:spPr/>
      <dgm:t>
        <a:bodyPr/>
        <a:lstStyle/>
        <a:p>
          <a:endParaRPr lang="en-US"/>
        </a:p>
      </dgm:t>
    </dgm:pt>
    <dgm:pt modelId="{E029356B-72C3-4D03-BF8F-E786235AB342}" type="sibTrans" cxnId="{68E39558-3A3E-4A41-A998-B1C55F7A5DFB}">
      <dgm:prSet/>
      <dgm:spPr/>
      <dgm:t>
        <a:bodyPr/>
        <a:lstStyle/>
        <a:p>
          <a:endParaRPr lang="en-US"/>
        </a:p>
      </dgm:t>
    </dgm:pt>
    <dgm:pt modelId="{6CB5BAD0-CD0A-4CE5-B109-782BF06173FB}">
      <dgm:prSet custT="1"/>
      <dgm:spPr/>
      <dgm:t>
        <a:bodyPr/>
        <a:lstStyle/>
        <a:p>
          <a:r>
            <a:rPr lang="en-IN" sz="2400" dirty="0">
              <a:latin typeface="Sitka Small" panose="02000505000000020004" pitchFamily="2" charset="0"/>
            </a:rPr>
            <a:t>Memory: 500gb HDD</a:t>
          </a:r>
          <a:endParaRPr lang="en-US" sz="2400" dirty="0">
            <a:latin typeface="Sitka Small" panose="02000505000000020004" pitchFamily="2" charset="0"/>
          </a:endParaRPr>
        </a:p>
      </dgm:t>
    </dgm:pt>
    <dgm:pt modelId="{46267F5B-52C7-4EE2-BA07-C92ED4D728DB}" type="parTrans" cxnId="{1B558EB4-946E-484C-B0EA-72B1FF85888A}">
      <dgm:prSet/>
      <dgm:spPr/>
      <dgm:t>
        <a:bodyPr/>
        <a:lstStyle/>
        <a:p>
          <a:endParaRPr lang="en-US"/>
        </a:p>
      </dgm:t>
    </dgm:pt>
    <dgm:pt modelId="{72F3935C-D656-4398-AC3F-177416AAAB8F}" type="sibTrans" cxnId="{1B558EB4-946E-484C-B0EA-72B1FF85888A}">
      <dgm:prSet/>
      <dgm:spPr/>
      <dgm:t>
        <a:bodyPr/>
        <a:lstStyle/>
        <a:p>
          <a:endParaRPr lang="en-US"/>
        </a:p>
      </dgm:t>
    </dgm:pt>
    <dgm:pt modelId="{3B31865B-5578-4DCF-95E6-807CDE1FD4CF}">
      <dgm:prSet custT="1"/>
      <dgm:spPr/>
      <dgm:t>
        <a:bodyPr/>
        <a:lstStyle/>
        <a:p>
          <a:r>
            <a:rPr lang="en-IN" sz="2400" dirty="0">
              <a:latin typeface="Sitka Small" panose="02000505000000020004" pitchFamily="2" charset="0"/>
            </a:rPr>
            <a:t>Camera: 720P 3mp-webcam</a:t>
          </a:r>
          <a:endParaRPr lang="en-US" sz="2400" dirty="0">
            <a:latin typeface="Sitka Small" panose="02000505000000020004" pitchFamily="2" charset="0"/>
          </a:endParaRPr>
        </a:p>
      </dgm:t>
    </dgm:pt>
    <dgm:pt modelId="{ACF8BB57-BDB4-4615-975D-A0F05FE3AE42}" type="parTrans" cxnId="{9D4B142B-18EC-4C67-9F5D-16F5F984AAB5}">
      <dgm:prSet/>
      <dgm:spPr/>
      <dgm:t>
        <a:bodyPr/>
        <a:lstStyle/>
        <a:p>
          <a:endParaRPr lang="en-US"/>
        </a:p>
      </dgm:t>
    </dgm:pt>
    <dgm:pt modelId="{2D8937C8-825C-4A2F-9E74-42C976A7C358}" type="sibTrans" cxnId="{9D4B142B-18EC-4C67-9F5D-16F5F984AAB5}">
      <dgm:prSet/>
      <dgm:spPr/>
      <dgm:t>
        <a:bodyPr/>
        <a:lstStyle/>
        <a:p>
          <a:endParaRPr lang="en-US"/>
        </a:p>
      </dgm:t>
    </dgm:pt>
    <dgm:pt modelId="{CBC70AC3-AE4D-41AF-BFF3-CBED2F42B91B}">
      <dgm:prSet custT="1"/>
      <dgm:spPr/>
      <dgm:t>
        <a:bodyPr/>
        <a:lstStyle/>
        <a:p>
          <a:r>
            <a:rPr lang="en-IN" sz="2400" b="1" u="sng" dirty="0">
              <a:latin typeface="Sitka Small" panose="02000505000000020004" pitchFamily="2" charset="0"/>
            </a:rPr>
            <a:t>Software requirements:-</a:t>
          </a:r>
          <a:endParaRPr lang="en-US" sz="2400" dirty="0">
            <a:latin typeface="Sitka Small" panose="02000505000000020004" pitchFamily="2" charset="0"/>
          </a:endParaRPr>
        </a:p>
      </dgm:t>
    </dgm:pt>
    <dgm:pt modelId="{A1A69765-ED7D-4585-B56D-C560C0B4D284}" type="parTrans" cxnId="{8257A84E-9F3D-43B5-80CB-512EB5FFD76E}">
      <dgm:prSet/>
      <dgm:spPr/>
      <dgm:t>
        <a:bodyPr/>
        <a:lstStyle/>
        <a:p>
          <a:endParaRPr lang="en-US"/>
        </a:p>
      </dgm:t>
    </dgm:pt>
    <dgm:pt modelId="{83FDE299-989C-4DFE-BE1C-D49EF2C78A5B}" type="sibTrans" cxnId="{8257A84E-9F3D-43B5-80CB-512EB5FFD76E}">
      <dgm:prSet/>
      <dgm:spPr/>
      <dgm:t>
        <a:bodyPr/>
        <a:lstStyle/>
        <a:p>
          <a:endParaRPr lang="en-US"/>
        </a:p>
      </dgm:t>
    </dgm:pt>
    <dgm:pt modelId="{2BCB1637-6D48-4BD6-B114-4A97C684F38C}">
      <dgm:prSet custT="1"/>
      <dgm:spPr/>
      <dgm:t>
        <a:bodyPr/>
        <a:lstStyle/>
        <a:p>
          <a:r>
            <a:rPr lang="en-IN" sz="2400" dirty="0">
              <a:latin typeface="Sitka Small" panose="02000505000000020004" pitchFamily="2" charset="0"/>
            </a:rPr>
            <a:t>Windows 10</a:t>
          </a:r>
          <a:endParaRPr lang="en-US" sz="2400" dirty="0">
            <a:latin typeface="Sitka Small" panose="02000505000000020004" pitchFamily="2" charset="0"/>
          </a:endParaRPr>
        </a:p>
      </dgm:t>
    </dgm:pt>
    <dgm:pt modelId="{FF59C2D8-8363-41BD-ACE2-8AE7714916B8}" type="parTrans" cxnId="{5EDC6E25-5818-4EF2-A225-0AFE183C2306}">
      <dgm:prSet/>
      <dgm:spPr/>
      <dgm:t>
        <a:bodyPr/>
        <a:lstStyle/>
        <a:p>
          <a:endParaRPr lang="en-US"/>
        </a:p>
      </dgm:t>
    </dgm:pt>
    <dgm:pt modelId="{DD5F688A-20C6-4FC6-A220-583860FB3780}" type="sibTrans" cxnId="{5EDC6E25-5818-4EF2-A225-0AFE183C2306}">
      <dgm:prSet/>
      <dgm:spPr/>
      <dgm:t>
        <a:bodyPr/>
        <a:lstStyle/>
        <a:p>
          <a:endParaRPr lang="en-US"/>
        </a:p>
      </dgm:t>
    </dgm:pt>
    <dgm:pt modelId="{53FBF02E-EF1D-47C2-B88F-328AC7D08548}">
      <dgm:prSet custT="1"/>
      <dgm:spPr/>
      <dgm:t>
        <a:bodyPr/>
        <a:lstStyle/>
        <a:p>
          <a:r>
            <a:rPr lang="en-IN" sz="2400" dirty="0">
              <a:latin typeface="Sitka Small" panose="02000505000000020004" pitchFamily="2" charset="0"/>
            </a:rPr>
            <a:t>Python-</a:t>
          </a:r>
          <a:r>
            <a:rPr lang="en-IN" sz="2400" dirty="0" err="1">
              <a:latin typeface="Sitka Small" panose="02000505000000020004" pitchFamily="2" charset="0"/>
            </a:rPr>
            <a:t>Pycharm</a:t>
          </a:r>
          <a:endParaRPr lang="en-US" sz="2400" dirty="0">
            <a:latin typeface="Sitka Small" panose="02000505000000020004" pitchFamily="2" charset="0"/>
          </a:endParaRPr>
        </a:p>
      </dgm:t>
    </dgm:pt>
    <dgm:pt modelId="{C15F0059-6CCE-478C-B341-FD492370794D}" type="parTrans" cxnId="{83B384D8-3504-4CFC-AD73-31DB7D3F791F}">
      <dgm:prSet/>
      <dgm:spPr/>
      <dgm:t>
        <a:bodyPr/>
        <a:lstStyle/>
        <a:p>
          <a:endParaRPr lang="en-US"/>
        </a:p>
      </dgm:t>
    </dgm:pt>
    <dgm:pt modelId="{0150C095-D1E2-47D2-9F75-679724DDCEFF}" type="sibTrans" cxnId="{83B384D8-3504-4CFC-AD73-31DB7D3F791F}">
      <dgm:prSet/>
      <dgm:spPr/>
      <dgm:t>
        <a:bodyPr/>
        <a:lstStyle/>
        <a:p>
          <a:endParaRPr lang="en-US"/>
        </a:p>
      </dgm:t>
    </dgm:pt>
    <dgm:pt modelId="{5281FA57-C6A7-4718-8646-C5F0A268931B}">
      <dgm:prSet custT="1"/>
      <dgm:spPr/>
      <dgm:t>
        <a:bodyPr/>
        <a:lstStyle/>
        <a:p>
          <a:r>
            <a:rPr lang="en-IN" sz="2400" dirty="0">
              <a:latin typeface="Sitka Small" panose="02000505000000020004" pitchFamily="2" charset="0"/>
            </a:rPr>
            <a:t>Python libraries (</a:t>
          </a:r>
          <a:r>
            <a:rPr lang="en-IN" sz="2400" dirty="0" err="1">
              <a:latin typeface="Sitka Small" panose="02000505000000020004" pitchFamily="2" charset="0"/>
            </a:rPr>
            <a:t>opencv</a:t>
          </a:r>
          <a:r>
            <a:rPr lang="en-IN" sz="2400" dirty="0">
              <a:latin typeface="Sitka Small" panose="02000505000000020004" pitchFamily="2" charset="0"/>
            </a:rPr>
            <a:t>, </a:t>
          </a:r>
          <a:r>
            <a:rPr lang="en-IN" sz="2400" dirty="0" err="1">
              <a:latin typeface="Sitka Small" panose="02000505000000020004" pitchFamily="2" charset="0"/>
            </a:rPr>
            <a:t>face_recognition</a:t>
          </a:r>
          <a:r>
            <a:rPr lang="en-IN" sz="2400" dirty="0">
              <a:latin typeface="Sitka Small" panose="02000505000000020004" pitchFamily="2" charset="0"/>
            </a:rPr>
            <a:t>, </a:t>
          </a:r>
          <a:r>
            <a:rPr lang="en-IN" sz="2400" dirty="0" err="1">
              <a:latin typeface="Sitka Small" panose="02000505000000020004" pitchFamily="2" charset="0"/>
            </a:rPr>
            <a:t>numpy,Tkinter</a:t>
          </a:r>
          <a:r>
            <a:rPr lang="en-IN" sz="2400" dirty="0">
              <a:latin typeface="Sitka Small" panose="02000505000000020004" pitchFamily="2" charset="0"/>
            </a:rPr>
            <a:t>)</a:t>
          </a:r>
          <a:endParaRPr lang="en-US" sz="2400" dirty="0">
            <a:latin typeface="Sitka Small" panose="02000505000000020004" pitchFamily="2" charset="0"/>
          </a:endParaRPr>
        </a:p>
      </dgm:t>
    </dgm:pt>
    <dgm:pt modelId="{1A7263B3-0FD9-4533-BFF4-98C4CAD2752C}" type="parTrans" cxnId="{64BA9DA9-BD93-4415-90A2-92551604C9EC}">
      <dgm:prSet/>
      <dgm:spPr/>
      <dgm:t>
        <a:bodyPr/>
        <a:lstStyle/>
        <a:p>
          <a:endParaRPr lang="en-US"/>
        </a:p>
      </dgm:t>
    </dgm:pt>
    <dgm:pt modelId="{C4E92A97-8C37-4B46-9B88-D6D165B26FAD}" type="sibTrans" cxnId="{64BA9DA9-BD93-4415-90A2-92551604C9EC}">
      <dgm:prSet/>
      <dgm:spPr/>
      <dgm:t>
        <a:bodyPr/>
        <a:lstStyle/>
        <a:p>
          <a:endParaRPr lang="en-US"/>
        </a:p>
      </dgm:t>
    </dgm:pt>
    <dgm:pt modelId="{040A8E27-FF2A-47BB-A645-02644163D0F1}">
      <dgm:prSet custT="1"/>
      <dgm:spPr/>
      <dgm:t>
        <a:bodyPr/>
        <a:lstStyle/>
        <a:p>
          <a:r>
            <a:rPr lang="en-IN" sz="2400" dirty="0">
              <a:latin typeface="Sitka Small" panose="02000505000000020004" pitchFamily="2" charset="0"/>
            </a:rPr>
            <a:t>MS-Excel</a:t>
          </a:r>
          <a:endParaRPr lang="en-US" sz="2400" dirty="0">
            <a:latin typeface="Sitka Small" panose="02000505000000020004" pitchFamily="2" charset="0"/>
          </a:endParaRPr>
        </a:p>
      </dgm:t>
    </dgm:pt>
    <dgm:pt modelId="{137E5371-4454-4356-AAC8-076E15DC4540}" type="parTrans" cxnId="{2DBB3B93-181A-4586-93BE-B6E194E0EB22}">
      <dgm:prSet/>
      <dgm:spPr/>
      <dgm:t>
        <a:bodyPr/>
        <a:lstStyle/>
        <a:p>
          <a:endParaRPr lang="en-US"/>
        </a:p>
      </dgm:t>
    </dgm:pt>
    <dgm:pt modelId="{F234E2BB-E0DB-4167-86BB-5750231A28B6}" type="sibTrans" cxnId="{2DBB3B93-181A-4586-93BE-B6E194E0EB22}">
      <dgm:prSet/>
      <dgm:spPr/>
      <dgm:t>
        <a:bodyPr/>
        <a:lstStyle/>
        <a:p>
          <a:endParaRPr lang="en-US"/>
        </a:p>
      </dgm:t>
    </dgm:pt>
    <dgm:pt modelId="{C3E434DC-2DAB-41F4-B33C-50BE3B7F037E}">
      <dgm:prSet custT="1"/>
      <dgm:spPr/>
      <dgm:t>
        <a:bodyPr/>
        <a:lstStyle/>
        <a:p>
          <a:r>
            <a:rPr lang="en-IN" sz="2400" dirty="0" err="1">
              <a:latin typeface="Sitka Small" panose="02000505000000020004" pitchFamily="2" charset="0"/>
            </a:rPr>
            <a:t>Xampp</a:t>
          </a:r>
          <a:r>
            <a:rPr lang="en-IN" sz="2400" dirty="0">
              <a:latin typeface="Sitka Small" panose="02000505000000020004" pitchFamily="2" charset="0"/>
            </a:rPr>
            <a:t> server(</a:t>
          </a:r>
          <a:r>
            <a:rPr lang="en-IN" sz="2400" dirty="0" err="1">
              <a:latin typeface="Sitka Small" panose="02000505000000020004" pitchFamily="2" charset="0"/>
            </a:rPr>
            <a:t>mysql</a:t>
          </a:r>
          <a:r>
            <a:rPr lang="en-IN" sz="2400" dirty="0">
              <a:latin typeface="Sitka Small" panose="02000505000000020004" pitchFamily="2" charset="0"/>
            </a:rPr>
            <a:t>)</a:t>
          </a:r>
          <a:endParaRPr lang="en-US" sz="2400" dirty="0">
            <a:latin typeface="Sitka Small" panose="02000505000000020004" pitchFamily="2" charset="0"/>
          </a:endParaRPr>
        </a:p>
      </dgm:t>
    </dgm:pt>
    <dgm:pt modelId="{7958C740-1371-4CD1-AB86-90A30D10C44D}" type="parTrans" cxnId="{1F57A025-4D1B-4964-9B4C-090C0E8AE9A4}">
      <dgm:prSet/>
      <dgm:spPr/>
      <dgm:t>
        <a:bodyPr/>
        <a:lstStyle/>
        <a:p>
          <a:endParaRPr lang="en-US"/>
        </a:p>
      </dgm:t>
    </dgm:pt>
    <dgm:pt modelId="{2B00913B-C791-4528-BDCE-E7FA880A6E49}" type="sibTrans" cxnId="{1F57A025-4D1B-4964-9B4C-090C0E8AE9A4}">
      <dgm:prSet/>
      <dgm:spPr/>
      <dgm:t>
        <a:bodyPr/>
        <a:lstStyle/>
        <a:p>
          <a:endParaRPr lang="en-US"/>
        </a:p>
      </dgm:t>
    </dgm:pt>
    <dgm:pt modelId="{D12C48AD-6F12-443C-80DF-D112CA61D985}" type="pres">
      <dgm:prSet presAssocID="{113B42CB-7D0D-4367-8580-13A2699E5C7B}" presName="Name0" presStyleCnt="0">
        <dgm:presLayoutVars>
          <dgm:dir/>
          <dgm:resizeHandles val="exact"/>
        </dgm:presLayoutVars>
      </dgm:prSet>
      <dgm:spPr/>
    </dgm:pt>
    <dgm:pt modelId="{216390AA-6961-411D-ACA1-75C3298F5F72}" type="pres">
      <dgm:prSet presAssocID="{69CC53E9-7CBE-4B7F-BA4A-FC3B6C96AC9A}" presName="node" presStyleLbl="node1" presStyleIdx="0" presStyleCnt="3" custScaleX="68411" custScaleY="75989">
        <dgm:presLayoutVars>
          <dgm:bulletEnabled val="1"/>
        </dgm:presLayoutVars>
      </dgm:prSet>
      <dgm:spPr/>
    </dgm:pt>
    <dgm:pt modelId="{2D54433C-0DD5-4CB1-BA6A-96D4745D774A}" type="pres">
      <dgm:prSet presAssocID="{CC9A6B1A-3A7C-4F37-9FEF-5E0774F1B769}" presName="sibTrans" presStyleCnt="0"/>
      <dgm:spPr/>
    </dgm:pt>
    <dgm:pt modelId="{F8C51AA2-97CE-43A7-8A04-47469B0EFD9B}" type="pres">
      <dgm:prSet presAssocID="{68F9221E-4A85-4827-84A5-41113B547C1F}" presName="node" presStyleLbl="node1" presStyleIdx="1" presStyleCnt="3">
        <dgm:presLayoutVars>
          <dgm:bulletEnabled val="1"/>
        </dgm:presLayoutVars>
      </dgm:prSet>
      <dgm:spPr/>
    </dgm:pt>
    <dgm:pt modelId="{DFD30DB1-8A2D-42FB-A0C8-FDAF548C1683}" type="pres">
      <dgm:prSet presAssocID="{E426F887-55EA-4EDF-984C-40391DC79B3F}" presName="sibTrans" presStyleCnt="0"/>
      <dgm:spPr/>
    </dgm:pt>
    <dgm:pt modelId="{A679F19E-584A-486A-8965-3DBC8B0801F3}" type="pres">
      <dgm:prSet presAssocID="{CBC70AC3-AE4D-41AF-BFF3-CBED2F42B91B}" presName="node" presStyleLbl="node1" presStyleIdx="2" presStyleCnt="3">
        <dgm:presLayoutVars>
          <dgm:bulletEnabled val="1"/>
        </dgm:presLayoutVars>
      </dgm:prSet>
      <dgm:spPr/>
    </dgm:pt>
  </dgm:ptLst>
  <dgm:cxnLst>
    <dgm:cxn modelId="{B0381F04-DE27-4DD3-AC3B-3A406DDDE7DB}" type="presOf" srcId="{68F9221E-4A85-4827-84A5-41113B547C1F}" destId="{F8C51AA2-97CE-43A7-8A04-47469B0EFD9B}" srcOrd="0" destOrd="0" presId="urn:microsoft.com/office/officeart/2005/8/layout/hList6"/>
    <dgm:cxn modelId="{53448610-07AB-4D06-A84E-640315E3B1A4}" type="presOf" srcId="{E9B25B71-9F57-4B99-8C1A-82AE44A8A226}" destId="{F8C51AA2-97CE-43A7-8A04-47469B0EFD9B}" srcOrd="0" destOrd="3" presId="urn:microsoft.com/office/officeart/2005/8/layout/hList6"/>
    <dgm:cxn modelId="{5EDC6E25-5818-4EF2-A225-0AFE183C2306}" srcId="{CBC70AC3-AE4D-41AF-BFF3-CBED2F42B91B}" destId="{2BCB1637-6D48-4BD6-B114-4A97C684F38C}" srcOrd="0" destOrd="0" parTransId="{FF59C2D8-8363-41BD-ACE2-8AE7714916B8}" sibTransId="{DD5F688A-20C6-4FC6-A220-583860FB3780}"/>
    <dgm:cxn modelId="{1F57A025-4D1B-4964-9B4C-090C0E8AE9A4}" srcId="{CBC70AC3-AE4D-41AF-BFF3-CBED2F42B91B}" destId="{C3E434DC-2DAB-41F4-B33C-50BE3B7F037E}" srcOrd="4" destOrd="0" parTransId="{7958C740-1371-4CD1-AB86-90A30D10C44D}" sibTransId="{2B00913B-C791-4528-BDCE-E7FA880A6E49}"/>
    <dgm:cxn modelId="{9D4B142B-18EC-4C67-9F5D-16F5F984AAB5}" srcId="{68F9221E-4A85-4827-84A5-41113B547C1F}" destId="{3B31865B-5578-4DCF-95E6-807CDE1FD4CF}" srcOrd="4" destOrd="0" parTransId="{ACF8BB57-BDB4-4615-975D-A0F05FE3AE42}" sibTransId="{2D8937C8-825C-4A2F-9E74-42C976A7C358}"/>
    <dgm:cxn modelId="{DD664C35-384D-4FC5-99A8-13CCEFBCCB16}" type="presOf" srcId="{2BCB1637-6D48-4BD6-B114-4A97C684F38C}" destId="{A679F19E-584A-486A-8965-3DBC8B0801F3}" srcOrd="0" destOrd="1" presId="urn:microsoft.com/office/officeart/2005/8/layout/hList6"/>
    <dgm:cxn modelId="{063B335E-0EBF-4903-9372-CF88311FF10F}" srcId="{68F9221E-4A85-4827-84A5-41113B547C1F}" destId="{C13D00B9-D5CD-4CE7-87EC-D88034C45241}" srcOrd="0" destOrd="0" parTransId="{0743D8F9-61D0-460D-9006-18AC46BADD1A}" sibTransId="{4EF6661D-A8B1-47F1-8314-A4D168C95892}"/>
    <dgm:cxn modelId="{69F7E542-D73F-4F12-AE4E-017300089147}" type="presOf" srcId="{69CC53E9-7CBE-4B7F-BA4A-FC3B6C96AC9A}" destId="{216390AA-6961-411D-ACA1-75C3298F5F72}" srcOrd="0" destOrd="0" presId="urn:microsoft.com/office/officeart/2005/8/layout/hList6"/>
    <dgm:cxn modelId="{DFF39668-FA4B-4968-80D2-8A56DB0996C1}" type="presOf" srcId="{040A8E27-FF2A-47BB-A645-02644163D0F1}" destId="{A679F19E-584A-486A-8965-3DBC8B0801F3}" srcOrd="0" destOrd="4" presId="urn:microsoft.com/office/officeart/2005/8/layout/hList6"/>
    <dgm:cxn modelId="{0676624A-D882-4187-AC37-2A55A3FE828D}" type="presOf" srcId="{6CB5BAD0-CD0A-4CE5-B109-782BF06173FB}" destId="{F8C51AA2-97CE-43A7-8A04-47469B0EFD9B}" srcOrd="0" destOrd="4" presId="urn:microsoft.com/office/officeart/2005/8/layout/hList6"/>
    <dgm:cxn modelId="{8257A84E-9F3D-43B5-80CB-512EB5FFD76E}" srcId="{113B42CB-7D0D-4367-8580-13A2699E5C7B}" destId="{CBC70AC3-AE4D-41AF-BFF3-CBED2F42B91B}" srcOrd="2" destOrd="0" parTransId="{A1A69765-ED7D-4585-B56D-C560C0B4D284}" sibTransId="{83FDE299-989C-4DFE-BE1C-D49EF2C78A5B}"/>
    <dgm:cxn modelId="{859A694F-9217-4E05-B498-82B5E73E1E81}" type="presOf" srcId="{5281FA57-C6A7-4718-8646-C5F0A268931B}" destId="{A679F19E-584A-486A-8965-3DBC8B0801F3}" srcOrd="0" destOrd="3" presId="urn:microsoft.com/office/officeart/2005/8/layout/hList6"/>
    <dgm:cxn modelId="{D1F78155-803F-4788-A7A4-2CA3CA451E01}" srcId="{68F9221E-4A85-4827-84A5-41113B547C1F}" destId="{F12A5589-01A2-459C-87AB-61CAE68ADA04}" srcOrd="1" destOrd="0" parTransId="{D64CBA12-FB16-4874-A554-B95F67929A00}" sibTransId="{A69713DB-C215-4D79-840B-9EAB24ED25CC}"/>
    <dgm:cxn modelId="{52F22D78-AF8F-4721-9D2D-EA065C476532}" type="presOf" srcId="{CBC70AC3-AE4D-41AF-BFF3-CBED2F42B91B}" destId="{A679F19E-584A-486A-8965-3DBC8B0801F3}" srcOrd="0" destOrd="0" presId="urn:microsoft.com/office/officeart/2005/8/layout/hList6"/>
    <dgm:cxn modelId="{68E39558-3A3E-4A41-A998-B1C55F7A5DFB}" srcId="{68F9221E-4A85-4827-84A5-41113B547C1F}" destId="{E9B25B71-9F57-4B99-8C1A-82AE44A8A226}" srcOrd="2" destOrd="0" parTransId="{007E494F-2DCC-41F3-868A-393322FFFA12}" sibTransId="{E029356B-72C3-4D03-BF8F-E786235AB342}"/>
    <dgm:cxn modelId="{1FD56B5A-D129-45BC-9CCE-4269F9836704}" type="presOf" srcId="{C3E434DC-2DAB-41F4-B33C-50BE3B7F037E}" destId="{A679F19E-584A-486A-8965-3DBC8B0801F3}" srcOrd="0" destOrd="5" presId="urn:microsoft.com/office/officeart/2005/8/layout/hList6"/>
    <dgm:cxn modelId="{2DBB3B93-181A-4586-93BE-B6E194E0EB22}" srcId="{CBC70AC3-AE4D-41AF-BFF3-CBED2F42B91B}" destId="{040A8E27-FF2A-47BB-A645-02644163D0F1}" srcOrd="3" destOrd="0" parTransId="{137E5371-4454-4356-AAC8-076E15DC4540}" sibTransId="{F234E2BB-E0DB-4167-86BB-5750231A28B6}"/>
    <dgm:cxn modelId="{FA18EF94-FEC6-4BE2-B6F0-8F21BD8B17A6}" type="presOf" srcId="{113B42CB-7D0D-4367-8580-13A2699E5C7B}" destId="{D12C48AD-6F12-443C-80DF-D112CA61D985}" srcOrd="0" destOrd="0" presId="urn:microsoft.com/office/officeart/2005/8/layout/hList6"/>
    <dgm:cxn modelId="{CDA85FA4-E2C7-4EA1-8316-81A9743AA3B9}" type="presOf" srcId="{F12A5589-01A2-459C-87AB-61CAE68ADA04}" destId="{F8C51AA2-97CE-43A7-8A04-47469B0EFD9B}" srcOrd="0" destOrd="2" presId="urn:microsoft.com/office/officeart/2005/8/layout/hList6"/>
    <dgm:cxn modelId="{64BA9DA9-BD93-4415-90A2-92551604C9EC}" srcId="{CBC70AC3-AE4D-41AF-BFF3-CBED2F42B91B}" destId="{5281FA57-C6A7-4718-8646-C5F0A268931B}" srcOrd="2" destOrd="0" parTransId="{1A7263B3-0FD9-4533-BFF4-98C4CAD2752C}" sibTransId="{C4E92A97-8C37-4B46-9B88-D6D165B26FAD}"/>
    <dgm:cxn modelId="{1B558EB4-946E-484C-B0EA-72B1FF85888A}" srcId="{68F9221E-4A85-4827-84A5-41113B547C1F}" destId="{6CB5BAD0-CD0A-4CE5-B109-782BF06173FB}" srcOrd="3" destOrd="0" parTransId="{46267F5B-52C7-4EE2-BA07-C92ED4D728DB}" sibTransId="{72F3935C-D656-4398-AC3F-177416AAAB8F}"/>
    <dgm:cxn modelId="{3F69FAC5-CFE4-41FE-8621-7CC5779CF0ED}" type="presOf" srcId="{C13D00B9-D5CD-4CE7-87EC-D88034C45241}" destId="{F8C51AA2-97CE-43A7-8A04-47469B0EFD9B}" srcOrd="0" destOrd="1" presId="urn:microsoft.com/office/officeart/2005/8/layout/hList6"/>
    <dgm:cxn modelId="{F43EEACA-8434-4B61-ACA9-8401B925CD28}" type="presOf" srcId="{3B31865B-5578-4DCF-95E6-807CDE1FD4CF}" destId="{F8C51AA2-97CE-43A7-8A04-47469B0EFD9B}" srcOrd="0" destOrd="5" presId="urn:microsoft.com/office/officeart/2005/8/layout/hList6"/>
    <dgm:cxn modelId="{0C8936CC-FEC2-4567-AB9E-9567AE4A85DA}" srcId="{113B42CB-7D0D-4367-8580-13A2699E5C7B}" destId="{68F9221E-4A85-4827-84A5-41113B547C1F}" srcOrd="1" destOrd="0" parTransId="{62E6C59E-4E12-4431-979E-18ACD1123D01}" sibTransId="{E426F887-55EA-4EDF-984C-40391DC79B3F}"/>
    <dgm:cxn modelId="{83B384D8-3504-4CFC-AD73-31DB7D3F791F}" srcId="{CBC70AC3-AE4D-41AF-BFF3-CBED2F42B91B}" destId="{53FBF02E-EF1D-47C2-B88F-328AC7D08548}" srcOrd="1" destOrd="0" parTransId="{C15F0059-6CCE-478C-B341-FD492370794D}" sibTransId="{0150C095-D1E2-47D2-9F75-679724DDCEFF}"/>
    <dgm:cxn modelId="{686AD6DB-D652-446F-8BCD-0C0E5D4A247B}" srcId="{113B42CB-7D0D-4367-8580-13A2699E5C7B}" destId="{69CC53E9-7CBE-4B7F-BA4A-FC3B6C96AC9A}" srcOrd="0" destOrd="0" parTransId="{BA67381C-6DBB-446C-95C9-6A395D452062}" sibTransId="{CC9A6B1A-3A7C-4F37-9FEF-5E0774F1B769}"/>
    <dgm:cxn modelId="{955102E1-A4B7-413B-8AF8-F6558F75804A}" type="presOf" srcId="{53FBF02E-EF1D-47C2-B88F-328AC7D08548}" destId="{A679F19E-584A-486A-8965-3DBC8B0801F3}" srcOrd="0" destOrd="2" presId="urn:microsoft.com/office/officeart/2005/8/layout/hList6"/>
    <dgm:cxn modelId="{4706FC89-011D-4802-A97E-81114AE3B20E}" type="presParOf" srcId="{D12C48AD-6F12-443C-80DF-D112CA61D985}" destId="{216390AA-6961-411D-ACA1-75C3298F5F72}" srcOrd="0" destOrd="0" presId="urn:microsoft.com/office/officeart/2005/8/layout/hList6"/>
    <dgm:cxn modelId="{7A8B4E81-6DE4-4F12-9647-5A2D3AFC87B0}" type="presParOf" srcId="{D12C48AD-6F12-443C-80DF-D112CA61D985}" destId="{2D54433C-0DD5-4CB1-BA6A-96D4745D774A}" srcOrd="1" destOrd="0" presId="urn:microsoft.com/office/officeart/2005/8/layout/hList6"/>
    <dgm:cxn modelId="{56BFFFC1-AEB2-4145-8FB7-A0DA119F132D}" type="presParOf" srcId="{D12C48AD-6F12-443C-80DF-D112CA61D985}" destId="{F8C51AA2-97CE-43A7-8A04-47469B0EFD9B}" srcOrd="2" destOrd="0" presId="urn:microsoft.com/office/officeart/2005/8/layout/hList6"/>
    <dgm:cxn modelId="{B1A45AC1-9512-41D9-8AB0-438F8DF8AB13}" type="presParOf" srcId="{D12C48AD-6F12-443C-80DF-D112CA61D985}" destId="{DFD30DB1-8A2D-42FB-A0C8-FDAF548C1683}" srcOrd="3" destOrd="0" presId="urn:microsoft.com/office/officeart/2005/8/layout/hList6"/>
    <dgm:cxn modelId="{B8F208B4-49F0-4B9F-B242-A559A9168C65}" type="presParOf" srcId="{D12C48AD-6F12-443C-80DF-D112CA61D985}" destId="{A679F19E-584A-486A-8965-3DBC8B0801F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2E3B2A-A36E-4251-8BDF-1A1785A96A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CACD3B-E405-4F67-932E-486B3C330E8D}">
      <dgm:prSet/>
      <dgm:spPr/>
      <dgm:t>
        <a:bodyPr/>
        <a:lstStyle/>
        <a:p>
          <a:r>
            <a:rPr lang="en-US" b="1" dirty="0"/>
            <a:t>The proposed system face recognition-based attendance system can be divided into five main modules. The modules and their functions are defined as follows. </a:t>
          </a:r>
        </a:p>
      </dgm:t>
    </dgm:pt>
    <dgm:pt modelId="{A946AFC1-7304-4E23-8818-EE6EAD7F9ABD}" type="parTrans" cxnId="{11891E94-2153-4DF2-9312-F216BA3C6422}">
      <dgm:prSet/>
      <dgm:spPr/>
      <dgm:t>
        <a:bodyPr/>
        <a:lstStyle/>
        <a:p>
          <a:endParaRPr lang="en-US"/>
        </a:p>
      </dgm:t>
    </dgm:pt>
    <dgm:pt modelId="{1278D5AC-663F-4C30-A27C-EF1DC459771A}" type="sibTrans" cxnId="{11891E94-2153-4DF2-9312-F216BA3C6422}">
      <dgm:prSet/>
      <dgm:spPr/>
      <dgm:t>
        <a:bodyPr/>
        <a:lstStyle/>
        <a:p>
          <a:endParaRPr lang="en-US"/>
        </a:p>
      </dgm:t>
    </dgm:pt>
    <dgm:pt modelId="{83CF476E-933A-4B9B-8458-E576CDF6F8DB}">
      <dgm:prSet/>
      <dgm:spPr/>
      <dgm:t>
        <a:bodyPr/>
        <a:lstStyle/>
        <a:p>
          <a:r>
            <a:rPr lang="en-US" b="1"/>
            <a:t>1.Image Capture:</a:t>
          </a:r>
          <a:endParaRPr lang="en-US"/>
        </a:p>
      </dgm:t>
    </dgm:pt>
    <dgm:pt modelId="{542A7DD3-788D-4E6A-86D4-F0979CED36E3}" type="parTrans" cxnId="{18E4EAC3-8E87-4011-B31C-84D7BDEFED58}">
      <dgm:prSet/>
      <dgm:spPr/>
      <dgm:t>
        <a:bodyPr/>
        <a:lstStyle/>
        <a:p>
          <a:endParaRPr lang="en-US"/>
        </a:p>
      </dgm:t>
    </dgm:pt>
    <dgm:pt modelId="{332185B9-1D5D-4145-8EE5-F62E40A4C2CA}" type="sibTrans" cxnId="{18E4EAC3-8E87-4011-B31C-84D7BDEFED58}">
      <dgm:prSet/>
      <dgm:spPr/>
      <dgm:t>
        <a:bodyPr/>
        <a:lstStyle/>
        <a:p>
          <a:endParaRPr lang="en-US"/>
        </a:p>
      </dgm:t>
    </dgm:pt>
    <dgm:pt modelId="{9CF7A5A1-AB05-46F2-8B1B-A2263BF909AF}">
      <dgm:prSet/>
      <dgm:spPr/>
      <dgm:t>
        <a:bodyPr/>
        <a:lstStyle/>
        <a:p>
          <a:r>
            <a:rPr lang="en-US" b="1" dirty="0"/>
            <a:t>The high-resolution camera which is used for capturing video is used to take frontal images of the students.</a:t>
          </a:r>
        </a:p>
      </dgm:t>
    </dgm:pt>
    <dgm:pt modelId="{7DD901B6-D0EB-4A82-9C20-AA3FD8327FFB}" type="parTrans" cxnId="{988E305B-58CF-4D91-AD44-FA7A8A95A6B7}">
      <dgm:prSet/>
      <dgm:spPr/>
      <dgm:t>
        <a:bodyPr/>
        <a:lstStyle/>
        <a:p>
          <a:endParaRPr lang="en-US"/>
        </a:p>
      </dgm:t>
    </dgm:pt>
    <dgm:pt modelId="{DC5BFFD3-9584-4EB0-A036-48880BB17AE9}" type="sibTrans" cxnId="{988E305B-58CF-4D91-AD44-FA7A8A95A6B7}">
      <dgm:prSet/>
      <dgm:spPr/>
      <dgm:t>
        <a:bodyPr/>
        <a:lstStyle/>
        <a:p>
          <a:endParaRPr lang="en-US"/>
        </a:p>
      </dgm:t>
    </dgm:pt>
    <dgm:pt modelId="{370754C7-0F71-48D9-88C9-4A6473CDA980}">
      <dgm:prSet/>
      <dgm:spPr/>
      <dgm:t>
        <a:bodyPr/>
        <a:lstStyle/>
        <a:p>
          <a:pPr algn="ctr"/>
          <a:r>
            <a:rPr lang="en-US" b="1" dirty="0"/>
            <a:t>MODULES</a:t>
          </a:r>
          <a:endParaRPr lang="en-US" dirty="0"/>
        </a:p>
      </dgm:t>
    </dgm:pt>
    <dgm:pt modelId="{A9E489EE-ECC1-41AE-975E-2693BD2527D1}" type="sibTrans" cxnId="{B47028E4-4C12-43F3-AB68-8DCCA4E56C6F}">
      <dgm:prSet/>
      <dgm:spPr/>
      <dgm:t>
        <a:bodyPr/>
        <a:lstStyle/>
        <a:p>
          <a:endParaRPr lang="en-US"/>
        </a:p>
      </dgm:t>
    </dgm:pt>
    <dgm:pt modelId="{1E7B9BFB-C467-4DE6-9C72-E8FFE12B197E}" type="parTrans" cxnId="{B47028E4-4C12-43F3-AB68-8DCCA4E56C6F}">
      <dgm:prSet/>
      <dgm:spPr/>
      <dgm:t>
        <a:bodyPr/>
        <a:lstStyle/>
        <a:p>
          <a:endParaRPr lang="en-US"/>
        </a:p>
      </dgm:t>
    </dgm:pt>
    <dgm:pt modelId="{EE0B4C5F-8E0A-4B84-9CEC-FF174E721102}" type="pres">
      <dgm:prSet presAssocID="{A92E3B2A-A36E-4251-8BDF-1A1785A96AE2}" presName="linear" presStyleCnt="0">
        <dgm:presLayoutVars>
          <dgm:animLvl val="lvl"/>
          <dgm:resizeHandles val="exact"/>
        </dgm:presLayoutVars>
      </dgm:prSet>
      <dgm:spPr/>
    </dgm:pt>
    <dgm:pt modelId="{4E4FED76-06F8-4402-A5A9-737EEDD0A026}" type="pres">
      <dgm:prSet presAssocID="{370754C7-0F71-48D9-88C9-4A6473CDA980}" presName="parentText" presStyleLbl="node1" presStyleIdx="0" presStyleCnt="2" custScaleX="29629">
        <dgm:presLayoutVars>
          <dgm:chMax val="0"/>
          <dgm:bulletEnabled val="1"/>
        </dgm:presLayoutVars>
      </dgm:prSet>
      <dgm:spPr/>
    </dgm:pt>
    <dgm:pt modelId="{1E86CC5D-7286-4680-B0B9-E37B0EB6D999}" type="pres">
      <dgm:prSet presAssocID="{370754C7-0F71-48D9-88C9-4A6473CDA980}" presName="childText" presStyleLbl="revTx" presStyleIdx="0" presStyleCnt="2">
        <dgm:presLayoutVars>
          <dgm:bulletEnabled val="1"/>
        </dgm:presLayoutVars>
      </dgm:prSet>
      <dgm:spPr/>
    </dgm:pt>
    <dgm:pt modelId="{1E9A9538-C14D-411A-8109-C6EA4F3E07E4}" type="pres">
      <dgm:prSet presAssocID="{83CF476E-933A-4B9B-8458-E576CDF6F8DB}" presName="parentText" presStyleLbl="node1" presStyleIdx="1" presStyleCnt="2" custScaleX="38767" custScaleY="91989" custLinFactNeighborX="-28928">
        <dgm:presLayoutVars>
          <dgm:chMax val="0"/>
          <dgm:bulletEnabled val="1"/>
        </dgm:presLayoutVars>
      </dgm:prSet>
      <dgm:spPr/>
    </dgm:pt>
    <dgm:pt modelId="{96C97C03-44D8-4CA1-8B51-B9F7475552D9}" type="pres">
      <dgm:prSet presAssocID="{83CF476E-933A-4B9B-8458-E576CDF6F8DB}" presName="childText" presStyleLbl="revTx" presStyleIdx="1" presStyleCnt="2">
        <dgm:presLayoutVars>
          <dgm:bulletEnabled val="1"/>
        </dgm:presLayoutVars>
      </dgm:prSet>
      <dgm:spPr/>
    </dgm:pt>
  </dgm:ptLst>
  <dgm:cxnLst>
    <dgm:cxn modelId="{DBBA6B3C-1531-48CD-878F-5C8A6FD4057A}" type="presOf" srcId="{67CACD3B-E405-4F67-932E-486B3C330E8D}" destId="{1E86CC5D-7286-4680-B0B9-E37B0EB6D999}" srcOrd="0" destOrd="0" presId="urn:microsoft.com/office/officeart/2005/8/layout/vList2"/>
    <dgm:cxn modelId="{988E305B-58CF-4D91-AD44-FA7A8A95A6B7}" srcId="{83CF476E-933A-4B9B-8458-E576CDF6F8DB}" destId="{9CF7A5A1-AB05-46F2-8B1B-A2263BF909AF}" srcOrd="0" destOrd="0" parTransId="{7DD901B6-D0EB-4A82-9C20-AA3FD8327FFB}" sibTransId="{DC5BFFD3-9584-4EB0-A036-48880BB17AE9}"/>
    <dgm:cxn modelId="{C2785458-045D-4754-8A99-EB01409AC32A}" type="presOf" srcId="{9CF7A5A1-AB05-46F2-8B1B-A2263BF909AF}" destId="{96C97C03-44D8-4CA1-8B51-B9F7475552D9}" srcOrd="0" destOrd="0" presId="urn:microsoft.com/office/officeart/2005/8/layout/vList2"/>
    <dgm:cxn modelId="{2BECB75A-5874-49B3-839C-F5F6605176A4}" type="presOf" srcId="{83CF476E-933A-4B9B-8458-E576CDF6F8DB}" destId="{1E9A9538-C14D-411A-8109-C6EA4F3E07E4}" srcOrd="0" destOrd="0" presId="urn:microsoft.com/office/officeart/2005/8/layout/vList2"/>
    <dgm:cxn modelId="{11891E94-2153-4DF2-9312-F216BA3C6422}" srcId="{370754C7-0F71-48D9-88C9-4A6473CDA980}" destId="{67CACD3B-E405-4F67-932E-486B3C330E8D}" srcOrd="0" destOrd="0" parTransId="{A946AFC1-7304-4E23-8818-EE6EAD7F9ABD}" sibTransId="{1278D5AC-663F-4C30-A27C-EF1DC459771A}"/>
    <dgm:cxn modelId="{3FA5F1AA-7BE8-4064-B827-BAECBCD44C50}" type="presOf" srcId="{370754C7-0F71-48D9-88C9-4A6473CDA980}" destId="{4E4FED76-06F8-4402-A5A9-737EEDD0A026}" srcOrd="0" destOrd="0" presId="urn:microsoft.com/office/officeart/2005/8/layout/vList2"/>
    <dgm:cxn modelId="{18E4EAC3-8E87-4011-B31C-84D7BDEFED58}" srcId="{A92E3B2A-A36E-4251-8BDF-1A1785A96AE2}" destId="{83CF476E-933A-4B9B-8458-E576CDF6F8DB}" srcOrd="1" destOrd="0" parTransId="{542A7DD3-788D-4E6A-86D4-F0979CED36E3}" sibTransId="{332185B9-1D5D-4145-8EE5-F62E40A4C2CA}"/>
    <dgm:cxn modelId="{B47028E4-4C12-43F3-AB68-8DCCA4E56C6F}" srcId="{A92E3B2A-A36E-4251-8BDF-1A1785A96AE2}" destId="{370754C7-0F71-48D9-88C9-4A6473CDA980}" srcOrd="0" destOrd="0" parTransId="{1E7B9BFB-C467-4DE6-9C72-E8FFE12B197E}" sibTransId="{A9E489EE-ECC1-41AE-975E-2693BD2527D1}"/>
    <dgm:cxn modelId="{62C5F6E5-77C8-4D2E-915D-C19B4A2F5B4C}" type="presOf" srcId="{A92E3B2A-A36E-4251-8BDF-1A1785A96AE2}" destId="{EE0B4C5F-8E0A-4B84-9CEC-FF174E721102}" srcOrd="0" destOrd="0" presId="urn:microsoft.com/office/officeart/2005/8/layout/vList2"/>
    <dgm:cxn modelId="{36B90071-E64F-41B7-AD91-AED71C7EB1F3}" type="presParOf" srcId="{EE0B4C5F-8E0A-4B84-9CEC-FF174E721102}" destId="{4E4FED76-06F8-4402-A5A9-737EEDD0A026}" srcOrd="0" destOrd="0" presId="urn:microsoft.com/office/officeart/2005/8/layout/vList2"/>
    <dgm:cxn modelId="{BEFD30D2-BCA5-48B4-8C24-48A51F16C76B}" type="presParOf" srcId="{EE0B4C5F-8E0A-4B84-9CEC-FF174E721102}" destId="{1E86CC5D-7286-4680-B0B9-E37B0EB6D999}" srcOrd="1" destOrd="0" presId="urn:microsoft.com/office/officeart/2005/8/layout/vList2"/>
    <dgm:cxn modelId="{4C7082B4-0C82-42C6-8BCD-8C5A486E1409}" type="presParOf" srcId="{EE0B4C5F-8E0A-4B84-9CEC-FF174E721102}" destId="{1E9A9538-C14D-411A-8109-C6EA4F3E07E4}" srcOrd="2" destOrd="0" presId="urn:microsoft.com/office/officeart/2005/8/layout/vList2"/>
    <dgm:cxn modelId="{4999411B-33A9-47FB-A62F-EC43799CAD6D}" type="presParOf" srcId="{EE0B4C5F-8E0A-4B84-9CEC-FF174E721102}" destId="{96C97C03-44D8-4CA1-8B51-B9F7475552D9}" srcOrd="3" destOrd="0" presId="urn:microsoft.com/office/officeart/2005/8/layout/vList2"/>
  </dgm:cxnLst>
  <dgm:bg>
    <a:solidFill>
      <a:srgbClr val="CCCCCC"/>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5A7C19-6860-4A57-98C9-32E9440A52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BE941F-9272-47BD-8722-BD2144D9A964}">
      <dgm:prSet custT="1"/>
      <dgm:spPr/>
      <dgm:t>
        <a:bodyPr/>
        <a:lstStyle/>
        <a:p>
          <a:r>
            <a:rPr lang="en-US" sz="3200" b="1" dirty="0"/>
            <a:t>2.Pre-processing:</a:t>
          </a:r>
          <a:endParaRPr lang="en-US" sz="3200" dirty="0"/>
        </a:p>
      </dgm:t>
    </dgm:pt>
    <dgm:pt modelId="{51EC9021-B4F1-4A04-BABF-AB7C3E67E480}" type="parTrans" cxnId="{C4F6A3E5-FF1D-4287-B37E-A9983C1D31AB}">
      <dgm:prSet/>
      <dgm:spPr/>
      <dgm:t>
        <a:bodyPr/>
        <a:lstStyle/>
        <a:p>
          <a:endParaRPr lang="en-US"/>
        </a:p>
      </dgm:t>
    </dgm:pt>
    <dgm:pt modelId="{98D5970B-6AD5-4651-BB47-34D74F7957A5}" type="sibTrans" cxnId="{C4F6A3E5-FF1D-4287-B37E-A9983C1D31AB}">
      <dgm:prSet/>
      <dgm:spPr/>
      <dgm:t>
        <a:bodyPr/>
        <a:lstStyle/>
        <a:p>
          <a:endParaRPr lang="en-US"/>
        </a:p>
      </dgm:t>
    </dgm:pt>
    <dgm:pt modelId="{64573D5E-9497-47FB-A5ED-27353FAD155B}">
      <dgm:prSet custT="1"/>
      <dgm:spPr/>
      <dgm:t>
        <a:bodyPr/>
        <a:lstStyle/>
        <a:p>
          <a:r>
            <a:rPr lang="en-US" sz="2400" dirty="0"/>
            <a:t>The images are converted from RGB to Grayscale and are scaled down by a factor of 1.2 and the recorded images are stored into a separate folder called “</a:t>
          </a:r>
          <a:r>
            <a:rPr lang="en-US" sz="2400" dirty="0" err="1"/>
            <a:t>TrainingImage</a:t>
          </a:r>
          <a:r>
            <a:rPr lang="en-US" sz="2400" dirty="0"/>
            <a:t>”.</a:t>
          </a:r>
        </a:p>
      </dgm:t>
    </dgm:pt>
    <dgm:pt modelId="{C281210F-DC20-4A8B-9CB2-D57BF5418108}" type="parTrans" cxnId="{33DE6C55-43B8-48B8-802C-08CE732D9541}">
      <dgm:prSet/>
      <dgm:spPr/>
      <dgm:t>
        <a:bodyPr/>
        <a:lstStyle/>
        <a:p>
          <a:endParaRPr lang="en-US"/>
        </a:p>
      </dgm:t>
    </dgm:pt>
    <dgm:pt modelId="{4DBCA41E-ACCE-4817-A3F4-7610C661ECB5}" type="sibTrans" cxnId="{33DE6C55-43B8-48B8-802C-08CE732D9541}">
      <dgm:prSet/>
      <dgm:spPr/>
      <dgm:t>
        <a:bodyPr/>
        <a:lstStyle/>
        <a:p>
          <a:endParaRPr lang="en-US"/>
        </a:p>
      </dgm:t>
    </dgm:pt>
    <dgm:pt modelId="{6ACE1FF9-57F4-4F9D-8E9D-C697A774C47D}">
      <dgm:prSet custT="1"/>
      <dgm:spPr/>
      <dgm:t>
        <a:bodyPr/>
        <a:lstStyle/>
        <a:p>
          <a:r>
            <a:rPr lang="en-US" sz="3200" b="1" dirty="0"/>
            <a:t>3. Face Detection:</a:t>
          </a:r>
          <a:endParaRPr lang="en-US" sz="3200" dirty="0"/>
        </a:p>
      </dgm:t>
    </dgm:pt>
    <dgm:pt modelId="{8C78CF9E-890F-402A-89A3-D635ABA28B37}" type="parTrans" cxnId="{F95DBD2C-344F-435D-AA74-C1DCEC97E503}">
      <dgm:prSet/>
      <dgm:spPr/>
      <dgm:t>
        <a:bodyPr/>
        <a:lstStyle/>
        <a:p>
          <a:endParaRPr lang="en-US"/>
        </a:p>
      </dgm:t>
    </dgm:pt>
    <dgm:pt modelId="{67C4363B-F4AC-4293-B7F9-44B233ED2A56}" type="sibTrans" cxnId="{F95DBD2C-344F-435D-AA74-C1DCEC97E503}">
      <dgm:prSet/>
      <dgm:spPr/>
      <dgm:t>
        <a:bodyPr/>
        <a:lstStyle/>
        <a:p>
          <a:endParaRPr lang="en-US"/>
        </a:p>
      </dgm:t>
    </dgm:pt>
    <dgm:pt modelId="{2BE272E4-5730-4FA7-8FE7-E3D4D19D5F12}">
      <dgm:prSet custT="1"/>
      <dgm:spPr/>
      <dgm:t>
        <a:bodyPr/>
        <a:lstStyle/>
        <a:p>
          <a:r>
            <a:rPr lang="en-US" sz="2400" dirty="0"/>
            <a:t>In this project, I implemented a system for locating faces in digital images. These are in JPEG format only. Before we continue, we must differentiate between face recognition and face detection. They are not the same, but one depends on the other. In this case face recognition needs face detection for making an identification to “recognize” a face. I will only cover face detection. Face detection uses classifiers, which are algorithms that detects what is either a face (1) or not a face (0) in an image.</a:t>
          </a:r>
        </a:p>
      </dgm:t>
    </dgm:pt>
    <dgm:pt modelId="{8A7C25F0-47FC-4843-8F10-19E8471634B9}" type="parTrans" cxnId="{7F705C96-BCB4-4487-BBDA-DEB29713E62E}">
      <dgm:prSet/>
      <dgm:spPr/>
      <dgm:t>
        <a:bodyPr/>
        <a:lstStyle/>
        <a:p>
          <a:endParaRPr lang="en-US"/>
        </a:p>
      </dgm:t>
    </dgm:pt>
    <dgm:pt modelId="{B8A53225-DA9B-4552-80B2-F1BC24A47563}" type="sibTrans" cxnId="{7F705C96-BCB4-4487-BBDA-DEB29713E62E}">
      <dgm:prSet/>
      <dgm:spPr/>
      <dgm:t>
        <a:bodyPr/>
        <a:lstStyle/>
        <a:p>
          <a:endParaRPr lang="en-US"/>
        </a:p>
      </dgm:t>
    </dgm:pt>
    <dgm:pt modelId="{730C99A3-7752-4B67-9320-D8931C51C744}" type="pres">
      <dgm:prSet presAssocID="{DE5A7C19-6860-4A57-98C9-32E9440A5258}" presName="linear" presStyleCnt="0">
        <dgm:presLayoutVars>
          <dgm:animLvl val="lvl"/>
          <dgm:resizeHandles val="exact"/>
        </dgm:presLayoutVars>
      </dgm:prSet>
      <dgm:spPr/>
    </dgm:pt>
    <dgm:pt modelId="{CA0C953A-40CC-4C86-909B-2DDFE17FE2C7}" type="pres">
      <dgm:prSet presAssocID="{9FBE941F-9272-47BD-8722-BD2144D9A964}" presName="parentText" presStyleLbl="node1" presStyleIdx="0" presStyleCnt="2" custScaleY="73491">
        <dgm:presLayoutVars>
          <dgm:chMax val="0"/>
          <dgm:bulletEnabled val="1"/>
        </dgm:presLayoutVars>
      </dgm:prSet>
      <dgm:spPr/>
    </dgm:pt>
    <dgm:pt modelId="{E822F4DF-A42B-44F9-88AC-238999B5DBC7}" type="pres">
      <dgm:prSet presAssocID="{9FBE941F-9272-47BD-8722-BD2144D9A964}" presName="childText" presStyleLbl="revTx" presStyleIdx="0" presStyleCnt="2">
        <dgm:presLayoutVars>
          <dgm:bulletEnabled val="1"/>
        </dgm:presLayoutVars>
      </dgm:prSet>
      <dgm:spPr/>
    </dgm:pt>
    <dgm:pt modelId="{B5D4BFF6-020D-4F55-9941-96A3D6497CF8}" type="pres">
      <dgm:prSet presAssocID="{6ACE1FF9-57F4-4F9D-8E9D-C697A774C47D}" presName="parentText" presStyleLbl="node1" presStyleIdx="1" presStyleCnt="2" custScaleY="73767">
        <dgm:presLayoutVars>
          <dgm:chMax val="0"/>
          <dgm:bulletEnabled val="1"/>
        </dgm:presLayoutVars>
      </dgm:prSet>
      <dgm:spPr/>
    </dgm:pt>
    <dgm:pt modelId="{6BA7F07E-C3EE-4FE2-8DC7-BB53C4106B60}" type="pres">
      <dgm:prSet presAssocID="{6ACE1FF9-57F4-4F9D-8E9D-C697A774C47D}" presName="childText" presStyleLbl="revTx" presStyleIdx="1" presStyleCnt="2">
        <dgm:presLayoutVars>
          <dgm:bulletEnabled val="1"/>
        </dgm:presLayoutVars>
      </dgm:prSet>
      <dgm:spPr/>
    </dgm:pt>
  </dgm:ptLst>
  <dgm:cxnLst>
    <dgm:cxn modelId="{0CB25B16-027C-4AF0-94E1-336E1CCB7514}" type="presOf" srcId="{64573D5E-9497-47FB-A5ED-27353FAD155B}" destId="{E822F4DF-A42B-44F9-88AC-238999B5DBC7}" srcOrd="0" destOrd="0" presId="urn:microsoft.com/office/officeart/2005/8/layout/vList2"/>
    <dgm:cxn modelId="{F95DBD2C-344F-435D-AA74-C1DCEC97E503}" srcId="{DE5A7C19-6860-4A57-98C9-32E9440A5258}" destId="{6ACE1FF9-57F4-4F9D-8E9D-C697A774C47D}" srcOrd="1" destOrd="0" parTransId="{8C78CF9E-890F-402A-89A3-D635ABA28B37}" sibTransId="{67C4363B-F4AC-4293-B7F9-44B233ED2A56}"/>
    <dgm:cxn modelId="{089A6065-6D7F-4DD0-B6A8-4E65498772E6}" type="presOf" srcId="{2BE272E4-5730-4FA7-8FE7-E3D4D19D5F12}" destId="{6BA7F07E-C3EE-4FE2-8DC7-BB53C4106B60}" srcOrd="0" destOrd="0" presId="urn:microsoft.com/office/officeart/2005/8/layout/vList2"/>
    <dgm:cxn modelId="{BA33AE67-B76E-4873-96C6-51BA93B9BDA9}" type="presOf" srcId="{9FBE941F-9272-47BD-8722-BD2144D9A964}" destId="{CA0C953A-40CC-4C86-909B-2DDFE17FE2C7}" srcOrd="0" destOrd="0" presId="urn:microsoft.com/office/officeart/2005/8/layout/vList2"/>
    <dgm:cxn modelId="{33DE6C55-43B8-48B8-802C-08CE732D9541}" srcId="{9FBE941F-9272-47BD-8722-BD2144D9A964}" destId="{64573D5E-9497-47FB-A5ED-27353FAD155B}" srcOrd="0" destOrd="0" parTransId="{C281210F-DC20-4A8B-9CB2-D57BF5418108}" sibTransId="{4DBCA41E-ACCE-4817-A3F4-7610C661ECB5}"/>
    <dgm:cxn modelId="{92833486-95FA-42CF-A50B-94A3BDD7E5E8}" type="presOf" srcId="{DE5A7C19-6860-4A57-98C9-32E9440A5258}" destId="{730C99A3-7752-4B67-9320-D8931C51C744}" srcOrd="0" destOrd="0" presId="urn:microsoft.com/office/officeart/2005/8/layout/vList2"/>
    <dgm:cxn modelId="{7F705C96-BCB4-4487-BBDA-DEB29713E62E}" srcId="{6ACE1FF9-57F4-4F9D-8E9D-C697A774C47D}" destId="{2BE272E4-5730-4FA7-8FE7-E3D4D19D5F12}" srcOrd="0" destOrd="0" parTransId="{8A7C25F0-47FC-4843-8F10-19E8471634B9}" sibTransId="{B8A53225-DA9B-4552-80B2-F1BC24A47563}"/>
    <dgm:cxn modelId="{C4F6A3E5-FF1D-4287-B37E-A9983C1D31AB}" srcId="{DE5A7C19-6860-4A57-98C9-32E9440A5258}" destId="{9FBE941F-9272-47BD-8722-BD2144D9A964}" srcOrd="0" destOrd="0" parTransId="{51EC9021-B4F1-4A04-BABF-AB7C3E67E480}" sibTransId="{98D5970B-6AD5-4651-BB47-34D74F7957A5}"/>
    <dgm:cxn modelId="{22778DE8-06BA-4AA2-8C12-7C7241A089A4}" type="presOf" srcId="{6ACE1FF9-57F4-4F9D-8E9D-C697A774C47D}" destId="{B5D4BFF6-020D-4F55-9941-96A3D6497CF8}" srcOrd="0" destOrd="0" presId="urn:microsoft.com/office/officeart/2005/8/layout/vList2"/>
    <dgm:cxn modelId="{E9D3C5E7-3B3F-4C21-AA9D-BF8D2533DF7A}" type="presParOf" srcId="{730C99A3-7752-4B67-9320-D8931C51C744}" destId="{CA0C953A-40CC-4C86-909B-2DDFE17FE2C7}" srcOrd="0" destOrd="0" presId="urn:microsoft.com/office/officeart/2005/8/layout/vList2"/>
    <dgm:cxn modelId="{5E44276A-E9B5-4416-AE7B-75F442E75645}" type="presParOf" srcId="{730C99A3-7752-4B67-9320-D8931C51C744}" destId="{E822F4DF-A42B-44F9-88AC-238999B5DBC7}" srcOrd="1" destOrd="0" presId="urn:microsoft.com/office/officeart/2005/8/layout/vList2"/>
    <dgm:cxn modelId="{23ECA5D9-EDE0-4B16-88DA-533272E2C1F7}" type="presParOf" srcId="{730C99A3-7752-4B67-9320-D8931C51C744}" destId="{B5D4BFF6-020D-4F55-9941-96A3D6497CF8}" srcOrd="2" destOrd="0" presId="urn:microsoft.com/office/officeart/2005/8/layout/vList2"/>
    <dgm:cxn modelId="{51C2F73D-78B6-47A6-87C8-53CE83BF5623}" type="presParOf" srcId="{730C99A3-7752-4B67-9320-D8931C51C744}" destId="{6BA7F07E-C3EE-4FE2-8DC7-BB53C4106B60}" srcOrd="3" destOrd="0" presId="urn:microsoft.com/office/officeart/2005/8/layout/vList2"/>
  </dgm:cxnLst>
  <dgm:bg>
    <a:solidFill>
      <a:srgbClr val="CCCCCC"/>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F249E0-BE9D-4DB1-B513-B8BE5E73E8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31C148-7F2B-4B6E-A6C5-2781A419C1F5}">
      <dgm:prSet/>
      <dgm:spPr/>
      <dgm:t>
        <a:bodyPr/>
        <a:lstStyle/>
        <a:p>
          <a:r>
            <a:rPr lang="en-US" b="1"/>
            <a:t>4.Developing the Dataset:</a:t>
          </a:r>
          <a:endParaRPr lang="en-US"/>
        </a:p>
      </dgm:t>
    </dgm:pt>
    <dgm:pt modelId="{1EA8AA88-3DFF-4096-9FA3-C0CD75B26743}" type="parTrans" cxnId="{763C3E68-7E87-4A9E-9354-BD964361146B}">
      <dgm:prSet/>
      <dgm:spPr/>
      <dgm:t>
        <a:bodyPr/>
        <a:lstStyle/>
        <a:p>
          <a:endParaRPr lang="en-US"/>
        </a:p>
      </dgm:t>
    </dgm:pt>
    <dgm:pt modelId="{B1A34926-CD21-4DF9-BD79-79535E46B96F}" type="sibTrans" cxnId="{763C3E68-7E87-4A9E-9354-BD964361146B}">
      <dgm:prSet/>
      <dgm:spPr/>
      <dgm:t>
        <a:bodyPr/>
        <a:lstStyle/>
        <a:p>
          <a:endParaRPr lang="en-US"/>
        </a:p>
      </dgm:t>
    </dgm:pt>
    <dgm:pt modelId="{30D2ABDF-E4CD-4CFD-82BD-1CE21F0BFF77}">
      <dgm:prSet/>
      <dgm:spPr/>
      <dgm:t>
        <a:bodyPr/>
        <a:lstStyle/>
        <a:p>
          <a:r>
            <a:rPr lang="en-US"/>
            <a:t>The faces detected in images are stored in the database after pre-processing and detection. A minimum of 20 images are captured per individual student along with a unique ID. The dimensions of these stored images are 212×212 pixels. These images are later used to train the recognizer.</a:t>
          </a:r>
        </a:p>
      </dgm:t>
    </dgm:pt>
    <dgm:pt modelId="{176A89C5-988B-4911-8569-12044FC95EF1}" type="parTrans" cxnId="{C2166B3D-8B83-46BB-9AFF-BB8873057B59}">
      <dgm:prSet/>
      <dgm:spPr/>
      <dgm:t>
        <a:bodyPr/>
        <a:lstStyle/>
        <a:p>
          <a:endParaRPr lang="en-US"/>
        </a:p>
      </dgm:t>
    </dgm:pt>
    <dgm:pt modelId="{7ACE7D8D-F4EC-4EE0-B7EA-5C79BD217C90}" type="sibTrans" cxnId="{C2166B3D-8B83-46BB-9AFF-BB8873057B59}">
      <dgm:prSet/>
      <dgm:spPr/>
      <dgm:t>
        <a:bodyPr/>
        <a:lstStyle/>
        <a:p>
          <a:endParaRPr lang="en-US"/>
        </a:p>
      </dgm:t>
    </dgm:pt>
    <dgm:pt modelId="{11CB18F2-E493-414A-AAE6-F58CE32597C7}">
      <dgm:prSet/>
      <dgm:spPr/>
      <dgm:t>
        <a:bodyPr/>
        <a:lstStyle/>
        <a:p>
          <a:r>
            <a:rPr lang="en-US" b="1"/>
            <a:t>5.Face Recognition:</a:t>
          </a:r>
          <a:endParaRPr lang="en-US"/>
        </a:p>
      </dgm:t>
    </dgm:pt>
    <dgm:pt modelId="{5A31DE39-FF4E-41A5-9141-7061177404D7}" type="parTrans" cxnId="{57FAA5FB-A195-4916-8FF9-95C110F35F12}">
      <dgm:prSet/>
      <dgm:spPr/>
      <dgm:t>
        <a:bodyPr/>
        <a:lstStyle/>
        <a:p>
          <a:endParaRPr lang="en-US"/>
        </a:p>
      </dgm:t>
    </dgm:pt>
    <dgm:pt modelId="{FFFC78FC-D3D0-40E9-9BA3-D0386B0CEC0B}" type="sibTrans" cxnId="{57FAA5FB-A195-4916-8FF9-95C110F35F12}">
      <dgm:prSet/>
      <dgm:spPr/>
      <dgm:t>
        <a:bodyPr/>
        <a:lstStyle/>
        <a:p>
          <a:endParaRPr lang="en-US"/>
        </a:p>
      </dgm:t>
    </dgm:pt>
    <dgm:pt modelId="{77EA6C4D-1F5F-4ABB-88DD-574A95D7DC56}">
      <dgm:prSet/>
      <dgm:spPr/>
      <dgm:t>
        <a:bodyPr/>
        <a:lstStyle/>
        <a:p>
          <a:r>
            <a:rPr lang="en-US" dirty="0"/>
            <a:t>Local Binary Pattern (LBP) is a smooth &amp; adequate operator, which operates by setting the pixels of an image by thresholding the neighborhood of each pixel and examines the outcome as a binary number. Histogram of Oriented Gradients (HOG) descriptor increases the detection performance when combined with LBP. Therefore, a combination of LBP &amp; HOG which gives LBPH algorithm is used for face recognition.</a:t>
          </a:r>
        </a:p>
      </dgm:t>
    </dgm:pt>
    <dgm:pt modelId="{88F070E4-6E8B-4E2C-A778-4F87E34D1746}" type="parTrans" cxnId="{8935C213-14C2-49A9-9BA0-19E7A9BE9E57}">
      <dgm:prSet/>
      <dgm:spPr/>
      <dgm:t>
        <a:bodyPr/>
        <a:lstStyle/>
        <a:p>
          <a:endParaRPr lang="en-US"/>
        </a:p>
      </dgm:t>
    </dgm:pt>
    <dgm:pt modelId="{CBD2E0D2-1BD9-42BB-935F-481AF38EBF72}" type="sibTrans" cxnId="{8935C213-14C2-49A9-9BA0-19E7A9BE9E57}">
      <dgm:prSet/>
      <dgm:spPr/>
      <dgm:t>
        <a:bodyPr/>
        <a:lstStyle/>
        <a:p>
          <a:endParaRPr lang="en-US"/>
        </a:p>
      </dgm:t>
    </dgm:pt>
    <dgm:pt modelId="{AA4C6673-99DC-4E83-9D26-E2AC988E6018}" type="pres">
      <dgm:prSet presAssocID="{6EF249E0-BE9D-4DB1-B513-B8BE5E73E882}" presName="linear" presStyleCnt="0">
        <dgm:presLayoutVars>
          <dgm:animLvl val="lvl"/>
          <dgm:resizeHandles val="exact"/>
        </dgm:presLayoutVars>
      </dgm:prSet>
      <dgm:spPr/>
    </dgm:pt>
    <dgm:pt modelId="{B5D8039E-B77A-432A-BC6D-DE6A94E778F1}" type="pres">
      <dgm:prSet presAssocID="{2F31C148-7F2B-4B6E-A6C5-2781A419C1F5}" presName="parentText" presStyleLbl="node1" presStyleIdx="0" presStyleCnt="2">
        <dgm:presLayoutVars>
          <dgm:chMax val="0"/>
          <dgm:bulletEnabled val="1"/>
        </dgm:presLayoutVars>
      </dgm:prSet>
      <dgm:spPr/>
    </dgm:pt>
    <dgm:pt modelId="{82826E8E-35BF-474F-937C-18600F2B1053}" type="pres">
      <dgm:prSet presAssocID="{2F31C148-7F2B-4B6E-A6C5-2781A419C1F5}" presName="childText" presStyleLbl="revTx" presStyleIdx="0" presStyleCnt="2">
        <dgm:presLayoutVars>
          <dgm:bulletEnabled val="1"/>
        </dgm:presLayoutVars>
      </dgm:prSet>
      <dgm:spPr/>
    </dgm:pt>
    <dgm:pt modelId="{8BFC4571-35B0-44D3-BE31-1C8B462E0E4C}" type="pres">
      <dgm:prSet presAssocID="{11CB18F2-E493-414A-AAE6-F58CE32597C7}" presName="parentText" presStyleLbl="node1" presStyleIdx="1" presStyleCnt="2">
        <dgm:presLayoutVars>
          <dgm:chMax val="0"/>
          <dgm:bulletEnabled val="1"/>
        </dgm:presLayoutVars>
      </dgm:prSet>
      <dgm:spPr/>
    </dgm:pt>
    <dgm:pt modelId="{C2AFB411-9700-44F7-B3E8-0E7996DAE0D2}" type="pres">
      <dgm:prSet presAssocID="{11CB18F2-E493-414A-AAE6-F58CE32597C7}" presName="childText" presStyleLbl="revTx" presStyleIdx="1" presStyleCnt="2">
        <dgm:presLayoutVars>
          <dgm:bulletEnabled val="1"/>
        </dgm:presLayoutVars>
      </dgm:prSet>
      <dgm:spPr/>
    </dgm:pt>
  </dgm:ptLst>
  <dgm:cxnLst>
    <dgm:cxn modelId="{8935C213-14C2-49A9-9BA0-19E7A9BE9E57}" srcId="{11CB18F2-E493-414A-AAE6-F58CE32597C7}" destId="{77EA6C4D-1F5F-4ABB-88DD-574A95D7DC56}" srcOrd="0" destOrd="0" parTransId="{88F070E4-6E8B-4E2C-A778-4F87E34D1746}" sibTransId="{CBD2E0D2-1BD9-42BB-935F-481AF38EBF72}"/>
    <dgm:cxn modelId="{818E682E-5C50-4266-8F1D-733A55ECFDA8}" type="presOf" srcId="{2F31C148-7F2B-4B6E-A6C5-2781A419C1F5}" destId="{B5D8039E-B77A-432A-BC6D-DE6A94E778F1}" srcOrd="0" destOrd="0" presId="urn:microsoft.com/office/officeart/2005/8/layout/vList2"/>
    <dgm:cxn modelId="{FA48923C-EAF8-4332-92FB-4EBF439D1A50}" type="presOf" srcId="{6EF249E0-BE9D-4DB1-B513-B8BE5E73E882}" destId="{AA4C6673-99DC-4E83-9D26-E2AC988E6018}" srcOrd="0" destOrd="0" presId="urn:microsoft.com/office/officeart/2005/8/layout/vList2"/>
    <dgm:cxn modelId="{C2166B3D-8B83-46BB-9AFF-BB8873057B59}" srcId="{2F31C148-7F2B-4B6E-A6C5-2781A419C1F5}" destId="{30D2ABDF-E4CD-4CFD-82BD-1CE21F0BFF77}" srcOrd="0" destOrd="0" parTransId="{176A89C5-988B-4911-8569-12044FC95EF1}" sibTransId="{7ACE7D8D-F4EC-4EE0-B7EA-5C79BD217C90}"/>
    <dgm:cxn modelId="{768B5841-576F-4594-81F3-CB50BA6F6887}" type="presOf" srcId="{11CB18F2-E493-414A-AAE6-F58CE32597C7}" destId="{8BFC4571-35B0-44D3-BE31-1C8B462E0E4C}" srcOrd="0" destOrd="0" presId="urn:microsoft.com/office/officeart/2005/8/layout/vList2"/>
    <dgm:cxn modelId="{763C3E68-7E87-4A9E-9354-BD964361146B}" srcId="{6EF249E0-BE9D-4DB1-B513-B8BE5E73E882}" destId="{2F31C148-7F2B-4B6E-A6C5-2781A419C1F5}" srcOrd="0" destOrd="0" parTransId="{1EA8AA88-3DFF-4096-9FA3-C0CD75B26743}" sibTransId="{B1A34926-CD21-4DF9-BD79-79535E46B96F}"/>
    <dgm:cxn modelId="{95B582E9-A58E-4915-96D4-BD1331201A02}" type="presOf" srcId="{30D2ABDF-E4CD-4CFD-82BD-1CE21F0BFF77}" destId="{82826E8E-35BF-474F-937C-18600F2B1053}" srcOrd="0" destOrd="0" presId="urn:microsoft.com/office/officeart/2005/8/layout/vList2"/>
    <dgm:cxn modelId="{57FAA5FB-A195-4916-8FF9-95C110F35F12}" srcId="{6EF249E0-BE9D-4DB1-B513-B8BE5E73E882}" destId="{11CB18F2-E493-414A-AAE6-F58CE32597C7}" srcOrd="1" destOrd="0" parTransId="{5A31DE39-FF4E-41A5-9141-7061177404D7}" sibTransId="{FFFC78FC-D3D0-40E9-9BA3-D0386B0CEC0B}"/>
    <dgm:cxn modelId="{B99029FE-21B8-4682-AE07-96255A2AC819}" type="presOf" srcId="{77EA6C4D-1F5F-4ABB-88DD-574A95D7DC56}" destId="{C2AFB411-9700-44F7-B3E8-0E7996DAE0D2}" srcOrd="0" destOrd="0" presId="urn:microsoft.com/office/officeart/2005/8/layout/vList2"/>
    <dgm:cxn modelId="{E11BECFF-E7BE-429F-87FA-B15C94EF9321}" type="presParOf" srcId="{AA4C6673-99DC-4E83-9D26-E2AC988E6018}" destId="{B5D8039E-B77A-432A-BC6D-DE6A94E778F1}" srcOrd="0" destOrd="0" presId="urn:microsoft.com/office/officeart/2005/8/layout/vList2"/>
    <dgm:cxn modelId="{5AA83099-12CB-4CAC-BB85-F7691CC88674}" type="presParOf" srcId="{AA4C6673-99DC-4E83-9D26-E2AC988E6018}" destId="{82826E8E-35BF-474F-937C-18600F2B1053}" srcOrd="1" destOrd="0" presId="urn:microsoft.com/office/officeart/2005/8/layout/vList2"/>
    <dgm:cxn modelId="{935702C1-F310-4AF1-88FA-FC0DF91AF319}" type="presParOf" srcId="{AA4C6673-99DC-4E83-9D26-E2AC988E6018}" destId="{8BFC4571-35B0-44D3-BE31-1C8B462E0E4C}" srcOrd="2" destOrd="0" presId="urn:microsoft.com/office/officeart/2005/8/layout/vList2"/>
    <dgm:cxn modelId="{7BD6FA90-52FB-4B5D-BE89-AA15CAD54BB3}" type="presParOf" srcId="{AA4C6673-99DC-4E83-9D26-E2AC988E6018}" destId="{C2AFB411-9700-44F7-B3E8-0E7996DAE0D2}" srcOrd="3" destOrd="0" presId="urn:microsoft.com/office/officeart/2005/8/layout/vList2"/>
  </dgm:cxnLst>
  <dgm:bg>
    <a:solidFill>
      <a:srgbClr val="CCCCCC"/>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DAFA71-215C-4830-8DD9-80B684E2074A}" type="doc">
      <dgm:prSet loTypeId="urn:microsoft.com/office/officeart/2005/8/layout/architecture" loCatId="relationship" qsTypeId="urn:microsoft.com/office/officeart/2005/8/quickstyle/3d1" qsCatId="3D" csTypeId="urn:microsoft.com/office/officeart/2005/8/colors/accent1_2" csCatId="accent1" phldr="1"/>
      <dgm:spPr/>
      <dgm:t>
        <a:bodyPr/>
        <a:lstStyle/>
        <a:p>
          <a:endParaRPr lang="en-US"/>
        </a:p>
      </dgm:t>
    </dgm:pt>
    <dgm:pt modelId="{C1AAAB87-E558-4603-9720-77DABD1F1F2B}">
      <dgm:prSet custT="1"/>
      <dgm:spPr/>
      <dgm:t>
        <a:bodyPr/>
        <a:lstStyle/>
        <a:p>
          <a:r>
            <a:rPr lang="en-IN" sz="2800" b="1" dirty="0"/>
            <a:t>LEARNING AND EXPERIENCE:</a:t>
          </a:r>
          <a:endParaRPr lang="en-US" sz="2800" dirty="0"/>
        </a:p>
      </dgm:t>
    </dgm:pt>
    <dgm:pt modelId="{41D0671A-B536-4723-9633-87E4C1650D86}" type="parTrans" cxnId="{FD165778-EC37-44BD-97E0-408C6797D4A0}">
      <dgm:prSet/>
      <dgm:spPr/>
      <dgm:t>
        <a:bodyPr/>
        <a:lstStyle/>
        <a:p>
          <a:endParaRPr lang="en-US"/>
        </a:p>
      </dgm:t>
    </dgm:pt>
    <dgm:pt modelId="{DD839FA5-F4FC-4525-B8AB-C84731CA71C8}" type="sibTrans" cxnId="{FD165778-EC37-44BD-97E0-408C6797D4A0}">
      <dgm:prSet/>
      <dgm:spPr/>
      <dgm:t>
        <a:bodyPr/>
        <a:lstStyle/>
        <a:p>
          <a:endParaRPr lang="en-US"/>
        </a:p>
      </dgm:t>
    </dgm:pt>
    <dgm:pt modelId="{F40CC3CF-26C5-4960-9AED-FC1086FA5FA6}" type="pres">
      <dgm:prSet presAssocID="{67DAFA71-215C-4830-8DD9-80B684E2074A}" presName="Name0" presStyleCnt="0">
        <dgm:presLayoutVars>
          <dgm:chPref val="1"/>
          <dgm:dir/>
          <dgm:animOne val="branch"/>
          <dgm:animLvl val="lvl"/>
          <dgm:resizeHandles/>
        </dgm:presLayoutVars>
      </dgm:prSet>
      <dgm:spPr/>
    </dgm:pt>
    <dgm:pt modelId="{353A2F30-4D31-457A-9A54-62DE408972FF}" type="pres">
      <dgm:prSet presAssocID="{C1AAAB87-E558-4603-9720-77DABD1F1F2B}" presName="vertOne" presStyleCnt="0"/>
      <dgm:spPr/>
    </dgm:pt>
    <dgm:pt modelId="{FE6AB62D-2D8C-4C98-873F-E06CD8459F61}" type="pres">
      <dgm:prSet presAssocID="{C1AAAB87-E558-4603-9720-77DABD1F1F2B}" presName="txOne" presStyleLbl="node0" presStyleIdx="0" presStyleCnt="1" custLinFactNeighborY="1606">
        <dgm:presLayoutVars>
          <dgm:chPref val="3"/>
        </dgm:presLayoutVars>
      </dgm:prSet>
      <dgm:spPr/>
    </dgm:pt>
    <dgm:pt modelId="{57D2AE26-AE17-4510-8D50-118DE90EE3DC}" type="pres">
      <dgm:prSet presAssocID="{C1AAAB87-E558-4603-9720-77DABD1F1F2B}" presName="horzOne" presStyleCnt="0"/>
      <dgm:spPr/>
    </dgm:pt>
  </dgm:ptLst>
  <dgm:cxnLst>
    <dgm:cxn modelId="{FD165778-EC37-44BD-97E0-408C6797D4A0}" srcId="{67DAFA71-215C-4830-8DD9-80B684E2074A}" destId="{C1AAAB87-E558-4603-9720-77DABD1F1F2B}" srcOrd="0" destOrd="0" parTransId="{41D0671A-B536-4723-9633-87E4C1650D86}" sibTransId="{DD839FA5-F4FC-4525-B8AB-C84731CA71C8}"/>
    <dgm:cxn modelId="{CFE4EA9C-FE4E-4CFB-A578-463E7E3FD768}" type="presOf" srcId="{67DAFA71-215C-4830-8DD9-80B684E2074A}" destId="{F40CC3CF-26C5-4960-9AED-FC1086FA5FA6}" srcOrd="0" destOrd="0" presId="urn:microsoft.com/office/officeart/2005/8/layout/architecture"/>
    <dgm:cxn modelId="{84A38AE4-CB83-46EB-B19C-A5DF4CE29ED0}" type="presOf" srcId="{C1AAAB87-E558-4603-9720-77DABD1F1F2B}" destId="{FE6AB62D-2D8C-4C98-873F-E06CD8459F61}" srcOrd="0" destOrd="0" presId="urn:microsoft.com/office/officeart/2005/8/layout/architecture"/>
    <dgm:cxn modelId="{B38C88E5-291C-46B3-BC1B-D7583DC5E6B9}" type="presParOf" srcId="{F40CC3CF-26C5-4960-9AED-FC1086FA5FA6}" destId="{353A2F30-4D31-457A-9A54-62DE408972FF}" srcOrd="0" destOrd="0" presId="urn:microsoft.com/office/officeart/2005/8/layout/architecture"/>
    <dgm:cxn modelId="{E3B730ED-28F3-4086-BEEC-EE30E68DF58A}" type="presParOf" srcId="{353A2F30-4D31-457A-9A54-62DE408972FF}" destId="{FE6AB62D-2D8C-4C98-873F-E06CD8459F61}" srcOrd="0" destOrd="0" presId="urn:microsoft.com/office/officeart/2005/8/layout/architecture"/>
    <dgm:cxn modelId="{9DF327C9-A130-43C7-8CA1-78247285D712}" type="presParOf" srcId="{353A2F30-4D31-457A-9A54-62DE408972FF}" destId="{57D2AE26-AE17-4510-8D50-118DE90EE3DC}"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7E544-8832-4936-8135-1E202D6A4183}">
      <dsp:nvSpPr>
        <dsp:cNvPr id="0" name=""/>
        <dsp:cNvSpPr/>
      </dsp:nvSpPr>
      <dsp:spPr>
        <a:xfrm>
          <a:off x="5307542" y="2864030"/>
          <a:ext cx="3500481" cy="3500481"/>
        </a:xfrm>
        <a:prstGeom prst="gear9">
          <a:avLst/>
        </a:prstGeom>
        <a:solidFill>
          <a:srgbClr val="30ACEC"/>
        </a:solidFill>
        <a:ln w="38100" cap="rnd"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IN" sz="2600" b="1" kern="1200" dirty="0">
              <a:solidFill>
                <a:schemeClr val="lt1"/>
              </a:solidFill>
              <a:latin typeface="Sitka Banner" panose="02000505000000020004" pitchFamily="2" charset="0"/>
            </a:rPr>
            <a:t>SMART</a:t>
          </a:r>
        </a:p>
        <a:p>
          <a:pPr marL="0" lvl="0" indent="0" algn="ctr" defTabSz="1155700">
            <a:lnSpc>
              <a:spcPct val="90000"/>
            </a:lnSpc>
            <a:spcBef>
              <a:spcPct val="0"/>
            </a:spcBef>
            <a:spcAft>
              <a:spcPct val="35000"/>
            </a:spcAft>
            <a:buNone/>
          </a:pPr>
          <a:r>
            <a:rPr lang="en-IN" sz="2600" b="1" kern="1200" dirty="0">
              <a:solidFill>
                <a:schemeClr val="lt1"/>
              </a:solidFill>
              <a:latin typeface="Sitka Banner" panose="02000505000000020004" pitchFamily="2" charset="0"/>
            </a:rPr>
            <a:t>ATTENDANCE</a:t>
          </a:r>
          <a:endParaRPr lang="en-US" sz="2600" b="1" kern="1200" dirty="0">
            <a:solidFill>
              <a:schemeClr val="lt1"/>
            </a:solidFill>
            <a:latin typeface="Sitka Banner" panose="02000505000000020004" pitchFamily="2" charset="0"/>
          </a:endParaRPr>
        </a:p>
      </dsp:txBody>
      <dsp:txXfrm>
        <a:off x="6011294" y="3684001"/>
        <a:ext cx="2092977" cy="1799319"/>
      </dsp:txXfrm>
    </dsp:sp>
    <dsp:sp modelId="{096B4567-BA14-4428-85B8-385078DD17C7}">
      <dsp:nvSpPr>
        <dsp:cNvPr id="0" name=""/>
        <dsp:cNvSpPr/>
      </dsp:nvSpPr>
      <dsp:spPr>
        <a:xfrm>
          <a:off x="3032235" y="2036643"/>
          <a:ext cx="2545804" cy="2545804"/>
        </a:xfrm>
        <a:prstGeom prst="gear6">
          <a:avLst/>
        </a:prstGeom>
        <a:solidFill>
          <a:schemeClr val="accent1">
            <a:hueOff val="0"/>
            <a:satOff val="0"/>
            <a:lumOff val="0"/>
            <a:alphaOff val="0"/>
          </a:schemeClr>
        </a:solidFill>
        <a:ln w="38100" cap="rnd"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noFill/>
            </a:rPr>
            <a:t>ATTENDANCE</a:t>
          </a:r>
          <a:endParaRPr lang="en-US" sz="1500" kern="1200" dirty="0">
            <a:noFill/>
          </a:endParaRPr>
        </a:p>
      </dsp:txBody>
      <dsp:txXfrm>
        <a:off x="3673149" y="2681430"/>
        <a:ext cx="1263976" cy="1256230"/>
      </dsp:txXfrm>
    </dsp:sp>
    <dsp:sp modelId="{44722871-0D69-4180-BEEA-E043604A7E4B}">
      <dsp:nvSpPr>
        <dsp:cNvPr id="0" name=""/>
        <dsp:cNvSpPr/>
      </dsp:nvSpPr>
      <dsp:spPr>
        <a:xfrm rot="20700000">
          <a:off x="4458146" y="280298"/>
          <a:ext cx="2494369" cy="2494369"/>
        </a:xfrm>
        <a:prstGeom prst="gear6">
          <a:avLst/>
        </a:prstGeom>
        <a:solidFill>
          <a:schemeClr val="accent1">
            <a:hueOff val="0"/>
            <a:satOff val="0"/>
            <a:lumOff val="0"/>
            <a:alphaOff val="0"/>
          </a:schemeClr>
        </a:solidFill>
        <a:ln w="38100" cap="rnd"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noFill/>
          </a:endParaRPr>
        </a:p>
      </dsp:txBody>
      <dsp:txXfrm rot="-20700000">
        <a:off x="5005234" y="827386"/>
        <a:ext cx="1400192" cy="1400192"/>
      </dsp:txXfrm>
    </dsp:sp>
    <dsp:sp modelId="{13AA060D-B8C4-4CC8-8033-7B75FBF32041}">
      <dsp:nvSpPr>
        <dsp:cNvPr id="0" name=""/>
        <dsp:cNvSpPr/>
      </dsp:nvSpPr>
      <dsp:spPr>
        <a:xfrm>
          <a:off x="4824208" y="2321766"/>
          <a:ext cx="4480616" cy="4480616"/>
        </a:xfrm>
        <a:prstGeom prst="circularArrow">
          <a:avLst>
            <a:gd name="adj1" fmla="val 4687"/>
            <a:gd name="adj2" fmla="val 299029"/>
            <a:gd name="adj3" fmla="val 2551569"/>
            <a:gd name="adj4" fmla="val 1578701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781306-7A5E-497F-AAE1-DA4C245FA198}">
      <dsp:nvSpPr>
        <dsp:cNvPr id="0" name=""/>
        <dsp:cNvSpPr/>
      </dsp:nvSpPr>
      <dsp:spPr>
        <a:xfrm>
          <a:off x="2581378" y="1464040"/>
          <a:ext cx="3255447" cy="325544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C92DAF-5DB7-4288-8A28-04BFE13DEABF}">
      <dsp:nvSpPr>
        <dsp:cNvPr id="0" name=""/>
        <dsp:cNvSpPr/>
      </dsp:nvSpPr>
      <dsp:spPr>
        <a:xfrm>
          <a:off x="3881172" y="-275375"/>
          <a:ext cx="3510028" cy="351002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390AA-6961-411D-ACA1-75C3298F5F72}">
      <dsp:nvSpPr>
        <dsp:cNvPr id="0" name=""/>
        <dsp:cNvSpPr/>
      </dsp:nvSpPr>
      <dsp:spPr>
        <a:xfrm rot="16200000">
          <a:off x="-1050626" y="1766116"/>
          <a:ext cx="4501536" cy="2391699"/>
        </a:xfrm>
        <a:prstGeom prst="flowChartManualOperati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Gadugi" panose="020B0502040204020203" pitchFamily="34" charset="0"/>
              <a:ea typeface="Gadugi" panose="020B0502040204020203" pitchFamily="34" charset="0"/>
            </a:rPr>
            <a:t>SYSTEM REQUIREMENTS</a:t>
          </a:r>
          <a:endParaRPr lang="en-US" sz="2000" kern="1200" dirty="0">
            <a:latin typeface="Gadugi" panose="020B0502040204020203" pitchFamily="34" charset="0"/>
            <a:ea typeface="Gadugi" panose="020B0502040204020203" pitchFamily="34" charset="0"/>
          </a:endParaRPr>
        </a:p>
      </dsp:txBody>
      <dsp:txXfrm rot="5400000">
        <a:off x="4292" y="1611505"/>
        <a:ext cx="2391699" cy="2700922"/>
      </dsp:txXfrm>
    </dsp:sp>
    <dsp:sp modelId="{F8C51AA2-97CE-43A7-8A04-47469B0EFD9B}">
      <dsp:nvSpPr>
        <dsp:cNvPr id="0" name=""/>
        <dsp:cNvSpPr/>
      </dsp:nvSpPr>
      <dsp:spPr>
        <a:xfrm rot="16200000">
          <a:off x="1444268" y="1213928"/>
          <a:ext cx="5923932" cy="3496074"/>
        </a:xfrm>
        <a:prstGeom prst="flowChartManualOperati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IN" sz="2400" b="1" u="sng" kern="1200" dirty="0">
              <a:latin typeface="Sitka Small" panose="02000505000000020004" pitchFamily="2" charset="0"/>
            </a:rPr>
            <a:t>Hardware requirements:-</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Display:1080x920px LCD monitor</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CPU: AMD PRO A4-4350B 3.5Ghz</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RAM: 8gb</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Memory: 500gb HDD</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Camera: 720P 3mp-webcam</a:t>
          </a:r>
          <a:endParaRPr lang="en-US" sz="2400" kern="1200" dirty="0">
            <a:latin typeface="Sitka Small" panose="02000505000000020004" pitchFamily="2" charset="0"/>
          </a:endParaRPr>
        </a:p>
      </dsp:txBody>
      <dsp:txXfrm rot="5400000">
        <a:off x="2658197" y="1184785"/>
        <a:ext cx="3496074" cy="3554360"/>
      </dsp:txXfrm>
    </dsp:sp>
    <dsp:sp modelId="{A679F19E-584A-486A-8965-3DBC8B0801F3}">
      <dsp:nvSpPr>
        <dsp:cNvPr id="0" name=""/>
        <dsp:cNvSpPr/>
      </dsp:nvSpPr>
      <dsp:spPr>
        <a:xfrm rot="16200000">
          <a:off x="5202548" y="1213928"/>
          <a:ext cx="5923932" cy="3496074"/>
        </a:xfrm>
        <a:prstGeom prst="flowChartManualOperati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IN" sz="2400" b="1" u="sng" kern="1200" dirty="0">
              <a:latin typeface="Sitka Small" panose="02000505000000020004" pitchFamily="2" charset="0"/>
            </a:rPr>
            <a:t>Software requirements:-</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Windows 10</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Python-</a:t>
          </a:r>
          <a:r>
            <a:rPr lang="en-IN" sz="2400" kern="1200" dirty="0" err="1">
              <a:latin typeface="Sitka Small" panose="02000505000000020004" pitchFamily="2" charset="0"/>
            </a:rPr>
            <a:t>Pycharm</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Python libraries (</a:t>
          </a:r>
          <a:r>
            <a:rPr lang="en-IN" sz="2400" kern="1200" dirty="0" err="1">
              <a:latin typeface="Sitka Small" panose="02000505000000020004" pitchFamily="2" charset="0"/>
            </a:rPr>
            <a:t>opencv</a:t>
          </a:r>
          <a:r>
            <a:rPr lang="en-IN" sz="2400" kern="1200" dirty="0">
              <a:latin typeface="Sitka Small" panose="02000505000000020004" pitchFamily="2" charset="0"/>
            </a:rPr>
            <a:t>, </a:t>
          </a:r>
          <a:r>
            <a:rPr lang="en-IN" sz="2400" kern="1200" dirty="0" err="1">
              <a:latin typeface="Sitka Small" panose="02000505000000020004" pitchFamily="2" charset="0"/>
            </a:rPr>
            <a:t>face_recognition</a:t>
          </a:r>
          <a:r>
            <a:rPr lang="en-IN" sz="2400" kern="1200" dirty="0">
              <a:latin typeface="Sitka Small" panose="02000505000000020004" pitchFamily="2" charset="0"/>
            </a:rPr>
            <a:t>, </a:t>
          </a:r>
          <a:r>
            <a:rPr lang="en-IN" sz="2400" kern="1200" dirty="0" err="1">
              <a:latin typeface="Sitka Small" panose="02000505000000020004" pitchFamily="2" charset="0"/>
            </a:rPr>
            <a:t>numpy,Tkinter</a:t>
          </a:r>
          <a:r>
            <a:rPr lang="en-IN" sz="2400" kern="1200" dirty="0">
              <a:latin typeface="Sitka Small" panose="02000505000000020004" pitchFamily="2" charset="0"/>
            </a:rPr>
            <a:t>)</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a:latin typeface="Sitka Small" panose="02000505000000020004" pitchFamily="2" charset="0"/>
            </a:rPr>
            <a:t>MS-Excel</a:t>
          </a:r>
          <a:endParaRPr lang="en-US" sz="2400" kern="1200" dirty="0">
            <a:latin typeface="Sitka Small" panose="02000505000000020004" pitchFamily="2" charset="0"/>
          </a:endParaRPr>
        </a:p>
        <a:p>
          <a:pPr marL="228600" lvl="1" indent="-228600" algn="l" defTabSz="1066800">
            <a:lnSpc>
              <a:spcPct val="90000"/>
            </a:lnSpc>
            <a:spcBef>
              <a:spcPct val="0"/>
            </a:spcBef>
            <a:spcAft>
              <a:spcPct val="15000"/>
            </a:spcAft>
            <a:buChar char="•"/>
          </a:pPr>
          <a:r>
            <a:rPr lang="en-IN" sz="2400" kern="1200" dirty="0" err="1">
              <a:latin typeface="Sitka Small" panose="02000505000000020004" pitchFamily="2" charset="0"/>
            </a:rPr>
            <a:t>Xampp</a:t>
          </a:r>
          <a:r>
            <a:rPr lang="en-IN" sz="2400" kern="1200" dirty="0">
              <a:latin typeface="Sitka Small" panose="02000505000000020004" pitchFamily="2" charset="0"/>
            </a:rPr>
            <a:t> server(</a:t>
          </a:r>
          <a:r>
            <a:rPr lang="en-IN" sz="2400" kern="1200" dirty="0" err="1">
              <a:latin typeface="Sitka Small" panose="02000505000000020004" pitchFamily="2" charset="0"/>
            </a:rPr>
            <a:t>mysql</a:t>
          </a:r>
          <a:r>
            <a:rPr lang="en-IN" sz="2400" kern="1200" dirty="0">
              <a:latin typeface="Sitka Small" panose="02000505000000020004" pitchFamily="2" charset="0"/>
            </a:rPr>
            <a:t>)</a:t>
          </a:r>
          <a:endParaRPr lang="en-US" sz="2400" kern="1200" dirty="0">
            <a:latin typeface="Sitka Small" panose="02000505000000020004" pitchFamily="2" charset="0"/>
          </a:endParaRPr>
        </a:p>
      </dsp:txBody>
      <dsp:txXfrm rot="5400000">
        <a:off x="6416477" y="1184785"/>
        <a:ext cx="3496074" cy="3554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FED76-06F8-4402-A5A9-737EEDD0A026}">
      <dsp:nvSpPr>
        <dsp:cNvPr id="0" name=""/>
        <dsp:cNvSpPr/>
      </dsp:nvSpPr>
      <dsp:spPr>
        <a:xfrm>
          <a:off x="3916788" y="16759"/>
          <a:ext cx="3298248"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MODULES</a:t>
          </a:r>
          <a:endParaRPr lang="en-US" sz="2500" kern="1200" dirty="0"/>
        </a:p>
      </dsp:txBody>
      <dsp:txXfrm>
        <a:off x="3949572" y="49543"/>
        <a:ext cx="3232680" cy="606012"/>
      </dsp:txXfrm>
    </dsp:sp>
    <dsp:sp modelId="{1E86CC5D-7286-4680-B0B9-E37B0EB6D999}">
      <dsp:nvSpPr>
        <dsp:cNvPr id="0" name=""/>
        <dsp:cNvSpPr/>
      </dsp:nvSpPr>
      <dsp:spPr>
        <a:xfrm>
          <a:off x="0" y="688339"/>
          <a:ext cx="11131826"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3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The proposed system face recognition-based attendance system can be divided into five main modules. The modules and their functions are defined as follows. </a:t>
          </a:r>
        </a:p>
      </dsp:txBody>
      <dsp:txXfrm>
        <a:off x="0" y="688339"/>
        <a:ext cx="11131826" cy="695520"/>
      </dsp:txXfrm>
    </dsp:sp>
    <dsp:sp modelId="{1E9A9538-C14D-411A-8109-C6EA4F3E07E4}">
      <dsp:nvSpPr>
        <dsp:cNvPr id="0" name=""/>
        <dsp:cNvSpPr/>
      </dsp:nvSpPr>
      <dsp:spPr>
        <a:xfrm>
          <a:off x="187960" y="1383859"/>
          <a:ext cx="4315474" cy="6177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1.Image Capture:</a:t>
          </a:r>
          <a:endParaRPr lang="en-US" sz="2500" kern="1200"/>
        </a:p>
      </dsp:txBody>
      <dsp:txXfrm>
        <a:off x="218117" y="1414016"/>
        <a:ext cx="4255160" cy="557465"/>
      </dsp:txXfrm>
    </dsp:sp>
    <dsp:sp modelId="{96C97C03-44D8-4CA1-8B51-B9F7475552D9}">
      <dsp:nvSpPr>
        <dsp:cNvPr id="0" name=""/>
        <dsp:cNvSpPr/>
      </dsp:nvSpPr>
      <dsp:spPr>
        <a:xfrm>
          <a:off x="0" y="2001638"/>
          <a:ext cx="11131826"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3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The high-resolution camera which is used for capturing video is used to take frontal images of the students.</a:t>
          </a:r>
        </a:p>
      </dsp:txBody>
      <dsp:txXfrm>
        <a:off x="0" y="2001638"/>
        <a:ext cx="11131826" cy="695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C953A-40CC-4C86-909B-2DDFE17FE2C7}">
      <dsp:nvSpPr>
        <dsp:cNvPr id="0" name=""/>
        <dsp:cNvSpPr/>
      </dsp:nvSpPr>
      <dsp:spPr>
        <a:xfrm>
          <a:off x="0" y="396397"/>
          <a:ext cx="11211339" cy="8942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2.Pre-processing:</a:t>
          </a:r>
          <a:endParaRPr lang="en-US" sz="3200" kern="1200" dirty="0"/>
        </a:p>
      </dsp:txBody>
      <dsp:txXfrm>
        <a:off x="43653" y="440050"/>
        <a:ext cx="11124033" cy="806932"/>
      </dsp:txXfrm>
    </dsp:sp>
    <dsp:sp modelId="{E822F4DF-A42B-44F9-88AC-238999B5DBC7}">
      <dsp:nvSpPr>
        <dsp:cNvPr id="0" name=""/>
        <dsp:cNvSpPr/>
      </dsp:nvSpPr>
      <dsp:spPr>
        <a:xfrm>
          <a:off x="0" y="1290635"/>
          <a:ext cx="1121133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96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The images are converted from RGB to Grayscale and are scaled down by a factor of 1.2 and the recorded images are stored into a separate folder called “</a:t>
          </a:r>
          <a:r>
            <a:rPr lang="en-US" sz="2400" kern="1200" dirty="0" err="1"/>
            <a:t>TrainingImage</a:t>
          </a:r>
          <a:r>
            <a:rPr lang="en-US" sz="2400" kern="1200" dirty="0"/>
            <a:t>”.</a:t>
          </a:r>
        </a:p>
      </dsp:txBody>
      <dsp:txXfrm>
        <a:off x="0" y="1290635"/>
        <a:ext cx="11211339" cy="1076400"/>
      </dsp:txXfrm>
    </dsp:sp>
    <dsp:sp modelId="{B5D4BFF6-020D-4F55-9941-96A3D6497CF8}">
      <dsp:nvSpPr>
        <dsp:cNvPr id="0" name=""/>
        <dsp:cNvSpPr/>
      </dsp:nvSpPr>
      <dsp:spPr>
        <a:xfrm>
          <a:off x="0" y="2367035"/>
          <a:ext cx="11211339" cy="89759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3. Face Detection:</a:t>
          </a:r>
          <a:endParaRPr lang="en-US" sz="3200" kern="1200" dirty="0"/>
        </a:p>
      </dsp:txBody>
      <dsp:txXfrm>
        <a:off x="43817" y="2410852"/>
        <a:ext cx="11123705" cy="809962"/>
      </dsp:txXfrm>
    </dsp:sp>
    <dsp:sp modelId="{6BA7F07E-C3EE-4FE2-8DC7-BB53C4106B60}">
      <dsp:nvSpPr>
        <dsp:cNvPr id="0" name=""/>
        <dsp:cNvSpPr/>
      </dsp:nvSpPr>
      <dsp:spPr>
        <a:xfrm>
          <a:off x="0" y="3264632"/>
          <a:ext cx="11211339"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96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In this project, I implemented a system for locating faces in digital images. These are in JPEG format only. Before we continue, we must differentiate between face recognition and face detection. They are not the same, but one depends on the other. In this case face recognition needs face detection for making an identification to “recognize” a face. I will only cover face detection. Face detection uses classifiers, which are algorithms that detects what is either a face (1) or not a face (0) in an image.</a:t>
          </a:r>
        </a:p>
      </dsp:txBody>
      <dsp:txXfrm>
        <a:off x="0" y="3264632"/>
        <a:ext cx="11211339" cy="2421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039E-B77A-432A-BC6D-DE6A94E778F1}">
      <dsp:nvSpPr>
        <dsp:cNvPr id="0" name=""/>
        <dsp:cNvSpPr/>
      </dsp:nvSpPr>
      <dsp:spPr>
        <a:xfrm>
          <a:off x="0" y="187781"/>
          <a:ext cx="10999304"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4.Developing the Dataset:</a:t>
          </a:r>
          <a:endParaRPr lang="en-US" sz="3200" kern="1200"/>
        </a:p>
      </dsp:txBody>
      <dsp:txXfrm>
        <a:off x="37467" y="225248"/>
        <a:ext cx="10924370" cy="692586"/>
      </dsp:txXfrm>
    </dsp:sp>
    <dsp:sp modelId="{82826E8E-35BF-474F-937C-18600F2B1053}">
      <dsp:nvSpPr>
        <dsp:cNvPr id="0" name=""/>
        <dsp:cNvSpPr/>
      </dsp:nvSpPr>
      <dsp:spPr>
        <a:xfrm>
          <a:off x="0" y="955301"/>
          <a:ext cx="10999304"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2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The faces detected in images are stored in the database after pre-processing and detection. A minimum of 20 images are captured per individual student along with a unique ID. The dimensions of these stored images are 212×212 pixels. These images are later used to train the recognizer.</a:t>
          </a:r>
        </a:p>
      </dsp:txBody>
      <dsp:txXfrm>
        <a:off x="0" y="955301"/>
        <a:ext cx="10999304" cy="1490400"/>
      </dsp:txXfrm>
    </dsp:sp>
    <dsp:sp modelId="{8BFC4571-35B0-44D3-BE31-1C8B462E0E4C}">
      <dsp:nvSpPr>
        <dsp:cNvPr id="0" name=""/>
        <dsp:cNvSpPr/>
      </dsp:nvSpPr>
      <dsp:spPr>
        <a:xfrm>
          <a:off x="0" y="2445702"/>
          <a:ext cx="10999304"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5.Face Recognition:</a:t>
          </a:r>
          <a:endParaRPr lang="en-US" sz="3200" kern="1200"/>
        </a:p>
      </dsp:txBody>
      <dsp:txXfrm>
        <a:off x="37467" y="2483169"/>
        <a:ext cx="10924370" cy="692586"/>
      </dsp:txXfrm>
    </dsp:sp>
    <dsp:sp modelId="{C2AFB411-9700-44F7-B3E8-0E7996DAE0D2}">
      <dsp:nvSpPr>
        <dsp:cNvPr id="0" name=""/>
        <dsp:cNvSpPr/>
      </dsp:nvSpPr>
      <dsp:spPr>
        <a:xfrm>
          <a:off x="0" y="3213222"/>
          <a:ext cx="10999304"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2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Local Binary Pattern (LBP) is a smooth &amp; adequate operator, which operates by setting the pixels of an image by thresholding the neighborhood of each pixel and examines the outcome as a binary number. Histogram of Oriented Gradients (HOG) descriptor increases the detection performance when combined with LBP. Therefore, a combination of LBP &amp; HOG which gives LBPH algorithm is used for face recognition.</a:t>
          </a:r>
        </a:p>
      </dsp:txBody>
      <dsp:txXfrm>
        <a:off x="0" y="3213222"/>
        <a:ext cx="10999304" cy="2185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AB62D-2D8C-4C98-873F-E06CD8459F61}">
      <dsp:nvSpPr>
        <dsp:cNvPr id="0" name=""/>
        <dsp:cNvSpPr/>
      </dsp:nvSpPr>
      <dsp:spPr>
        <a:xfrm>
          <a:off x="0" y="0"/>
          <a:ext cx="5531707" cy="825031"/>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LEARNING AND EXPERIENCE:</a:t>
          </a:r>
          <a:endParaRPr lang="en-US" sz="2800" kern="1200" dirty="0"/>
        </a:p>
      </dsp:txBody>
      <dsp:txXfrm>
        <a:off x="24164" y="24164"/>
        <a:ext cx="5483379" cy="776703"/>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F13AB-A658-4955-8C1B-02DAB9373CFD}"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63934-524E-4A0B-95C8-3CB3E76E9577}" type="slidenum">
              <a:rPr lang="en-US" smtClean="0"/>
              <a:t>‹#›</a:t>
            </a:fld>
            <a:endParaRPr lang="en-US"/>
          </a:p>
        </p:txBody>
      </p:sp>
    </p:spTree>
    <p:extLst>
      <p:ext uri="{BB962C8B-B14F-4D97-AF65-F5344CB8AC3E}">
        <p14:creationId xmlns:p14="http://schemas.microsoft.com/office/powerpoint/2010/main" val="378048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1622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3618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99648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37366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5178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3245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26592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85192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23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1882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7834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1490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5506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3692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7290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5305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7354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36636D-D922-432D-A958-524484B5923D}" type="datetimeFigureOut">
              <a:rPr lang="en-US" smtClean="0"/>
              <a:pPr/>
              <a:t>3/27/2023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65203386"/>
      </p:ext>
    </p:extLst>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 id="2147484681" r:id="rId12"/>
    <p:sldLayoutId id="2147484682" r:id="rId13"/>
    <p:sldLayoutId id="2147484683" r:id="rId14"/>
    <p:sldLayoutId id="2147484684" r:id="rId15"/>
    <p:sldLayoutId id="2147484685" r:id="rId16"/>
    <p:sldLayoutId id="2147484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069AD07E-29AB-4DE8-A27F-B226BE47B182}"/>
              </a:ext>
            </a:extLst>
          </p:cNvPr>
          <p:cNvGraphicFramePr/>
          <p:nvPr>
            <p:extLst>
              <p:ext uri="{D42A27DB-BD31-4B8C-83A1-F6EECF244321}">
                <p14:modId xmlns:p14="http://schemas.microsoft.com/office/powerpoint/2010/main" val="2103645761"/>
              </p:ext>
            </p:extLst>
          </p:nvPr>
        </p:nvGraphicFramePr>
        <p:xfrm>
          <a:off x="1129809" y="246744"/>
          <a:ext cx="10774210" cy="636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687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90AB80D-5D22-411F-BA0E-D6E570ADF348}"/>
              </a:ext>
            </a:extLst>
          </p:cNvPr>
          <p:cNvGraphicFramePr/>
          <p:nvPr>
            <p:extLst>
              <p:ext uri="{D42A27DB-BD31-4B8C-83A1-F6EECF244321}">
                <p14:modId xmlns:p14="http://schemas.microsoft.com/office/powerpoint/2010/main" val="3367977399"/>
              </p:ext>
            </p:extLst>
          </p:nvPr>
        </p:nvGraphicFramePr>
        <p:xfrm>
          <a:off x="530087" y="257216"/>
          <a:ext cx="11131826" cy="271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177A94F5-B495-4F92-A312-9E01C2D7EBF2}"/>
              </a:ext>
            </a:extLst>
          </p:cNvPr>
          <p:cNvGrpSpPr/>
          <p:nvPr/>
        </p:nvGrpSpPr>
        <p:grpSpPr>
          <a:xfrm rot="20636996">
            <a:off x="4825748" y="3472235"/>
            <a:ext cx="925638" cy="596764"/>
            <a:chOff x="0" y="0"/>
            <a:chExt cx="700297" cy="450850"/>
          </a:xfrm>
        </p:grpSpPr>
        <p:sp>
          <p:nvSpPr>
            <p:cNvPr id="29" name="Rectangle 28">
              <a:extLst>
                <a:ext uri="{FF2B5EF4-FFF2-40B4-BE49-F238E27FC236}">
                  <a16:creationId xmlns:a16="http://schemas.microsoft.com/office/drawing/2014/main" id="{E89F2714-644F-4C40-AF67-D3EEA08AEDF3}"/>
                </a:ext>
              </a:extLst>
            </p:cNvPr>
            <p:cNvSpPr/>
            <p:nvPr/>
          </p:nvSpPr>
          <p:spPr>
            <a:xfrm>
              <a:off x="285007" y="0"/>
              <a:ext cx="415290" cy="450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sz="1200" dirty="0"/>
                <a:t>WEB</a:t>
              </a:r>
            </a:p>
            <a:p>
              <a:r>
                <a:rPr lang="en-IN" sz="1200" dirty="0"/>
                <a:t>CAM</a:t>
              </a:r>
              <a:endParaRPr lang="en-US" sz="1200" dirty="0"/>
            </a:p>
          </p:txBody>
        </p:sp>
        <p:sp>
          <p:nvSpPr>
            <p:cNvPr id="30" name="Rectangle 29">
              <a:extLst>
                <a:ext uri="{FF2B5EF4-FFF2-40B4-BE49-F238E27FC236}">
                  <a16:creationId xmlns:a16="http://schemas.microsoft.com/office/drawing/2014/main" id="{9B4E28AD-FAE4-444E-AE26-0E4A71009C1A}"/>
                </a:ext>
              </a:extLst>
            </p:cNvPr>
            <p:cNvSpPr/>
            <p:nvPr/>
          </p:nvSpPr>
          <p:spPr>
            <a:xfrm>
              <a:off x="0" y="83128"/>
              <a:ext cx="273050" cy="2730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4" name="Rectangle 3">
            <a:extLst>
              <a:ext uri="{FF2B5EF4-FFF2-40B4-BE49-F238E27FC236}">
                <a16:creationId xmlns:a16="http://schemas.microsoft.com/office/drawing/2014/main" id="{19FD6ADF-37AE-4C54-9C4F-DC07771EF5A0}"/>
              </a:ext>
            </a:extLst>
          </p:cNvPr>
          <p:cNvSpPr/>
          <p:nvPr/>
        </p:nvSpPr>
        <p:spPr>
          <a:xfrm>
            <a:off x="6585754" y="3593785"/>
            <a:ext cx="3806474" cy="25215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a:extLst>
              <a:ext uri="{FF2B5EF4-FFF2-40B4-BE49-F238E27FC236}">
                <a16:creationId xmlns:a16="http://schemas.microsoft.com/office/drawing/2014/main" id="{917DB9E2-5027-4E03-B82C-1F0C1BE17C7C}"/>
              </a:ext>
            </a:extLst>
          </p:cNvPr>
          <p:cNvSpPr/>
          <p:nvPr/>
        </p:nvSpPr>
        <p:spPr>
          <a:xfrm>
            <a:off x="6710841" y="3785243"/>
            <a:ext cx="1437290" cy="884276"/>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Latha" panose="020B0604020202020204" pitchFamily="34" charset="0"/>
              </a:rPr>
              <a:t>FACE DETECTION &amp;</a:t>
            </a:r>
            <a:endParaRPr lang="en-US" sz="1400" dirty="0">
              <a:effectLst/>
              <a:ea typeface="Calibri" panose="020F0502020204030204" pitchFamily="34" charset="0"/>
              <a:cs typeface="Latha" panose="020B0604020202020204" pitchFamily="34" charset="0"/>
            </a:endParaRPr>
          </a:p>
          <a:p>
            <a:pPr algn="ctr">
              <a:lnSpc>
                <a:spcPct val="107000"/>
              </a:lnSpc>
              <a:spcAft>
                <a:spcPts val="800"/>
              </a:spcAft>
            </a:pPr>
            <a:r>
              <a:rPr lang="en-IN" sz="1400" dirty="0">
                <a:effectLst/>
                <a:ea typeface="Calibri" panose="020F0502020204030204" pitchFamily="34" charset="0"/>
                <a:cs typeface="Latha" panose="020B0604020202020204" pitchFamily="34" charset="0"/>
              </a:rPr>
              <a:t>RECOGNITION</a:t>
            </a:r>
            <a:endParaRPr lang="en-US" sz="1400" dirty="0">
              <a:effectLst/>
              <a:ea typeface="Calibri" panose="020F0502020204030204" pitchFamily="34" charset="0"/>
              <a:cs typeface="Latha" panose="020B0604020202020204" pitchFamily="34" charset="0"/>
            </a:endParaRPr>
          </a:p>
        </p:txBody>
      </p:sp>
      <p:grpSp>
        <p:nvGrpSpPr>
          <p:cNvPr id="8" name="Group 7">
            <a:extLst>
              <a:ext uri="{FF2B5EF4-FFF2-40B4-BE49-F238E27FC236}">
                <a16:creationId xmlns:a16="http://schemas.microsoft.com/office/drawing/2014/main" id="{4ADCE574-5C0F-46C3-9246-2E4EB3532F0C}"/>
              </a:ext>
            </a:extLst>
          </p:cNvPr>
          <p:cNvGrpSpPr/>
          <p:nvPr/>
        </p:nvGrpSpPr>
        <p:grpSpPr>
          <a:xfrm>
            <a:off x="2172353" y="4397196"/>
            <a:ext cx="1036848" cy="1495768"/>
            <a:chOff x="0" y="0"/>
            <a:chExt cx="979730" cy="1413197"/>
          </a:xfrm>
        </p:grpSpPr>
        <p:cxnSp>
          <p:nvCxnSpPr>
            <p:cNvPr id="23" name="Straight Connector 22">
              <a:extLst>
                <a:ext uri="{FF2B5EF4-FFF2-40B4-BE49-F238E27FC236}">
                  <a16:creationId xmlns:a16="http://schemas.microsoft.com/office/drawing/2014/main" id="{56DEDA2F-56C4-4681-BF3E-FC3A6161FCE7}"/>
                </a:ext>
              </a:extLst>
            </p:cNvPr>
            <p:cNvCxnSpPr/>
            <p:nvPr/>
          </p:nvCxnSpPr>
          <p:spPr>
            <a:xfrm flipH="1">
              <a:off x="142503" y="973777"/>
              <a:ext cx="225425" cy="43942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42F2C6-A84D-4BD7-8A1E-E1FBE4306D09}"/>
                </a:ext>
              </a:extLst>
            </p:cNvPr>
            <p:cNvCxnSpPr/>
            <p:nvPr/>
          </p:nvCxnSpPr>
          <p:spPr>
            <a:xfrm>
              <a:off x="558140" y="950026"/>
              <a:ext cx="225425" cy="439420"/>
            </a:xfrm>
            <a:prstGeom prst="line">
              <a:avLst/>
            </a:prstGeom>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D4CA1792-7343-48DA-A80B-5212D84FB1AD}"/>
                </a:ext>
              </a:extLst>
            </p:cNvPr>
            <p:cNvSpPr/>
            <p:nvPr/>
          </p:nvSpPr>
          <p:spPr>
            <a:xfrm>
              <a:off x="154379" y="475013"/>
              <a:ext cx="652780" cy="65314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6" name="Smiley Face 25">
              <a:extLst>
                <a:ext uri="{FF2B5EF4-FFF2-40B4-BE49-F238E27FC236}">
                  <a16:creationId xmlns:a16="http://schemas.microsoft.com/office/drawing/2014/main" id="{6E5BF588-4E04-453D-B105-98C23BFB9EB4}"/>
                </a:ext>
              </a:extLst>
            </p:cNvPr>
            <p:cNvSpPr/>
            <p:nvPr/>
          </p:nvSpPr>
          <p:spPr>
            <a:xfrm>
              <a:off x="237506" y="0"/>
              <a:ext cx="516548" cy="486516"/>
            </a:xfrm>
            <a:prstGeom prst="smileyFac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7" name="Straight Connector 26">
              <a:extLst>
                <a:ext uri="{FF2B5EF4-FFF2-40B4-BE49-F238E27FC236}">
                  <a16:creationId xmlns:a16="http://schemas.microsoft.com/office/drawing/2014/main" id="{E1D365C3-77C6-4485-BA12-A869B2B617FD}"/>
                </a:ext>
              </a:extLst>
            </p:cNvPr>
            <p:cNvCxnSpPr/>
            <p:nvPr/>
          </p:nvCxnSpPr>
          <p:spPr>
            <a:xfrm flipH="1">
              <a:off x="0" y="593767"/>
              <a:ext cx="225425" cy="43942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70D39B3-BB87-4FFE-8DD5-A0673128126A}"/>
                </a:ext>
              </a:extLst>
            </p:cNvPr>
            <p:cNvCxnSpPr/>
            <p:nvPr/>
          </p:nvCxnSpPr>
          <p:spPr>
            <a:xfrm>
              <a:off x="748145" y="617517"/>
              <a:ext cx="231585" cy="391672"/>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92BD103D-BA56-4950-8E87-7E2A6B7935D5}"/>
              </a:ext>
            </a:extLst>
          </p:cNvPr>
          <p:cNvGrpSpPr/>
          <p:nvPr/>
        </p:nvGrpSpPr>
        <p:grpSpPr>
          <a:xfrm>
            <a:off x="3447658" y="4651909"/>
            <a:ext cx="862710" cy="1244416"/>
            <a:chOff x="0" y="0"/>
            <a:chExt cx="979730" cy="1413197"/>
          </a:xfrm>
        </p:grpSpPr>
        <p:cxnSp>
          <p:nvCxnSpPr>
            <p:cNvPr id="17" name="Straight Connector 16">
              <a:extLst>
                <a:ext uri="{FF2B5EF4-FFF2-40B4-BE49-F238E27FC236}">
                  <a16:creationId xmlns:a16="http://schemas.microsoft.com/office/drawing/2014/main" id="{62B9714F-B118-487B-B4F9-38F415261617}"/>
                </a:ext>
              </a:extLst>
            </p:cNvPr>
            <p:cNvCxnSpPr/>
            <p:nvPr/>
          </p:nvCxnSpPr>
          <p:spPr>
            <a:xfrm flipH="1">
              <a:off x="142503" y="973777"/>
              <a:ext cx="225425" cy="43942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09ED68A-F2F2-4BE7-A925-8B685D8E8654}"/>
                </a:ext>
              </a:extLst>
            </p:cNvPr>
            <p:cNvCxnSpPr/>
            <p:nvPr/>
          </p:nvCxnSpPr>
          <p:spPr>
            <a:xfrm>
              <a:off x="558140" y="950026"/>
              <a:ext cx="225425" cy="439420"/>
            </a:xfrm>
            <a:prstGeom prst="line">
              <a:avLst/>
            </a:prstGeom>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89DDCD63-A0EB-414D-A745-FF341EA1476A}"/>
                </a:ext>
              </a:extLst>
            </p:cNvPr>
            <p:cNvSpPr/>
            <p:nvPr/>
          </p:nvSpPr>
          <p:spPr>
            <a:xfrm>
              <a:off x="154379" y="475013"/>
              <a:ext cx="652780" cy="65314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Smiley Face 19">
              <a:extLst>
                <a:ext uri="{FF2B5EF4-FFF2-40B4-BE49-F238E27FC236}">
                  <a16:creationId xmlns:a16="http://schemas.microsoft.com/office/drawing/2014/main" id="{35752419-A0A1-44EE-BB08-61A4029859E1}"/>
                </a:ext>
              </a:extLst>
            </p:cNvPr>
            <p:cNvSpPr/>
            <p:nvPr/>
          </p:nvSpPr>
          <p:spPr>
            <a:xfrm>
              <a:off x="237506" y="0"/>
              <a:ext cx="516548" cy="486516"/>
            </a:xfrm>
            <a:prstGeom prst="smileyFac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1" name="Straight Connector 20">
              <a:extLst>
                <a:ext uri="{FF2B5EF4-FFF2-40B4-BE49-F238E27FC236}">
                  <a16:creationId xmlns:a16="http://schemas.microsoft.com/office/drawing/2014/main" id="{4AD09CBF-E290-4FC5-9046-135638FBBE81}"/>
                </a:ext>
              </a:extLst>
            </p:cNvPr>
            <p:cNvCxnSpPr/>
            <p:nvPr/>
          </p:nvCxnSpPr>
          <p:spPr>
            <a:xfrm flipH="1">
              <a:off x="0" y="593767"/>
              <a:ext cx="225425" cy="43942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EB7AF5F-0266-4F00-814D-151C8DBEEBA5}"/>
                </a:ext>
              </a:extLst>
            </p:cNvPr>
            <p:cNvCxnSpPr/>
            <p:nvPr/>
          </p:nvCxnSpPr>
          <p:spPr>
            <a:xfrm>
              <a:off x="748145" y="617517"/>
              <a:ext cx="231585" cy="391672"/>
            </a:xfrm>
            <a:prstGeom prst="line">
              <a:avLst/>
            </a:prstGeom>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id="{B44770B3-D72C-445A-954D-9EB3638A5EB5}"/>
              </a:ext>
            </a:extLst>
          </p:cNvPr>
          <p:cNvSpPr/>
          <p:nvPr/>
        </p:nvSpPr>
        <p:spPr>
          <a:xfrm>
            <a:off x="8914237" y="3746882"/>
            <a:ext cx="1437290" cy="884276"/>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Latha" panose="020B0604020202020204" pitchFamily="34" charset="0"/>
              </a:rPr>
              <a:t>RESULT</a:t>
            </a:r>
            <a:endParaRPr lang="en-US" sz="1400" dirty="0">
              <a:effectLst/>
              <a:ea typeface="Calibri" panose="020F0502020204030204" pitchFamily="34" charset="0"/>
              <a:cs typeface="Latha" panose="020B0604020202020204" pitchFamily="34" charset="0"/>
            </a:endParaRPr>
          </a:p>
        </p:txBody>
      </p:sp>
      <p:grpSp>
        <p:nvGrpSpPr>
          <p:cNvPr id="10" name="Group 9">
            <a:extLst>
              <a:ext uri="{FF2B5EF4-FFF2-40B4-BE49-F238E27FC236}">
                <a16:creationId xmlns:a16="http://schemas.microsoft.com/office/drawing/2014/main" id="{139DF5EC-93B2-4FDC-8525-37AD14027F98}"/>
              </a:ext>
            </a:extLst>
          </p:cNvPr>
          <p:cNvGrpSpPr/>
          <p:nvPr/>
        </p:nvGrpSpPr>
        <p:grpSpPr>
          <a:xfrm>
            <a:off x="2916015" y="3810932"/>
            <a:ext cx="1930544" cy="648834"/>
            <a:chOff x="0" y="0"/>
            <a:chExt cx="724395" cy="388695"/>
          </a:xfrm>
        </p:grpSpPr>
        <p:cxnSp>
          <p:nvCxnSpPr>
            <p:cNvPr id="14" name="Straight Connector 13">
              <a:extLst>
                <a:ext uri="{FF2B5EF4-FFF2-40B4-BE49-F238E27FC236}">
                  <a16:creationId xmlns:a16="http://schemas.microsoft.com/office/drawing/2014/main" id="{6D8BB40B-EE4C-4A59-BD30-179B972F589A}"/>
                </a:ext>
              </a:extLst>
            </p:cNvPr>
            <p:cNvCxnSpPr/>
            <p:nvPr/>
          </p:nvCxnSpPr>
          <p:spPr>
            <a:xfrm flipH="1">
              <a:off x="0" y="0"/>
              <a:ext cx="724395" cy="29998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7AA1877E-21FA-4153-A840-9F04B174F081}"/>
                </a:ext>
              </a:extLst>
            </p:cNvPr>
            <p:cNvCxnSpPr/>
            <p:nvPr/>
          </p:nvCxnSpPr>
          <p:spPr>
            <a:xfrm flipH="1">
              <a:off x="676893" y="0"/>
              <a:ext cx="47502" cy="368135"/>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023A911C-6B71-4FEC-91FE-B6B227957BC2}"/>
                </a:ext>
              </a:extLst>
            </p:cNvPr>
            <p:cNvCxnSpPr/>
            <p:nvPr/>
          </p:nvCxnSpPr>
          <p:spPr>
            <a:xfrm flipV="1">
              <a:off x="356260" y="0"/>
              <a:ext cx="367640" cy="388695"/>
            </a:xfrm>
            <a:prstGeom prst="line">
              <a:avLst/>
            </a:prstGeom>
          </p:spPr>
          <p:style>
            <a:lnRef idx="2">
              <a:schemeClr val="dk1"/>
            </a:lnRef>
            <a:fillRef idx="0">
              <a:schemeClr val="dk1"/>
            </a:fillRef>
            <a:effectRef idx="1">
              <a:schemeClr val="dk1"/>
            </a:effectRef>
            <a:fontRef idx="minor">
              <a:schemeClr val="tx1"/>
            </a:fontRef>
          </p:style>
        </p:cxnSp>
      </p:grpSp>
      <p:cxnSp>
        <p:nvCxnSpPr>
          <p:cNvPr id="11" name="Connector: Elbow 10">
            <a:extLst>
              <a:ext uri="{FF2B5EF4-FFF2-40B4-BE49-F238E27FC236}">
                <a16:creationId xmlns:a16="http://schemas.microsoft.com/office/drawing/2014/main" id="{D435F110-02CC-4A81-A71D-A51C67B99302}"/>
              </a:ext>
            </a:extLst>
          </p:cNvPr>
          <p:cNvCxnSpPr>
            <a:cxnSpLocks/>
            <a:stCxn id="29" idx="3"/>
            <a:endCxn id="5" idx="1"/>
          </p:cNvCxnSpPr>
          <p:nvPr/>
        </p:nvCxnSpPr>
        <p:spPr>
          <a:xfrm>
            <a:off x="5733346" y="3642658"/>
            <a:ext cx="977495" cy="58472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A2686155-BFA6-4B27-91E2-EE8C823D1344}"/>
              </a:ext>
            </a:extLst>
          </p:cNvPr>
          <p:cNvCxnSpPr>
            <a:cxnSpLocks/>
          </p:cNvCxnSpPr>
          <p:nvPr/>
        </p:nvCxnSpPr>
        <p:spPr>
          <a:xfrm>
            <a:off x="8136458" y="4154811"/>
            <a:ext cx="8566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1016213A-4683-4B19-911C-1C6933DB9BC6}"/>
              </a:ext>
            </a:extLst>
          </p:cNvPr>
          <p:cNvCxnSpPr>
            <a:cxnSpLocks/>
          </p:cNvCxnSpPr>
          <p:nvPr/>
        </p:nvCxnSpPr>
        <p:spPr>
          <a:xfrm flipH="1">
            <a:off x="9676962" y="4513358"/>
            <a:ext cx="1" cy="4853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B3575308-7CD4-444C-9B6D-552AA6061827}"/>
              </a:ext>
            </a:extLst>
          </p:cNvPr>
          <p:cNvSpPr/>
          <p:nvPr/>
        </p:nvSpPr>
        <p:spPr>
          <a:xfrm>
            <a:off x="6699168" y="5137281"/>
            <a:ext cx="1437290" cy="884276"/>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Latha" panose="020B0604020202020204" pitchFamily="34" charset="0"/>
              </a:rPr>
              <a:t>STUDENT DATA</a:t>
            </a:r>
            <a:endParaRPr lang="en-US" sz="1400" dirty="0">
              <a:effectLst/>
              <a:ea typeface="Calibri" panose="020F0502020204030204" pitchFamily="34" charset="0"/>
              <a:cs typeface="Latha" panose="020B0604020202020204" pitchFamily="34" charset="0"/>
            </a:endParaRPr>
          </a:p>
        </p:txBody>
      </p:sp>
      <p:sp>
        <p:nvSpPr>
          <p:cNvPr id="35" name="Rectangle 34">
            <a:extLst>
              <a:ext uri="{FF2B5EF4-FFF2-40B4-BE49-F238E27FC236}">
                <a16:creationId xmlns:a16="http://schemas.microsoft.com/office/drawing/2014/main" id="{8398024D-A929-4CEB-8538-95A64450C84E}"/>
              </a:ext>
            </a:extLst>
          </p:cNvPr>
          <p:cNvSpPr/>
          <p:nvPr/>
        </p:nvSpPr>
        <p:spPr>
          <a:xfrm>
            <a:off x="8906071" y="5100385"/>
            <a:ext cx="1437290" cy="884276"/>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Latha" panose="020B0604020202020204" pitchFamily="34" charset="0"/>
              </a:rPr>
              <a:t>DATABASE</a:t>
            </a:r>
            <a:endParaRPr lang="en-US" sz="1400" dirty="0">
              <a:effectLst/>
              <a:ea typeface="Calibri" panose="020F0502020204030204" pitchFamily="34" charset="0"/>
              <a:cs typeface="Latha" panose="020B0604020202020204" pitchFamily="34" charset="0"/>
            </a:endParaRPr>
          </a:p>
        </p:txBody>
      </p:sp>
      <p:cxnSp>
        <p:nvCxnSpPr>
          <p:cNvPr id="36" name="Straight Arrow Connector 35">
            <a:extLst>
              <a:ext uri="{FF2B5EF4-FFF2-40B4-BE49-F238E27FC236}">
                <a16:creationId xmlns:a16="http://schemas.microsoft.com/office/drawing/2014/main" id="{5ADE70F7-1CCD-450C-8F0A-158486C4FC88}"/>
              </a:ext>
            </a:extLst>
          </p:cNvPr>
          <p:cNvCxnSpPr>
            <a:cxnSpLocks/>
          </p:cNvCxnSpPr>
          <p:nvPr/>
        </p:nvCxnSpPr>
        <p:spPr>
          <a:xfrm flipH="1" flipV="1">
            <a:off x="7417812" y="4658958"/>
            <a:ext cx="1" cy="5100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97E8CAA3-D08D-44D7-AD56-36830A38DC79}"/>
              </a:ext>
            </a:extLst>
          </p:cNvPr>
          <p:cNvSpPr txBox="1"/>
          <p:nvPr/>
        </p:nvSpPr>
        <p:spPr>
          <a:xfrm>
            <a:off x="2743348" y="6236355"/>
            <a:ext cx="1567019" cy="369332"/>
          </a:xfrm>
          <a:prstGeom prst="rect">
            <a:avLst/>
          </a:prstGeom>
          <a:noFill/>
        </p:spPr>
        <p:txBody>
          <a:bodyPr wrap="square" rtlCol="0">
            <a:spAutoFit/>
          </a:bodyPr>
          <a:lstStyle/>
          <a:p>
            <a:r>
              <a:rPr lang="en-IN" dirty="0"/>
              <a:t>STUDENTS</a:t>
            </a:r>
            <a:endParaRPr lang="en-US" dirty="0"/>
          </a:p>
        </p:txBody>
      </p:sp>
    </p:spTree>
    <p:extLst>
      <p:ext uri="{BB962C8B-B14F-4D97-AF65-F5344CB8AC3E}">
        <p14:creationId xmlns:p14="http://schemas.microsoft.com/office/powerpoint/2010/main" val="442307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invX="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B209AD1-B4EA-45E8-AADC-0777ADFDA9C6}"/>
              </a:ext>
            </a:extLst>
          </p:cNvPr>
          <p:cNvGraphicFramePr/>
          <p:nvPr>
            <p:extLst>
              <p:ext uri="{D42A27DB-BD31-4B8C-83A1-F6EECF244321}">
                <p14:modId xmlns:p14="http://schemas.microsoft.com/office/powerpoint/2010/main" val="289866559"/>
              </p:ext>
            </p:extLst>
          </p:nvPr>
        </p:nvGraphicFramePr>
        <p:xfrm>
          <a:off x="490330" y="291366"/>
          <a:ext cx="11211340" cy="6082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9605C00-3163-4C88-B6A2-580333FBBB03}"/>
              </a:ext>
            </a:extLst>
          </p:cNvPr>
          <p:cNvGraphicFramePr/>
          <p:nvPr>
            <p:extLst>
              <p:ext uri="{D42A27DB-BD31-4B8C-83A1-F6EECF244321}">
                <p14:modId xmlns:p14="http://schemas.microsoft.com/office/powerpoint/2010/main" val="2902846007"/>
              </p:ext>
            </p:extLst>
          </p:nvPr>
        </p:nvGraphicFramePr>
        <p:xfrm>
          <a:off x="596348" y="495824"/>
          <a:ext cx="10999304" cy="5586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68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577FB1-E65B-4811-A2C2-5F1C22910493}"/>
              </a:ext>
            </a:extLst>
          </p:cNvPr>
          <p:cNvSpPr/>
          <p:nvPr/>
        </p:nvSpPr>
        <p:spPr>
          <a:xfrm>
            <a:off x="490328" y="5148495"/>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CAPTURE IMAGES</a:t>
            </a:r>
            <a:endParaRPr lang="en-US" sz="2400" dirty="0"/>
          </a:p>
        </p:txBody>
      </p:sp>
      <p:sp>
        <p:nvSpPr>
          <p:cNvPr id="6" name="Rectangle 5">
            <a:extLst>
              <a:ext uri="{FF2B5EF4-FFF2-40B4-BE49-F238E27FC236}">
                <a16:creationId xmlns:a16="http://schemas.microsoft.com/office/drawing/2014/main" id="{576BD71C-28BD-485C-B909-7EBCEB0310B1}"/>
              </a:ext>
            </a:extLst>
          </p:cNvPr>
          <p:cNvSpPr/>
          <p:nvPr/>
        </p:nvSpPr>
        <p:spPr>
          <a:xfrm>
            <a:off x="490329" y="3432338"/>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WEB CAMERA</a:t>
            </a:r>
            <a:endParaRPr lang="en-US" sz="2400" dirty="0"/>
          </a:p>
        </p:txBody>
      </p:sp>
      <p:sp>
        <p:nvSpPr>
          <p:cNvPr id="7" name="Rectangle 6">
            <a:extLst>
              <a:ext uri="{FF2B5EF4-FFF2-40B4-BE49-F238E27FC236}">
                <a16:creationId xmlns:a16="http://schemas.microsoft.com/office/drawing/2014/main" id="{1461F8E9-22F3-4EAE-9DD2-0D4847F58B2A}"/>
              </a:ext>
            </a:extLst>
          </p:cNvPr>
          <p:cNvSpPr/>
          <p:nvPr/>
        </p:nvSpPr>
        <p:spPr>
          <a:xfrm>
            <a:off x="490326" y="1504147"/>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STUDENT</a:t>
            </a:r>
            <a:endParaRPr lang="en-US" sz="2400" dirty="0"/>
          </a:p>
        </p:txBody>
      </p:sp>
      <p:sp>
        <p:nvSpPr>
          <p:cNvPr id="8" name="Rectangle 7">
            <a:extLst>
              <a:ext uri="{FF2B5EF4-FFF2-40B4-BE49-F238E27FC236}">
                <a16:creationId xmlns:a16="http://schemas.microsoft.com/office/drawing/2014/main" id="{E650BFD0-9FF8-45D0-9588-B48764C74B06}"/>
              </a:ext>
            </a:extLst>
          </p:cNvPr>
          <p:cNvSpPr/>
          <p:nvPr/>
        </p:nvSpPr>
        <p:spPr>
          <a:xfrm>
            <a:off x="4128054" y="2520417"/>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LOGIN</a:t>
            </a:r>
            <a:endParaRPr lang="en-US" dirty="0"/>
          </a:p>
        </p:txBody>
      </p:sp>
      <p:sp>
        <p:nvSpPr>
          <p:cNvPr id="9" name="Rectangle 8">
            <a:extLst>
              <a:ext uri="{FF2B5EF4-FFF2-40B4-BE49-F238E27FC236}">
                <a16:creationId xmlns:a16="http://schemas.microsoft.com/office/drawing/2014/main" id="{A4245A09-5A24-4037-B988-5AAD87F15145}"/>
              </a:ext>
            </a:extLst>
          </p:cNvPr>
          <p:cNvSpPr/>
          <p:nvPr/>
        </p:nvSpPr>
        <p:spPr>
          <a:xfrm>
            <a:off x="4181057" y="4325184"/>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DETECT FACES</a:t>
            </a:r>
            <a:endParaRPr lang="en-US" sz="2400" dirty="0"/>
          </a:p>
        </p:txBody>
      </p:sp>
      <p:sp>
        <p:nvSpPr>
          <p:cNvPr id="10" name="Rectangle 9">
            <a:extLst>
              <a:ext uri="{FF2B5EF4-FFF2-40B4-BE49-F238E27FC236}">
                <a16:creationId xmlns:a16="http://schemas.microsoft.com/office/drawing/2014/main" id="{88057234-34DD-436F-A5B5-C70867003CBB}"/>
              </a:ext>
            </a:extLst>
          </p:cNvPr>
          <p:cNvSpPr/>
          <p:nvPr/>
        </p:nvSpPr>
        <p:spPr>
          <a:xfrm>
            <a:off x="8461511" y="2923808"/>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REGISTERED STUDENTS</a:t>
            </a:r>
            <a:endParaRPr lang="en-US" sz="2400" dirty="0"/>
          </a:p>
        </p:txBody>
      </p:sp>
      <p:sp>
        <p:nvSpPr>
          <p:cNvPr id="11" name="Rectangle 10">
            <a:extLst>
              <a:ext uri="{FF2B5EF4-FFF2-40B4-BE49-F238E27FC236}">
                <a16:creationId xmlns:a16="http://schemas.microsoft.com/office/drawing/2014/main" id="{4C41A941-70BC-439D-B16C-55264812655F}"/>
              </a:ext>
            </a:extLst>
          </p:cNvPr>
          <p:cNvSpPr/>
          <p:nvPr/>
        </p:nvSpPr>
        <p:spPr>
          <a:xfrm>
            <a:off x="8461510" y="3955863"/>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TRAINING SET</a:t>
            </a:r>
            <a:endParaRPr lang="en-US" sz="2400" dirty="0"/>
          </a:p>
        </p:txBody>
      </p:sp>
      <p:cxnSp>
        <p:nvCxnSpPr>
          <p:cNvPr id="26" name="Connector: Elbow 25">
            <a:extLst>
              <a:ext uri="{FF2B5EF4-FFF2-40B4-BE49-F238E27FC236}">
                <a16:creationId xmlns:a16="http://schemas.microsoft.com/office/drawing/2014/main" id="{821200AA-1B96-4E86-ABBB-856716E748FB}"/>
              </a:ext>
            </a:extLst>
          </p:cNvPr>
          <p:cNvCxnSpPr>
            <a:cxnSpLocks/>
            <a:stCxn id="7" idx="2"/>
            <a:endCxn id="6" idx="0"/>
          </p:cNvCxnSpPr>
          <p:nvPr/>
        </p:nvCxnSpPr>
        <p:spPr>
          <a:xfrm rot="16200000" flipH="1">
            <a:off x="1432870" y="2791243"/>
            <a:ext cx="1282185" cy="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022FAA8-2956-4383-AFFD-8E7317630039}"/>
              </a:ext>
            </a:extLst>
          </p:cNvPr>
          <p:cNvCxnSpPr>
            <a:cxnSpLocks/>
            <a:stCxn id="6" idx="2"/>
            <a:endCxn id="5" idx="0"/>
          </p:cNvCxnSpPr>
          <p:nvPr/>
        </p:nvCxnSpPr>
        <p:spPr>
          <a:xfrm rot="5400000">
            <a:off x="1538889" y="4613419"/>
            <a:ext cx="107015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80231B7F-5551-44A6-9BF5-976EB4076379}"/>
              </a:ext>
            </a:extLst>
          </p:cNvPr>
          <p:cNvCxnSpPr>
            <a:stCxn id="7" idx="3"/>
            <a:endCxn id="8" idx="0"/>
          </p:cNvCxnSpPr>
          <p:nvPr/>
        </p:nvCxnSpPr>
        <p:spPr>
          <a:xfrm>
            <a:off x="3657595" y="1827150"/>
            <a:ext cx="2054094" cy="6932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190CB67-EE3A-429C-A8A5-256000B32FF9}"/>
              </a:ext>
            </a:extLst>
          </p:cNvPr>
          <p:cNvCxnSpPr>
            <a:stCxn id="5" idx="3"/>
            <a:endCxn id="9" idx="1"/>
          </p:cNvCxnSpPr>
          <p:nvPr/>
        </p:nvCxnSpPr>
        <p:spPr>
          <a:xfrm flipV="1">
            <a:off x="3657597" y="4648187"/>
            <a:ext cx="523460" cy="8233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2217483-A1BE-43FC-B9CC-D8B302027943}"/>
              </a:ext>
            </a:extLst>
          </p:cNvPr>
          <p:cNvCxnSpPr>
            <a:stCxn id="8" idx="3"/>
            <a:endCxn id="10" idx="1"/>
          </p:cNvCxnSpPr>
          <p:nvPr/>
        </p:nvCxnSpPr>
        <p:spPr>
          <a:xfrm>
            <a:off x="7295323" y="2843420"/>
            <a:ext cx="1166188" cy="4033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024CB49-5826-425E-8467-B38F9687BA6D}"/>
              </a:ext>
            </a:extLst>
          </p:cNvPr>
          <p:cNvCxnSpPr>
            <a:stCxn id="9" idx="3"/>
            <a:endCxn id="11" idx="1"/>
          </p:cNvCxnSpPr>
          <p:nvPr/>
        </p:nvCxnSpPr>
        <p:spPr>
          <a:xfrm flipV="1">
            <a:off x="7348326" y="4278866"/>
            <a:ext cx="1113184" cy="3693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0F3E2BE-E043-4944-85E3-15090D4E459C}"/>
              </a:ext>
            </a:extLst>
          </p:cNvPr>
          <p:cNvSpPr txBox="1"/>
          <p:nvPr/>
        </p:nvSpPr>
        <p:spPr>
          <a:xfrm>
            <a:off x="4244639" y="406779"/>
            <a:ext cx="3702721" cy="523220"/>
          </a:xfrm>
          <a:prstGeom prst="rect">
            <a:avLst/>
          </a:prstGeom>
          <a:solidFill>
            <a:srgbClr val="CCCCCC"/>
          </a:solidFill>
        </p:spPr>
        <p:txBody>
          <a:bodyPr wrap="square" rtlCol="0">
            <a:spAutoFit/>
          </a:bodyPr>
          <a:lstStyle/>
          <a:p>
            <a:pPr algn="ctr"/>
            <a:r>
              <a:rPr lang="en-IN" sz="2800" b="1" dirty="0">
                <a:latin typeface="Times" panose="02020603050405020304" pitchFamily="18" charset="0"/>
              </a:rPr>
              <a:t>TRAINING PHASE</a:t>
            </a:r>
            <a:endParaRPr lang="en-US" sz="2800" b="1" dirty="0">
              <a:latin typeface="Times" panose="02020603050405020304" pitchFamily="18" charset="0"/>
            </a:endParaRPr>
          </a:p>
        </p:txBody>
      </p:sp>
    </p:spTree>
    <p:extLst>
      <p:ext uri="{BB962C8B-B14F-4D97-AF65-F5344CB8AC3E}">
        <p14:creationId xmlns:p14="http://schemas.microsoft.com/office/powerpoint/2010/main" val="746389177"/>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577FB1-E65B-4811-A2C2-5F1C22910493}"/>
              </a:ext>
            </a:extLst>
          </p:cNvPr>
          <p:cNvSpPr/>
          <p:nvPr/>
        </p:nvSpPr>
        <p:spPr>
          <a:xfrm>
            <a:off x="490324" y="4367495"/>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CLASSIFICATION</a:t>
            </a:r>
            <a:endParaRPr lang="en-US" sz="2400" dirty="0"/>
          </a:p>
        </p:txBody>
      </p:sp>
      <p:sp>
        <p:nvSpPr>
          <p:cNvPr id="6" name="Rectangle 5">
            <a:extLst>
              <a:ext uri="{FF2B5EF4-FFF2-40B4-BE49-F238E27FC236}">
                <a16:creationId xmlns:a16="http://schemas.microsoft.com/office/drawing/2014/main" id="{576BD71C-28BD-485C-B909-7EBCEB0310B1}"/>
              </a:ext>
            </a:extLst>
          </p:cNvPr>
          <p:cNvSpPr/>
          <p:nvPr/>
        </p:nvSpPr>
        <p:spPr>
          <a:xfrm>
            <a:off x="490325" y="3020963"/>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FEATURE EXTRACTION</a:t>
            </a:r>
            <a:endParaRPr lang="en-US" sz="2400" dirty="0"/>
          </a:p>
        </p:txBody>
      </p:sp>
      <p:sp>
        <p:nvSpPr>
          <p:cNvPr id="7" name="Rectangle 6">
            <a:extLst>
              <a:ext uri="{FF2B5EF4-FFF2-40B4-BE49-F238E27FC236}">
                <a16:creationId xmlns:a16="http://schemas.microsoft.com/office/drawing/2014/main" id="{1461F8E9-22F3-4EAE-9DD2-0D4847F58B2A}"/>
              </a:ext>
            </a:extLst>
          </p:cNvPr>
          <p:cNvSpPr/>
          <p:nvPr/>
        </p:nvSpPr>
        <p:spPr>
          <a:xfrm>
            <a:off x="490326" y="1530654"/>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TRAINING SET</a:t>
            </a:r>
            <a:endParaRPr lang="en-US" sz="2400" dirty="0"/>
          </a:p>
        </p:txBody>
      </p:sp>
      <p:sp>
        <p:nvSpPr>
          <p:cNvPr id="8" name="Rectangle 7">
            <a:extLst>
              <a:ext uri="{FF2B5EF4-FFF2-40B4-BE49-F238E27FC236}">
                <a16:creationId xmlns:a16="http://schemas.microsoft.com/office/drawing/2014/main" id="{E650BFD0-9FF8-45D0-9588-B48764C74B06}"/>
              </a:ext>
            </a:extLst>
          </p:cNvPr>
          <p:cNvSpPr/>
          <p:nvPr/>
        </p:nvSpPr>
        <p:spPr>
          <a:xfrm>
            <a:off x="4512364" y="4367495"/>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FACE RECOGNITON</a:t>
            </a:r>
            <a:endParaRPr lang="en-US" dirty="0"/>
          </a:p>
        </p:txBody>
      </p:sp>
      <p:sp>
        <p:nvSpPr>
          <p:cNvPr id="9" name="Rectangle 8">
            <a:extLst>
              <a:ext uri="{FF2B5EF4-FFF2-40B4-BE49-F238E27FC236}">
                <a16:creationId xmlns:a16="http://schemas.microsoft.com/office/drawing/2014/main" id="{A4245A09-5A24-4037-B988-5AAD87F15145}"/>
              </a:ext>
            </a:extLst>
          </p:cNvPr>
          <p:cNvSpPr/>
          <p:nvPr/>
        </p:nvSpPr>
        <p:spPr>
          <a:xfrm>
            <a:off x="4512364" y="5465533"/>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ATTENDANCE SHEET</a:t>
            </a:r>
            <a:endParaRPr lang="en-US" sz="2400" dirty="0"/>
          </a:p>
        </p:txBody>
      </p:sp>
      <p:sp>
        <p:nvSpPr>
          <p:cNvPr id="10" name="Rectangle 9">
            <a:extLst>
              <a:ext uri="{FF2B5EF4-FFF2-40B4-BE49-F238E27FC236}">
                <a16:creationId xmlns:a16="http://schemas.microsoft.com/office/drawing/2014/main" id="{88057234-34DD-436F-A5B5-C70867003CBB}"/>
              </a:ext>
            </a:extLst>
          </p:cNvPr>
          <p:cNvSpPr/>
          <p:nvPr/>
        </p:nvSpPr>
        <p:spPr>
          <a:xfrm>
            <a:off x="8461504" y="3020963"/>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FEATURE EXTRACTON</a:t>
            </a:r>
            <a:endParaRPr lang="en-US" sz="2400" dirty="0"/>
          </a:p>
        </p:txBody>
      </p:sp>
      <p:sp>
        <p:nvSpPr>
          <p:cNvPr id="11" name="Rectangle 10">
            <a:extLst>
              <a:ext uri="{FF2B5EF4-FFF2-40B4-BE49-F238E27FC236}">
                <a16:creationId xmlns:a16="http://schemas.microsoft.com/office/drawing/2014/main" id="{4C41A941-70BC-439D-B16C-55264812655F}"/>
              </a:ext>
            </a:extLst>
          </p:cNvPr>
          <p:cNvSpPr/>
          <p:nvPr/>
        </p:nvSpPr>
        <p:spPr>
          <a:xfrm>
            <a:off x="8461507" y="4367495"/>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CLASSIFICATION</a:t>
            </a:r>
            <a:endParaRPr lang="en-US" sz="2400" dirty="0"/>
          </a:p>
        </p:txBody>
      </p:sp>
      <p:cxnSp>
        <p:nvCxnSpPr>
          <p:cNvPr id="26" name="Connector: Elbow 25">
            <a:extLst>
              <a:ext uri="{FF2B5EF4-FFF2-40B4-BE49-F238E27FC236}">
                <a16:creationId xmlns:a16="http://schemas.microsoft.com/office/drawing/2014/main" id="{821200AA-1B96-4E86-ABBB-856716E748FB}"/>
              </a:ext>
            </a:extLst>
          </p:cNvPr>
          <p:cNvCxnSpPr>
            <a:cxnSpLocks/>
            <a:stCxn id="7" idx="2"/>
            <a:endCxn id="6" idx="0"/>
          </p:cNvCxnSpPr>
          <p:nvPr/>
        </p:nvCxnSpPr>
        <p:spPr>
          <a:xfrm rot="5400000">
            <a:off x="1651810" y="2598811"/>
            <a:ext cx="844303"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Elbow 27">
            <a:extLst>
              <a:ext uri="{FF2B5EF4-FFF2-40B4-BE49-F238E27FC236}">
                <a16:creationId xmlns:a16="http://schemas.microsoft.com/office/drawing/2014/main" id="{3022FAA8-2956-4383-AFFD-8E7317630039}"/>
              </a:ext>
            </a:extLst>
          </p:cNvPr>
          <p:cNvCxnSpPr>
            <a:cxnSpLocks/>
            <a:stCxn id="6" idx="2"/>
            <a:endCxn id="5" idx="0"/>
          </p:cNvCxnSpPr>
          <p:nvPr/>
        </p:nvCxnSpPr>
        <p:spPr>
          <a:xfrm rot="5400000">
            <a:off x="1723697" y="4017232"/>
            <a:ext cx="700526"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20F3E2BE-E043-4944-85E3-15090D4E459C}"/>
              </a:ext>
            </a:extLst>
          </p:cNvPr>
          <p:cNvSpPr txBox="1"/>
          <p:nvPr/>
        </p:nvSpPr>
        <p:spPr>
          <a:xfrm>
            <a:off x="3419058" y="415160"/>
            <a:ext cx="5353882" cy="523220"/>
          </a:xfrm>
          <a:prstGeom prst="rect">
            <a:avLst/>
          </a:prstGeom>
          <a:solidFill>
            <a:srgbClr val="CCCCCC"/>
          </a:solidFill>
        </p:spPr>
        <p:txBody>
          <a:bodyPr wrap="square" rtlCol="0">
            <a:spAutoFit/>
          </a:bodyPr>
          <a:lstStyle/>
          <a:p>
            <a:pPr algn="ctr"/>
            <a:r>
              <a:rPr lang="en-IN" sz="2800" b="1" dirty="0">
                <a:latin typeface="Times" panose="02020603050405020304" pitchFamily="18" charset="0"/>
              </a:rPr>
              <a:t>RECOGNITION PHASE</a:t>
            </a:r>
            <a:endParaRPr lang="en-US" sz="2800" b="1" dirty="0">
              <a:latin typeface="Times" panose="02020603050405020304" pitchFamily="18" charset="0"/>
            </a:endParaRPr>
          </a:p>
        </p:txBody>
      </p:sp>
      <p:sp>
        <p:nvSpPr>
          <p:cNvPr id="22" name="Rectangle 21">
            <a:extLst>
              <a:ext uri="{FF2B5EF4-FFF2-40B4-BE49-F238E27FC236}">
                <a16:creationId xmlns:a16="http://schemas.microsoft.com/office/drawing/2014/main" id="{3C1A0C11-AF79-423E-BA62-391092670CA3}"/>
              </a:ext>
            </a:extLst>
          </p:cNvPr>
          <p:cNvSpPr/>
          <p:nvPr/>
        </p:nvSpPr>
        <p:spPr>
          <a:xfrm>
            <a:off x="8461505" y="1525553"/>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TESTING SET</a:t>
            </a:r>
            <a:endParaRPr lang="en-US" sz="2400" dirty="0"/>
          </a:p>
        </p:txBody>
      </p:sp>
      <p:cxnSp>
        <p:nvCxnSpPr>
          <p:cNvPr id="40" name="Straight Arrow Connector 39">
            <a:extLst>
              <a:ext uri="{FF2B5EF4-FFF2-40B4-BE49-F238E27FC236}">
                <a16:creationId xmlns:a16="http://schemas.microsoft.com/office/drawing/2014/main" id="{28E49DB3-3D53-413B-83E7-383509B37EB8}"/>
              </a:ext>
            </a:extLst>
          </p:cNvPr>
          <p:cNvCxnSpPr>
            <a:stCxn id="8" idx="2"/>
            <a:endCxn id="9" idx="0"/>
          </p:cNvCxnSpPr>
          <p:nvPr/>
        </p:nvCxnSpPr>
        <p:spPr>
          <a:xfrm>
            <a:off x="6095999" y="5013501"/>
            <a:ext cx="0" cy="4520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408837E8-22FC-4FCF-881C-FF2BE1F37546}"/>
              </a:ext>
            </a:extLst>
          </p:cNvPr>
          <p:cNvCxnSpPr>
            <a:cxnSpLocks/>
            <a:stCxn id="5" idx="3"/>
            <a:endCxn id="8" idx="1"/>
          </p:cNvCxnSpPr>
          <p:nvPr/>
        </p:nvCxnSpPr>
        <p:spPr>
          <a:xfrm>
            <a:off x="3657593" y="4690498"/>
            <a:ext cx="8547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7C03E23D-F09C-40EE-B565-F6CC78B2874A}"/>
              </a:ext>
            </a:extLst>
          </p:cNvPr>
          <p:cNvCxnSpPr>
            <a:stCxn id="22" idx="2"/>
            <a:endCxn id="10" idx="0"/>
          </p:cNvCxnSpPr>
          <p:nvPr/>
        </p:nvCxnSpPr>
        <p:spPr>
          <a:xfrm flipH="1">
            <a:off x="10045139" y="2171559"/>
            <a:ext cx="1" cy="8494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CE519D4-77ED-4A25-9D63-68697FA5A706}"/>
              </a:ext>
            </a:extLst>
          </p:cNvPr>
          <p:cNvCxnSpPr>
            <a:stCxn id="10" idx="2"/>
            <a:endCxn id="11" idx="0"/>
          </p:cNvCxnSpPr>
          <p:nvPr/>
        </p:nvCxnSpPr>
        <p:spPr>
          <a:xfrm>
            <a:off x="10045139" y="3666969"/>
            <a:ext cx="3" cy="7005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AC668319-2FC3-4E83-AAFF-26CCD235162B}"/>
              </a:ext>
            </a:extLst>
          </p:cNvPr>
          <p:cNvCxnSpPr>
            <a:stCxn id="11" idx="1"/>
            <a:endCxn id="8" idx="3"/>
          </p:cNvCxnSpPr>
          <p:nvPr/>
        </p:nvCxnSpPr>
        <p:spPr>
          <a:xfrm flipH="1">
            <a:off x="7679633" y="4690498"/>
            <a:ext cx="7818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96236332"/>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577FB1-E65B-4811-A2C2-5F1C22910493}"/>
              </a:ext>
            </a:extLst>
          </p:cNvPr>
          <p:cNvSpPr/>
          <p:nvPr/>
        </p:nvSpPr>
        <p:spPr>
          <a:xfrm>
            <a:off x="490328" y="5228009"/>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CAPTURE IMAGES</a:t>
            </a:r>
            <a:endParaRPr lang="en-US" sz="2400" dirty="0"/>
          </a:p>
        </p:txBody>
      </p:sp>
      <p:sp>
        <p:nvSpPr>
          <p:cNvPr id="6" name="Rectangle 5">
            <a:extLst>
              <a:ext uri="{FF2B5EF4-FFF2-40B4-BE49-F238E27FC236}">
                <a16:creationId xmlns:a16="http://schemas.microsoft.com/office/drawing/2014/main" id="{576BD71C-28BD-485C-B909-7EBCEB0310B1}"/>
              </a:ext>
            </a:extLst>
          </p:cNvPr>
          <p:cNvSpPr/>
          <p:nvPr/>
        </p:nvSpPr>
        <p:spPr>
          <a:xfrm>
            <a:off x="490329" y="3511852"/>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WEB CAMERA</a:t>
            </a:r>
            <a:endParaRPr lang="en-US" sz="2400" dirty="0"/>
          </a:p>
        </p:txBody>
      </p:sp>
      <p:sp>
        <p:nvSpPr>
          <p:cNvPr id="7" name="Rectangle 6">
            <a:extLst>
              <a:ext uri="{FF2B5EF4-FFF2-40B4-BE49-F238E27FC236}">
                <a16:creationId xmlns:a16="http://schemas.microsoft.com/office/drawing/2014/main" id="{1461F8E9-22F3-4EAE-9DD2-0D4847F58B2A}"/>
              </a:ext>
            </a:extLst>
          </p:cNvPr>
          <p:cNvSpPr/>
          <p:nvPr/>
        </p:nvSpPr>
        <p:spPr>
          <a:xfrm>
            <a:off x="490326" y="1583661"/>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STUDENT</a:t>
            </a:r>
            <a:endParaRPr lang="en-US" sz="2400" dirty="0"/>
          </a:p>
        </p:txBody>
      </p:sp>
      <p:sp>
        <p:nvSpPr>
          <p:cNvPr id="8" name="Rectangle 7">
            <a:extLst>
              <a:ext uri="{FF2B5EF4-FFF2-40B4-BE49-F238E27FC236}">
                <a16:creationId xmlns:a16="http://schemas.microsoft.com/office/drawing/2014/main" id="{E650BFD0-9FF8-45D0-9588-B48764C74B06}"/>
              </a:ext>
            </a:extLst>
          </p:cNvPr>
          <p:cNvSpPr/>
          <p:nvPr/>
        </p:nvSpPr>
        <p:spPr>
          <a:xfrm>
            <a:off x="4128054" y="2599931"/>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LOGIN</a:t>
            </a:r>
            <a:endParaRPr lang="en-US" dirty="0"/>
          </a:p>
        </p:txBody>
      </p:sp>
      <p:sp>
        <p:nvSpPr>
          <p:cNvPr id="9" name="Rectangle 8">
            <a:extLst>
              <a:ext uri="{FF2B5EF4-FFF2-40B4-BE49-F238E27FC236}">
                <a16:creationId xmlns:a16="http://schemas.microsoft.com/office/drawing/2014/main" id="{A4245A09-5A24-4037-B988-5AAD87F15145}"/>
              </a:ext>
            </a:extLst>
          </p:cNvPr>
          <p:cNvSpPr/>
          <p:nvPr/>
        </p:nvSpPr>
        <p:spPr>
          <a:xfrm>
            <a:off x="4181057" y="4404698"/>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DETECT FACES</a:t>
            </a:r>
            <a:endParaRPr lang="en-US" sz="2400" dirty="0"/>
          </a:p>
        </p:txBody>
      </p:sp>
      <p:sp>
        <p:nvSpPr>
          <p:cNvPr id="10" name="Rectangle 9">
            <a:extLst>
              <a:ext uri="{FF2B5EF4-FFF2-40B4-BE49-F238E27FC236}">
                <a16:creationId xmlns:a16="http://schemas.microsoft.com/office/drawing/2014/main" id="{88057234-34DD-436F-A5B5-C70867003CBB}"/>
              </a:ext>
            </a:extLst>
          </p:cNvPr>
          <p:cNvSpPr/>
          <p:nvPr/>
        </p:nvSpPr>
        <p:spPr>
          <a:xfrm>
            <a:off x="8461511" y="3003322"/>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REGISTERED STUDENTS</a:t>
            </a:r>
            <a:endParaRPr lang="en-US" sz="2400" dirty="0"/>
          </a:p>
        </p:txBody>
      </p:sp>
      <p:sp>
        <p:nvSpPr>
          <p:cNvPr id="11" name="Rectangle 10">
            <a:extLst>
              <a:ext uri="{FF2B5EF4-FFF2-40B4-BE49-F238E27FC236}">
                <a16:creationId xmlns:a16="http://schemas.microsoft.com/office/drawing/2014/main" id="{4C41A941-70BC-439D-B16C-55264812655F}"/>
              </a:ext>
            </a:extLst>
          </p:cNvPr>
          <p:cNvSpPr/>
          <p:nvPr/>
        </p:nvSpPr>
        <p:spPr>
          <a:xfrm>
            <a:off x="8461510" y="4035377"/>
            <a:ext cx="3167269" cy="646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TESTING SET</a:t>
            </a:r>
            <a:endParaRPr lang="en-US" sz="2400" dirty="0"/>
          </a:p>
        </p:txBody>
      </p:sp>
      <p:cxnSp>
        <p:nvCxnSpPr>
          <p:cNvPr id="26" name="Connector: Elbow 25">
            <a:extLst>
              <a:ext uri="{FF2B5EF4-FFF2-40B4-BE49-F238E27FC236}">
                <a16:creationId xmlns:a16="http://schemas.microsoft.com/office/drawing/2014/main" id="{821200AA-1B96-4E86-ABBB-856716E748FB}"/>
              </a:ext>
            </a:extLst>
          </p:cNvPr>
          <p:cNvCxnSpPr>
            <a:cxnSpLocks/>
            <a:stCxn id="7" idx="2"/>
            <a:endCxn id="6" idx="0"/>
          </p:cNvCxnSpPr>
          <p:nvPr/>
        </p:nvCxnSpPr>
        <p:spPr>
          <a:xfrm rot="16200000" flipH="1">
            <a:off x="1432870" y="2870757"/>
            <a:ext cx="1282185" cy="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Elbow 27">
            <a:extLst>
              <a:ext uri="{FF2B5EF4-FFF2-40B4-BE49-F238E27FC236}">
                <a16:creationId xmlns:a16="http://schemas.microsoft.com/office/drawing/2014/main" id="{3022FAA8-2956-4383-AFFD-8E7317630039}"/>
              </a:ext>
            </a:extLst>
          </p:cNvPr>
          <p:cNvCxnSpPr>
            <a:cxnSpLocks/>
            <a:stCxn id="6" idx="2"/>
            <a:endCxn id="5" idx="0"/>
          </p:cNvCxnSpPr>
          <p:nvPr/>
        </p:nvCxnSpPr>
        <p:spPr>
          <a:xfrm rot="5400000">
            <a:off x="1538889" y="4692933"/>
            <a:ext cx="1070151"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or: Elbow 29">
            <a:extLst>
              <a:ext uri="{FF2B5EF4-FFF2-40B4-BE49-F238E27FC236}">
                <a16:creationId xmlns:a16="http://schemas.microsoft.com/office/drawing/2014/main" id="{80231B7F-5551-44A6-9BF5-976EB4076379}"/>
              </a:ext>
            </a:extLst>
          </p:cNvPr>
          <p:cNvCxnSpPr>
            <a:stCxn id="7" idx="3"/>
            <a:endCxn id="8" idx="0"/>
          </p:cNvCxnSpPr>
          <p:nvPr/>
        </p:nvCxnSpPr>
        <p:spPr>
          <a:xfrm>
            <a:off x="3657595" y="1906664"/>
            <a:ext cx="2054094" cy="69326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a:extLst>
              <a:ext uri="{FF2B5EF4-FFF2-40B4-BE49-F238E27FC236}">
                <a16:creationId xmlns:a16="http://schemas.microsoft.com/office/drawing/2014/main" id="{8190CB67-EE3A-429C-A8A5-256000B32FF9}"/>
              </a:ext>
            </a:extLst>
          </p:cNvPr>
          <p:cNvCxnSpPr>
            <a:stCxn id="5" idx="3"/>
            <a:endCxn id="9" idx="1"/>
          </p:cNvCxnSpPr>
          <p:nvPr/>
        </p:nvCxnSpPr>
        <p:spPr>
          <a:xfrm flipV="1">
            <a:off x="3657597" y="4727701"/>
            <a:ext cx="523460" cy="82331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or: Elbow 33">
            <a:extLst>
              <a:ext uri="{FF2B5EF4-FFF2-40B4-BE49-F238E27FC236}">
                <a16:creationId xmlns:a16="http://schemas.microsoft.com/office/drawing/2014/main" id="{42217483-A1BE-43FC-B9CC-D8B302027943}"/>
              </a:ext>
            </a:extLst>
          </p:cNvPr>
          <p:cNvCxnSpPr>
            <a:stCxn id="8" idx="3"/>
            <a:endCxn id="10" idx="1"/>
          </p:cNvCxnSpPr>
          <p:nvPr/>
        </p:nvCxnSpPr>
        <p:spPr>
          <a:xfrm>
            <a:off x="7295323" y="2922934"/>
            <a:ext cx="1166188" cy="40339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6" name="Connector: Elbow 35">
            <a:extLst>
              <a:ext uri="{FF2B5EF4-FFF2-40B4-BE49-F238E27FC236}">
                <a16:creationId xmlns:a16="http://schemas.microsoft.com/office/drawing/2014/main" id="{C024CB49-5826-425E-8467-B38F9687BA6D}"/>
              </a:ext>
            </a:extLst>
          </p:cNvPr>
          <p:cNvCxnSpPr>
            <a:stCxn id="9" idx="3"/>
            <a:endCxn id="11" idx="1"/>
          </p:cNvCxnSpPr>
          <p:nvPr/>
        </p:nvCxnSpPr>
        <p:spPr>
          <a:xfrm flipV="1">
            <a:off x="7348326" y="4358380"/>
            <a:ext cx="1113184" cy="3693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20F3E2BE-E043-4944-85E3-15090D4E459C}"/>
              </a:ext>
            </a:extLst>
          </p:cNvPr>
          <p:cNvSpPr txBox="1"/>
          <p:nvPr/>
        </p:nvSpPr>
        <p:spPr>
          <a:xfrm>
            <a:off x="4121427" y="380952"/>
            <a:ext cx="3949145" cy="523220"/>
          </a:xfrm>
          <a:prstGeom prst="rect">
            <a:avLst/>
          </a:prstGeom>
          <a:solidFill>
            <a:srgbClr val="A6A6A6"/>
          </a:solidFill>
        </p:spPr>
        <p:txBody>
          <a:bodyPr wrap="square" rtlCol="0">
            <a:spAutoFit/>
          </a:bodyPr>
          <a:lstStyle/>
          <a:p>
            <a:pPr algn="ctr"/>
            <a:r>
              <a:rPr lang="en-IN" sz="2800" b="1" dirty="0">
                <a:latin typeface="Times" panose="02020603050405020304" pitchFamily="18" charset="0"/>
              </a:rPr>
              <a:t>WORKING PHASE</a:t>
            </a:r>
            <a:endParaRPr lang="en-US" sz="2800" b="1" dirty="0">
              <a:latin typeface="Times" panose="02020603050405020304" pitchFamily="18" charset="0"/>
            </a:endParaRPr>
          </a:p>
        </p:txBody>
      </p:sp>
    </p:spTree>
    <p:extLst>
      <p:ext uri="{BB962C8B-B14F-4D97-AF65-F5344CB8AC3E}">
        <p14:creationId xmlns:p14="http://schemas.microsoft.com/office/powerpoint/2010/main" val="722514561"/>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2831F79-2619-4C00-829F-ABF3C3732ECA}"/>
              </a:ext>
            </a:extLst>
          </p:cNvPr>
          <p:cNvGraphicFramePr>
            <a:graphicFrameLocks noGrp="1"/>
          </p:cNvGraphicFramePr>
          <p:nvPr>
            <p:extLst>
              <p:ext uri="{D42A27DB-BD31-4B8C-83A1-F6EECF244321}">
                <p14:modId xmlns:p14="http://schemas.microsoft.com/office/powerpoint/2010/main" val="1037719515"/>
              </p:ext>
            </p:extLst>
          </p:nvPr>
        </p:nvGraphicFramePr>
        <p:xfrm>
          <a:off x="1640114" y="1228954"/>
          <a:ext cx="9099825" cy="4912510"/>
        </p:xfrm>
        <a:graphic>
          <a:graphicData uri="http://schemas.openxmlformats.org/drawingml/2006/table">
            <a:tbl>
              <a:tblPr firstRow="1" bandRow="1">
                <a:tableStyleId>{5C22544A-7EE6-4342-B048-85BDC9FD1C3A}</a:tableStyleId>
              </a:tblPr>
              <a:tblGrid>
                <a:gridCol w="1819965">
                  <a:extLst>
                    <a:ext uri="{9D8B030D-6E8A-4147-A177-3AD203B41FA5}">
                      <a16:colId xmlns:a16="http://schemas.microsoft.com/office/drawing/2014/main" val="840418799"/>
                    </a:ext>
                  </a:extLst>
                </a:gridCol>
                <a:gridCol w="1819965">
                  <a:extLst>
                    <a:ext uri="{9D8B030D-6E8A-4147-A177-3AD203B41FA5}">
                      <a16:colId xmlns:a16="http://schemas.microsoft.com/office/drawing/2014/main" val="4062985406"/>
                    </a:ext>
                  </a:extLst>
                </a:gridCol>
                <a:gridCol w="1819965">
                  <a:extLst>
                    <a:ext uri="{9D8B030D-6E8A-4147-A177-3AD203B41FA5}">
                      <a16:colId xmlns:a16="http://schemas.microsoft.com/office/drawing/2014/main" val="2352150293"/>
                    </a:ext>
                  </a:extLst>
                </a:gridCol>
                <a:gridCol w="3639930">
                  <a:extLst>
                    <a:ext uri="{9D8B030D-6E8A-4147-A177-3AD203B41FA5}">
                      <a16:colId xmlns:a16="http://schemas.microsoft.com/office/drawing/2014/main" val="3387396937"/>
                    </a:ext>
                  </a:extLst>
                </a:gridCol>
              </a:tblGrid>
              <a:tr h="982502">
                <a:tc>
                  <a:txBody>
                    <a:bodyPr/>
                    <a:lstStyle/>
                    <a:p>
                      <a:pPr algn="ctr"/>
                      <a:r>
                        <a:rPr lang="en-IN" dirty="0"/>
                        <a:t>FIELD NAME</a:t>
                      </a:r>
                      <a:endParaRPr lang="en-US" dirty="0"/>
                    </a:p>
                  </a:txBody>
                  <a:tcPr/>
                </a:tc>
                <a:tc>
                  <a:txBody>
                    <a:bodyPr/>
                    <a:lstStyle/>
                    <a:p>
                      <a:pPr algn="ctr"/>
                      <a:r>
                        <a:rPr lang="en-IN" dirty="0"/>
                        <a:t>DATA TYPE</a:t>
                      </a:r>
                      <a:endParaRPr lang="en-US" dirty="0"/>
                    </a:p>
                  </a:txBody>
                  <a:tcPr/>
                </a:tc>
                <a:tc>
                  <a:txBody>
                    <a:bodyPr/>
                    <a:lstStyle/>
                    <a:p>
                      <a:pPr algn="ctr"/>
                      <a:r>
                        <a:rPr lang="en-IN" dirty="0"/>
                        <a:t>LENGTH</a:t>
                      </a:r>
                      <a:endParaRPr lang="en-US" dirty="0"/>
                    </a:p>
                  </a:txBody>
                  <a:tcPr/>
                </a:tc>
                <a:tc>
                  <a:txBody>
                    <a:bodyPr/>
                    <a:lstStyle/>
                    <a:p>
                      <a:pPr algn="ctr"/>
                      <a:r>
                        <a:rPr lang="en-IN" dirty="0"/>
                        <a:t>DESCRIPTION </a:t>
                      </a:r>
                      <a:endParaRPr lang="en-US" dirty="0"/>
                    </a:p>
                  </a:txBody>
                  <a:tcPr/>
                </a:tc>
                <a:extLst>
                  <a:ext uri="{0D108BD9-81ED-4DB2-BD59-A6C34878D82A}">
                    <a16:rowId xmlns:a16="http://schemas.microsoft.com/office/drawing/2014/main" val="2690710791"/>
                  </a:ext>
                </a:extLst>
              </a:tr>
              <a:tr h="982502">
                <a:tc>
                  <a:txBody>
                    <a:bodyPr/>
                    <a:lstStyle/>
                    <a:p>
                      <a:r>
                        <a:rPr lang="en-IN" dirty="0"/>
                        <a:t>ROLL_NO</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Student’s roll no</a:t>
                      </a:r>
                      <a:endParaRPr lang="en-US" dirty="0"/>
                    </a:p>
                  </a:txBody>
                  <a:tcPr/>
                </a:tc>
                <a:extLst>
                  <a:ext uri="{0D108BD9-81ED-4DB2-BD59-A6C34878D82A}">
                    <a16:rowId xmlns:a16="http://schemas.microsoft.com/office/drawing/2014/main" val="3285072022"/>
                  </a:ext>
                </a:extLst>
              </a:tr>
              <a:tr h="982502">
                <a:tc>
                  <a:txBody>
                    <a:bodyPr/>
                    <a:lstStyle/>
                    <a:p>
                      <a:r>
                        <a:rPr lang="en-IN" dirty="0"/>
                        <a:t>STUDENT NAME</a:t>
                      </a:r>
                      <a:endParaRPr lang="en-US" dirty="0"/>
                    </a:p>
                  </a:txBody>
                  <a:tcPr/>
                </a:tc>
                <a:tc>
                  <a:txBody>
                    <a:bodyPr/>
                    <a:lstStyle/>
                    <a:p>
                      <a:r>
                        <a:rPr lang="en-IN" dirty="0"/>
                        <a:t>varchar</a:t>
                      </a:r>
                      <a:endParaRPr lang="en-US" dirty="0"/>
                    </a:p>
                  </a:txBody>
                  <a:tcPr/>
                </a:tc>
                <a:tc>
                  <a:txBody>
                    <a:bodyPr/>
                    <a:lstStyle/>
                    <a:p>
                      <a:r>
                        <a:rPr lang="en-IN" dirty="0"/>
                        <a:t>25</a:t>
                      </a:r>
                      <a:endParaRPr lang="en-US" dirty="0"/>
                    </a:p>
                  </a:txBody>
                  <a:tcPr/>
                </a:tc>
                <a:tc>
                  <a:txBody>
                    <a:bodyPr/>
                    <a:lstStyle/>
                    <a:p>
                      <a:r>
                        <a:rPr lang="en-IN" dirty="0"/>
                        <a:t>Name of student</a:t>
                      </a:r>
                      <a:endParaRPr lang="en-US" dirty="0"/>
                    </a:p>
                  </a:txBody>
                  <a:tcPr/>
                </a:tc>
                <a:extLst>
                  <a:ext uri="{0D108BD9-81ED-4DB2-BD59-A6C34878D82A}">
                    <a16:rowId xmlns:a16="http://schemas.microsoft.com/office/drawing/2014/main" val="1161535663"/>
                  </a:ext>
                </a:extLst>
              </a:tr>
              <a:tr h="982502">
                <a:tc>
                  <a:txBody>
                    <a:bodyPr/>
                    <a:lstStyle/>
                    <a:p>
                      <a:r>
                        <a:rPr lang="en-IN" dirty="0"/>
                        <a:t>DATE&amp;TIME</a:t>
                      </a:r>
                      <a:endParaRPr lang="en-US" dirty="0"/>
                    </a:p>
                  </a:txBody>
                  <a:tcPr/>
                </a:tc>
                <a:tc>
                  <a:txBody>
                    <a:bodyPr/>
                    <a:lstStyle/>
                    <a:p>
                      <a:r>
                        <a:rPr lang="en-IN" dirty="0"/>
                        <a:t>varchar</a:t>
                      </a:r>
                      <a:endParaRPr lang="en-US" dirty="0"/>
                    </a:p>
                  </a:txBody>
                  <a:tcPr/>
                </a:tc>
                <a:tc>
                  <a:txBody>
                    <a:bodyPr/>
                    <a:lstStyle/>
                    <a:p>
                      <a:r>
                        <a:rPr lang="en-IN" dirty="0"/>
                        <a:t>15</a:t>
                      </a:r>
                      <a:endParaRPr lang="en-US" dirty="0"/>
                    </a:p>
                  </a:txBody>
                  <a:tcPr/>
                </a:tc>
                <a:tc>
                  <a:txBody>
                    <a:bodyPr/>
                    <a:lstStyle/>
                    <a:p>
                      <a:r>
                        <a:rPr lang="en-IN" dirty="0"/>
                        <a:t>Date &amp; Time of attendance</a:t>
                      </a:r>
                      <a:endParaRPr lang="en-US" dirty="0"/>
                    </a:p>
                  </a:txBody>
                  <a:tcPr/>
                </a:tc>
                <a:extLst>
                  <a:ext uri="{0D108BD9-81ED-4DB2-BD59-A6C34878D82A}">
                    <a16:rowId xmlns:a16="http://schemas.microsoft.com/office/drawing/2014/main" val="2239903437"/>
                  </a:ext>
                </a:extLst>
              </a:tr>
              <a:tr h="982502">
                <a:tc>
                  <a:txBody>
                    <a:bodyPr/>
                    <a:lstStyle/>
                    <a:p>
                      <a:r>
                        <a:rPr lang="en-IN" dirty="0"/>
                        <a:t>SUBJECT</a:t>
                      </a:r>
                      <a:endParaRPr lang="en-US" dirty="0"/>
                    </a:p>
                  </a:txBody>
                  <a:tcPr/>
                </a:tc>
                <a:tc>
                  <a:txBody>
                    <a:bodyPr/>
                    <a:lstStyle/>
                    <a:p>
                      <a:r>
                        <a:rPr lang="en-IN" dirty="0"/>
                        <a:t>varchar</a:t>
                      </a:r>
                      <a:endParaRPr lang="en-US" dirty="0"/>
                    </a:p>
                  </a:txBody>
                  <a:tcPr/>
                </a:tc>
                <a:tc>
                  <a:txBody>
                    <a:bodyPr/>
                    <a:lstStyle/>
                    <a:p>
                      <a:r>
                        <a:rPr lang="en-IN" dirty="0"/>
                        <a:t>50</a:t>
                      </a:r>
                      <a:endParaRPr lang="en-US" dirty="0"/>
                    </a:p>
                  </a:txBody>
                  <a:tcPr/>
                </a:tc>
                <a:tc>
                  <a:txBody>
                    <a:bodyPr/>
                    <a:lstStyle/>
                    <a:p>
                      <a:r>
                        <a:rPr lang="en-IN" dirty="0"/>
                        <a:t>Student’s subject</a:t>
                      </a:r>
                      <a:endParaRPr lang="en-US" dirty="0"/>
                    </a:p>
                  </a:txBody>
                  <a:tcPr/>
                </a:tc>
                <a:extLst>
                  <a:ext uri="{0D108BD9-81ED-4DB2-BD59-A6C34878D82A}">
                    <a16:rowId xmlns:a16="http://schemas.microsoft.com/office/drawing/2014/main" val="686916518"/>
                  </a:ext>
                </a:extLst>
              </a:tr>
            </a:tbl>
          </a:graphicData>
        </a:graphic>
      </p:graphicFrame>
      <p:sp>
        <p:nvSpPr>
          <p:cNvPr id="4" name="TextBox 3">
            <a:extLst>
              <a:ext uri="{FF2B5EF4-FFF2-40B4-BE49-F238E27FC236}">
                <a16:creationId xmlns:a16="http://schemas.microsoft.com/office/drawing/2014/main" id="{25E8ACB3-8440-4798-9E8C-58FC3F4BE35D}"/>
              </a:ext>
            </a:extLst>
          </p:cNvPr>
          <p:cNvSpPr txBox="1"/>
          <p:nvPr/>
        </p:nvSpPr>
        <p:spPr>
          <a:xfrm>
            <a:off x="4440740" y="317987"/>
            <a:ext cx="4339458"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DATABASE DICTIONARY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258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F66E6-67D7-41CB-B8AB-37F9859DC179}"/>
              </a:ext>
            </a:extLst>
          </p:cNvPr>
          <p:cNvSpPr txBox="1"/>
          <p:nvPr/>
        </p:nvSpPr>
        <p:spPr>
          <a:xfrm>
            <a:off x="968502" y="4742680"/>
            <a:ext cx="1908313" cy="523220"/>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STUDENT</a:t>
            </a:r>
            <a:endParaRPr lang="en-US" sz="28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8CF6172-7A68-47D9-A418-B048C55A1899}"/>
              </a:ext>
            </a:extLst>
          </p:cNvPr>
          <p:cNvSpPr/>
          <p:nvPr/>
        </p:nvSpPr>
        <p:spPr>
          <a:xfrm>
            <a:off x="3869191" y="2692027"/>
            <a:ext cx="1720343" cy="523220"/>
          </a:xfrm>
          <a:prstGeom prst="rect">
            <a:avLst/>
          </a:prstGeom>
        </p:spPr>
        <p:txBody>
          <a:bodyPr wrap="none">
            <a:spAutoFit/>
          </a:bodyPr>
          <a:lstStyle/>
          <a:p>
            <a:r>
              <a:rPr lang="en-IN" sz="2800" dirty="0">
                <a:latin typeface="Arial" panose="020B0604020202020204" pitchFamily="34" charset="0"/>
                <a:cs typeface="Arial" panose="020B0604020202020204" pitchFamily="34" charset="0"/>
              </a:rPr>
              <a:t>CAMERA</a:t>
            </a:r>
            <a:endParaRPr lang="en-US" sz="28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7FD734E-6C4E-4BFF-9058-5045DF1D3A6D}"/>
              </a:ext>
            </a:extLst>
          </p:cNvPr>
          <p:cNvSpPr/>
          <p:nvPr/>
        </p:nvSpPr>
        <p:spPr>
          <a:xfrm>
            <a:off x="8740454" y="3076341"/>
            <a:ext cx="2591350" cy="523220"/>
          </a:xfrm>
          <a:prstGeom prst="rect">
            <a:avLst/>
          </a:prstGeom>
        </p:spPr>
        <p:txBody>
          <a:bodyPr wrap="none">
            <a:spAutoFit/>
          </a:bodyPr>
          <a:lstStyle/>
          <a:p>
            <a:r>
              <a:rPr lang="en-IN" sz="2800" dirty="0">
                <a:latin typeface="Arial" panose="020B0604020202020204" pitchFamily="34" charset="0"/>
                <a:cs typeface="Arial" panose="020B0604020202020204" pitchFamily="34" charset="0"/>
              </a:rPr>
              <a:t>ATTENDANCE</a:t>
            </a:r>
            <a:endParaRPr lang="en-US" sz="28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63DD9EE-0016-4EF9-81DB-AE1E50906057}"/>
              </a:ext>
            </a:extLst>
          </p:cNvPr>
          <p:cNvSpPr/>
          <p:nvPr/>
        </p:nvSpPr>
        <p:spPr>
          <a:xfrm>
            <a:off x="6070414" y="4559982"/>
            <a:ext cx="2258952" cy="523220"/>
          </a:xfrm>
          <a:prstGeom prst="rect">
            <a:avLst/>
          </a:prstGeom>
        </p:spPr>
        <p:txBody>
          <a:bodyPr wrap="none">
            <a:spAutoFit/>
          </a:bodyPr>
          <a:lstStyle/>
          <a:p>
            <a:r>
              <a:rPr lang="en-IN" sz="2800" dirty="0">
                <a:latin typeface="Arial" panose="020B0604020202020204" pitchFamily="34" charset="0"/>
                <a:cs typeface="Arial" panose="020B0604020202020204" pitchFamily="34" charset="0"/>
              </a:rPr>
              <a:t>DETECTION</a:t>
            </a:r>
            <a:endParaRPr lang="en-US" sz="2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87ED019-2BD9-4F86-B2E0-BEFD1FE6B061}"/>
              </a:ext>
            </a:extLst>
          </p:cNvPr>
          <p:cNvPicPr>
            <a:picLocks noChangeAspect="1"/>
          </p:cNvPicPr>
          <p:nvPr/>
        </p:nvPicPr>
        <p:blipFill rotWithShape="1">
          <a:blip r:embed="rId2"/>
          <a:srcRect l="9832" t="37435" r="73696" b="36419"/>
          <a:stretch/>
        </p:blipFill>
        <p:spPr>
          <a:xfrm>
            <a:off x="868559" y="2821236"/>
            <a:ext cx="2008256" cy="1792236"/>
          </a:xfrm>
          <a:prstGeom prst="rect">
            <a:avLst/>
          </a:prstGeom>
        </p:spPr>
      </p:pic>
      <p:pic>
        <p:nvPicPr>
          <p:cNvPr id="11" name="Picture 10">
            <a:extLst>
              <a:ext uri="{FF2B5EF4-FFF2-40B4-BE49-F238E27FC236}">
                <a16:creationId xmlns:a16="http://schemas.microsoft.com/office/drawing/2014/main" id="{95D63FD5-915D-473C-BFE7-67B3C9D68AA3}"/>
              </a:ext>
            </a:extLst>
          </p:cNvPr>
          <p:cNvPicPr>
            <a:picLocks noChangeAspect="1"/>
          </p:cNvPicPr>
          <p:nvPr/>
        </p:nvPicPr>
        <p:blipFill rotWithShape="1">
          <a:blip r:embed="rId2"/>
          <a:srcRect l="31086" t="24336" r="55978" b="59618"/>
          <a:stretch/>
        </p:blipFill>
        <p:spPr>
          <a:xfrm>
            <a:off x="3869191" y="1592097"/>
            <a:ext cx="1577010" cy="1099930"/>
          </a:xfrm>
          <a:prstGeom prst="rect">
            <a:avLst/>
          </a:prstGeom>
        </p:spPr>
      </p:pic>
      <p:pic>
        <p:nvPicPr>
          <p:cNvPr id="15" name="Picture 14">
            <a:extLst>
              <a:ext uri="{FF2B5EF4-FFF2-40B4-BE49-F238E27FC236}">
                <a16:creationId xmlns:a16="http://schemas.microsoft.com/office/drawing/2014/main" id="{1FB96672-3AE3-4FC4-9A32-8BD74D4A3BFB}"/>
              </a:ext>
            </a:extLst>
          </p:cNvPr>
          <p:cNvPicPr>
            <a:picLocks noChangeAspect="1"/>
          </p:cNvPicPr>
          <p:nvPr/>
        </p:nvPicPr>
        <p:blipFill rotWithShape="1">
          <a:blip r:embed="rId2"/>
          <a:srcRect l="49230" t="45849" r="39189" b="36419"/>
          <a:stretch/>
        </p:blipFill>
        <p:spPr>
          <a:xfrm>
            <a:off x="6387377" y="3215248"/>
            <a:ext cx="1411901" cy="1215526"/>
          </a:xfrm>
          <a:prstGeom prst="rect">
            <a:avLst/>
          </a:prstGeom>
        </p:spPr>
      </p:pic>
      <p:pic>
        <p:nvPicPr>
          <p:cNvPr id="17" name="Picture 16">
            <a:extLst>
              <a:ext uri="{FF2B5EF4-FFF2-40B4-BE49-F238E27FC236}">
                <a16:creationId xmlns:a16="http://schemas.microsoft.com/office/drawing/2014/main" id="{9F92E40B-F112-4F96-AD1D-66CCB7AA32C9}"/>
              </a:ext>
            </a:extLst>
          </p:cNvPr>
          <p:cNvPicPr>
            <a:picLocks noChangeAspect="1"/>
          </p:cNvPicPr>
          <p:nvPr/>
        </p:nvPicPr>
        <p:blipFill rotWithShape="1">
          <a:blip r:embed="rId3"/>
          <a:srcRect l="70317" t="25641" r="21037" b="54640"/>
          <a:stretch/>
        </p:blipFill>
        <p:spPr>
          <a:xfrm>
            <a:off x="9303127" y="1724619"/>
            <a:ext cx="1054091" cy="1351722"/>
          </a:xfrm>
          <a:prstGeom prst="rect">
            <a:avLst/>
          </a:prstGeom>
        </p:spPr>
      </p:pic>
      <p:cxnSp>
        <p:nvCxnSpPr>
          <p:cNvPr id="20" name="Connector: Elbow 19">
            <a:extLst>
              <a:ext uri="{FF2B5EF4-FFF2-40B4-BE49-F238E27FC236}">
                <a16:creationId xmlns:a16="http://schemas.microsoft.com/office/drawing/2014/main" id="{919C5A5C-7B1C-4D70-AB28-BDC666E879A6}"/>
              </a:ext>
            </a:extLst>
          </p:cNvPr>
          <p:cNvCxnSpPr>
            <a:cxnSpLocks/>
          </p:cNvCxnSpPr>
          <p:nvPr/>
        </p:nvCxnSpPr>
        <p:spPr>
          <a:xfrm rot="5400000" flipH="1" flipV="1">
            <a:off x="2560228" y="1483396"/>
            <a:ext cx="679174" cy="199650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Connector: Elbow 23">
            <a:extLst>
              <a:ext uri="{FF2B5EF4-FFF2-40B4-BE49-F238E27FC236}">
                <a16:creationId xmlns:a16="http://schemas.microsoft.com/office/drawing/2014/main" id="{912FDE95-6FF8-4B89-83A6-6A4C1360297D}"/>
              </a:ext>
            </a:extLst>
          </p:cNvPr>
          <p:cNvCxnSpPr>
            <a:cxnSpLocks/>
          </p:cNvCxnSpPr>
          <p:nvPr/>
        </p:nvCxnSpPr>
        <p:spPr>
          <a:xfrm>
            <a:off x="5475077" y="2142061"/>
            <a:ext cx="1647127" cy="107318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4324A89C-4E92-47B2-A83A-66D7FEFB9978}"/>
              </a:ext>
            </a:extLst>
          </p:cNvPr>
          <p:cNvCxnSpPr>
            <a:cxnSpLocks/>
          </p:cNvCxnSpPr>
          <p:nvPr/>
        </p:nvCxnSpPr>
        <p:spPr>
          <a:xfrm rot="5400000" flipH="1" flipV="1">
            <a:off x="7905064" y="2923262"/>
            <a:ext cx="1483641" cy="2836239"/>
          </a:xfrm>
          <a:prstGeom prst="bentConnector3">
            <a:avLst>
              <a:gd name="adj1" fmla="val -15408"/>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Rectangle 42">
            <a:extLst>
              <a:ext uri="{FF2B5EF4-FFF2-40B4-BE49-F238E27FC236}">
                <a16:creationId xmlns:a16="http://schemas.microsoft.com/office/drawing/2014/main" id="{8B01E259-3343-499D-8E11-173D3E931E84}"/>
              </a:ext>
            </a:extLst>
          </p:cNvPr>
          <p:cNvSpPr/>
          <p:nvPr/>
        </p:nvSpPr>
        <p:spPr>
          <a:xfrm>
            <a:off x="3950303" y="403316"/>
            <a:ext cx="3278462" cy="523220"/>
          </a:xfrm>
          <a:prstGeom prst="rect">
            <a:avLst/>
          </a:prstGeom>
        </p:spPr>
        <p:txBody>
          <a:bodyPr wrap="none">
            <a:spAutoFit/>
          </a:bodyPr>
          <a:lstStyle/>
          <a:p>
            <a:r>
              <a:rPr lang="en-IN"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BLOCK DIAGRAM</a:t>
            </a:r>
            <a:endPar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40850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8B8FA-ACBD-4F7F-82C4-81DF8A32A23D}"/>
              </a:ext>
            </a:extLst>
          </p:cNvPr>
          <p:cNvSpPr txBox="1"/>
          <p:nvPr/>
        </p:nvSpPr>
        <p:spPr>
          <a:xfrm>
            <a:off x="1876721" y="595984"/>
            <a:ext cx="8438556" cy="461665"/>
          </a:xfrm>
          <a:prstGeom prst="rect">
            <a:avLst/>
          </a:prstGeom>
          <a:noFill/>
        </p:spPr>
        <p:txBody>
          <a:bodyPr wrap="square" rtlCol="0">
            <a:spAutoFit/>
          </a:bodyPr>
          <a:lstStyle/>
          <a:p>
            <a:pPr algn="ctr"/>
            <a:r>
              <a:rPr lang="en-IN" sz="2400" b="1" dirty="0">
                <a:latin typeface="Cambria Math" panose="02040503050406030204" pitchFamily="18" charset="0"/>
                <a:ea typeface="Cambria Math" panose="02040503050406030204" pitchFamily="18" charset="0"/>
              </a:rPr>
              <a:t>WORKING DEMONSTRATION OF THE PROJECT</a:t>
            </a:r>
            <a:endParaRPr lang="en-US" sz="2400" b="1" dirty="0">
              <a:latin typeface="Cambria Math" panose="02040503050406030204" pitchFamily="18" charset="0"/>
              <a:ea typeface="Cambria Math" panose="02040503050406030204" pitchFamily="18" charset="0"/>
            </a:endParaRPr>
          </a:p>
        </p:txBody>
      </p:sp>
      <p:sp>
        <p:nvSpPr>
          <p:cNvPr id="4" name="Rectangle 3">
            <a:extLst>
              <a:ext uri="{FF2B5EF4-FFF2-40B4-BE49-F238E27FC236}">
                <a16:creationId xmlns:a16="http://schemas.microsoft.com/office/drawing/2014/main" id="{8D781B08-6C71-4B28-BE20-0B1D8B742A8C}"/>
              </a:ext>
            </a:extLst>
          </p:cNvPr>
          <p:cNvSpPr/>
          <p:nvPr/>
        </p:nvSpPr>
        <p:spPr>
          <a:xfrm>
            <a:off x="488156" y="1393599"/>
            <a:ext cx="11215687" cy="5113644"/>
          </a:xfrm>
          <a:prstGeom prst="rect">
            <a:avLst/>
          </a:prstGeom>
          <a:solidFill>
            <a:srgbClr val="CCCCCC"/>
          </a:solidFill>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LOGIN:</a:t>
            </a:r>
          </a:p>
          <a:p>
            <a:pPr algn="just">
              <a:lnSpc>
                <a:spcPct val="150000"/>
              </a:lnSpc>
            </a:pPr>
            <a:r>
              <a:rPr lang="en-US" sz="2000" dirty="0">
                <a:latin typeface="Arial" panose="020B0604020202020204" pitchFamily="34" charset="0"/>
                <a:cs typeface="Arial" panose="020B0604020202020204" pitchFamily="34" charset="0"/>
              </a:rPr>
              <a:t> The login phase is provided for the Lecturer and student class Representative. Login name and password is given to both the lecturer and Representative. In the absence of lecturer, the representative can login into the system. After log-in the input image is captured and sent for feature extraction</a:t>
            </a:r>
          </a:p>
          <a:p>
            <a:pPr algn="just">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b="1" dirty="0">
                <a:latin typeface="Arial" panose="020B0604020202020204" pitchFamily="34" charset="0"/>
                <a:ea typeface="Calibri" panose="020F0502020204030204" pitchFamily="34" charset="0"/>
                <a:cs typeface="Arial" panose="020B0604020202020204" pitchFamily="34" charset="0"/>
              </a:rPr>
              <a:t>STUDENT REG:</a:t>
            </a:r>
          </a:p>
          <a:p>
            <a:pPr algn="just">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Information about staff’s such as their name, email id, mobile number, subject they are handling and their department. In student information the name of each student in the class are displayed with each student’s image. In this module, we have update and clear button. Update button is used to take the student attendance details and clear button is used to clear the previous attendance details.</a:t>
            </a:r>
          </a:p>
        </p:txBody>
      </p:sp>
    </p:spTree>
    <p:extLst>
      <p:ext uri="{BB962C8B-B14F-4D97-AF65-F5344CB8AC3E}">
        <p14:creationId xmlns:p14="http://schemas.microsoft.com/office/powerpoint/2010/main" val="1681393148"/>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7D7B12-8D83-4ED5-97E2-B4CD224A8BC2}"/>
              </a:ext>
            </a:extLst>
          </p:cNvPr>
          <p:cNvSpPr/>
          <p:nvPr/>
        </p:nvSpPr>
        <p:spPr>
          <a:xfrm>
            <a:off x="623887" y="707742"/>
            <a:ext cx="10944225" cy="5442516"/>
          </a:xfrm>
          <a:prstGeom prst="rect">
            <a:avLst/>
          </a:prstGeom>
          <a:solidFill>
            <a:srgbClr val="CCCCCC"/>
          </a:solidFill>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TESTING IMAGE:</a:t>
            </a:r>
          </a:p>
          <a:p>
            <a:pPr algn="just">
              <a:lnSpc>
                <a:spcPct val="150000"/>
              </a:lnSpc>
            </a:pPr>
            <a:r>
              <a:rPr lang="en-US" dirty="0">
                <a:latin typeface="Arial" panose="020B0604020202020204" pitchFamily="34" charset="0"/>
                <a:cs typeface="Arial" panose="020B0604020202020204" pitchFamily="34" charset="0"/>
              </a:rPr>
              <a:t>Feature Extraction is applied to both training and testing images. It is used to extract the features of image. Feature Extraction is done using PCA Algorithm. PCA is used in Face recognition for finding patterns. Eigen faces approach is a principal component analysis method which is used to describe the variation between face images. Eigen faces approach is used due to its simplicity, speed and learning capability. Using Eigen face method, the images are represented as vectors instead of using Matrix representation</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TRAINING IMAGE:</a:t>
            </a:r>
          </a:p>
          <a:p>
            <a:pPr algn="just">
              <a:lnSpc>
                <a:spcPct val="150000"/>
              </a:lnSpc>
            </a:pPr>
            <a:r>
              <a:rPr lang="en-US" dirty="0">
                <a:latin typeface="Arial" panose="020B0604020202020204" pitchFamily="34" charset="0"/>
                <a:cs typeface="Arial" panose="020B0604020202020204" pitchFamily="34" charset="0"/>
              </a:rPr>
              <a:t>The Extracted image from feature extraction is sent to the Classification Module. In feature classification the feature of both training and testing image are compared. The difference between the values of training and testing image is calculated using Euclidean distance. The value of Euclidean distance should be minimum that is between 0 to 1</a:t>
            </a:r>
          </a:p>
          <a:p>
            <a:pPr algn="just">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4083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EB5027-599E-48A6-9225-3F8F80CF3269}"/>
              </a:ext>
            </a:extLst>
          </p:cNvPr>
          <p:cNvSpPr/>
          <p:nvPr/>
        </p:nvSpPr>
        <p:spPr>
          <a:xfrm>
            <a:off x="4034972" y="-57482"/>
            <a:ext cx="6371771" cy="6836487"/>
          </a:xfrm>
          <a:prstGeom prst="rect">
            <a:avLst/>
          </a:prstGeom>
        </p:spPr>
        <p:txBody>
          <a:bodyPr wrap="square">
            <a:spAutoFit/>
          </a:bodyPr>
          <a:lstStyle/>
          <a:p>
            <a:pPr>
              <a:lnSpc>
                <a:spcPct val="200000"/>
              </a:lnSpc>
            </a:pPr>
            <a:r>
              <a:rPr lang="en-US" sz="3200" b="1" dirty="0">
                <a:ln w="0"/>
                <a:latin typeface="Times" panose="02020603050405020304" pitchFamily="18" charset="0"/>
                <a:cs typeface="Arial" panose="020B0604020202020204" pitchFamily="34" charset="0"/>
              </a:rPr>
              <a:t>INTRODUCTION</a:t>
            </a:r>
          </a:p>
          <a:p>
            <a:pPr>
              <a:lnSpc>
                <a:spcPct val="200000"/>
              </a:lnSpc>
            </a:pPr>
            <a:r>
              <a:rPr lang="en-US" sz="3200" b="1" dirty="0">
                <a:ln w="0"/>
                <a:latin typeface="Times" panose="02020603050405020304" pitchFamily="18" charset="0"/>
                <a:cs typeface="Arial" panose="020B0604020202020204" pitchFamily="34" charset="0"/>
              </a:rPr>
              <a:t>SYSTEM REQUIREMENTS</a:t>
            </a:r>
          </a:p>
          <a:p>
            <a:pPr>
              <a:lnSpc>
                <a:spcPct val="200000"/>
              </a:lnSpc>
            </a:pPr>
            <a:r>
              <a:rPr lang="en-US" sz="3200" b="1" dirty="0">
                <a:ln w="0"/>
                <a:latin typeface="Times" panose="02020603050405020304" pitchFamily="18" charset="0"/>
                <a:cs typeface="Arial" panose="020B0604020202020204" pitchFamily="34" charset="0"/>
              </a:rPr>
              <a:t>PROJECT PROGRESS</a:t>
            </a:r>
          </a:p>
          <a:p>
            <a:pPr>
              <a:lnSpc>
                <a:spcPct val="200000"/>
              </a:lnSpc>
            </a:pPr>
            <a:r>
              <a:rPr lang="en-US" sz="3200" b="1" dirty="0">
                <a:ln w="0"/>
                <a:latin typeface="Times" panose="02020603050405020304" pitchFamily="18" charset="0"/>
                <a:cs typeface="Arial" panose="020B0604020202020204" pitchFamily="34" charset="0"/>
              </a:rPr>
              <a:t>MODULES</a:t>
            </a:r>
          </a:p>
          <a:p>
            <a:pPr>
              <a:lnSpc>
                <a:spcPct val="200000"/>
              </a:lnSpc>
            </a:pPr>
            <a:r>
              <a:rPr lang="en-US" sz="3200" b="1" dirty="0">
                <a:ln w="0"/>
                <a:latin typeface="Times" panose="02020603050405020304" pitchFamily="18" charset="0"/>
                <a:cs typeface="Arial" panose="020B0604020202020204" pitchFamily="34" charset="0"/>
              </a:rPr>
              <a:t>BLOCK DIAGRAM </a:t>
            </a:r>
          </a:p>
          <a:p>
            <a:pPr>
              <a:lnSpc>
                <a:spcPct val="200000"/>
              </a:lnSpc>
            </a:pPr>
            <a:r>
              <a:rPr lang="en-US" sz="3200" b="1" dirty="0">
                <a:ln w="0"/>
                <a:latin typeface="Times" panose="02020603050405020304" pitchFamily="18" charset="0"/>
                <a:cs typeface="Arial" panose="020B0604020202020204" pitchFamily="34" charset="0"/>
              </a:rPr>
              <a:t>TESTING &amp; TRAINING</a:t>
            </a:r>
          </a:p>
          <a:p>
            <a:pPr>
              <a:lnSpc>
                <a:spcPct val="200000"/>
              </a:lnSpc>
            </a:pPr>
            <a:r>
              <a:rPr lang="en-US" sz="3200" b="1" dirty="0">
                <a:ln w="0"/>
                <a:latin typeface="Times" panose="02020603050405020304" pitchFamily="18" charset="0"/>
                <a:cs typeface="Arial" panose="020B0604020202020204" pitchFamily="34" charset="0"/>
              </a:rPr>
              <a:t>CONCLUSION</a:t>
            </a:r>
          </a:p>
        </p:txBody>
      </p:sp>
      <p:grpSp>
        <p:nvGrpSpPr>
          <p:cNvPr id="2" name="Group 1">
            <a:extLst>
              <a:ext uri="{FF2B5EF4-FFF2-40B4-BE49-F238E27FC236}">
                <a16:creationId xmlns:a16="http://schemas.microsoft.com/office/drawing/2014/main" id="{5E054266-C951-4146-9E53-9546173EE8C9}"/>
              </a:ext>
            </a:extLst>
          </p:cNvPr>
          <p:cNvGrpSpPr/>
          <p:nvPr/>
        </p:nvGrpSpPr>
        <p:grpSpPr>
          <a:xfrm>
            <a:off x="2646732" y="185173"/>
            <a:ext cx="1178752" cy="6585817"/>
            <a:chOff x="977590" y="185173"/>
            <a:chExt cx="1178752" cy="6585817"/>
          </a:xfrm>
          <a:solidFill>
            <a:schemeClr val="accent1"/>
          </a:solidFill>
        </p:grpSpPr>
        <p:sp>
          <p:nvSpPr>
            <p:cNvPr id="11" name="Arrow: Notched Right 10">
              <a:extLst>
                <a:ext uri="{FF2B5EF4-FFF2-40B4-BE49-F238E27FC236}">
                  <a16:creationId xmlns:a16="http://schemas.microsoft.com/office/drawing/2014/main" id="{05EE2A84-7F36-4769-A2FB-FB457F5ACA83}"/>
                </a:ext>
              </a:extLst>
            </p:cNvPr>
            <p:cNvSpPr/>
            <p:nvPr/>
          </p:nvSpPr>
          <p:spPr>
            <a:xfrm>
              <a:off x="1037225" y="185173"/>
              <a:ext cx="1119117" cy="801239"/>
            </a:xfrm>
            <a:prstGeom prst="notch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Notched Right 11">
              <a:extLst>
                <a:ext uri="{FF2B5EF4-FFF2-40B4-BE49-F238E27FC236}">
                  <a16:creationId xmlns:a16="http://schemas.microsoft.com/office/drawing/2014/main" id="{31C53230-4759-4318-8982-F608B79D213D}"/>
                </a:ext>
              </a:extLst>
            </p:cNvPr>
            <p:cNvSpPr/>
            <p:nvPr/>
          </p:nvSpPr>
          <p:spPr>
            <a:xfrm>
              <a:off x="1030600" y="1172461"/>
              <a:ext cx="1119117" cy="801239"/>
            </a:xfrm>
            <a:prstGeom prst="notch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Notched Right 12">
              <a:extLst>
                <a:ext uri="{FF2B5EF4-FFF2-40B4-BE49-F238E27FC236}">
                  <a16:creationId xmlns:a16="http://schemas.microsoft.com/office/drawing/2014/main" id="{2D97F5D8-6CDA-40E0-9972-846CA3F3089E}"/>
                </a:ext>
              </a:extLst>
            </p:cNvPr>
            <p:cNvSpPr/>
            <p:nvPr/>
          </p:nvSpPr>
          <p:spPr>
            <a:xfrm>
              <a:off x="1017349" y="2073613"/>
              <a:ext cx="1119117" cy="801239"/>
            </a:xfrm>
            <a:prstGeom prst="notch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Notched Right 13">
              <a:extLst>
                <a:ext uri="{FF2B5EF4-FFF2-40B4-BE49-F238E27FC236}">
                  <a16:creationId xmlns:a16="http://schemas.microsoft.com/office/drawing/2014/main" id="{569E639A-8E60-4008-9F80-9D08E1736554}"/>
                </a:ext>
              </a:extLst>
            </p:cNvPr>
            <p:cNvSpPr/>
            <p:nvPr/>
          </p:nvSpPr>
          <p:spPr>
            <a:xfrm>
              <a:off x="1004097" y="3027765"/>
              <a:ext cx="1119117" cy="801239"/>
            </a:xfrm>
            <a:prstGeom prst="notch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Notched Right 14">
              <a:extLst>
                <a:ext uri="{FF2B5EF4-FFF2-40B4-BE49-F238E27FC236}">
                  <a16:creationId xmlns:a16="http://schemas.microsoft.com/office/drawing/2014/main" id="{50E9FFFC-D9F7-40BE-92E3-265AF2B66BB5}"/>
                </a:ext>
              </a:extLst>
            </p:cNvPr>
            <p:cNvSpPr/>
            <p:nvPr/>
          </p:nvSpPr>
          <p:spPr>
            <a:xfrm>
              <a:off x="990845" y="4048187"/>
              <a:ext cx="1119117" cy="801239"/>
            </a:xfrm>
            <a:prstGeom prst="notch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Notched Right 15">
              <a:extLst>
                <a:ext uri="{FF2B5EF4-FFF2-40B4-BE49-F238E27FC236}">
                  <a16:creationId xmlns:a16="http://schemas.microsoft.com/office/drawing/2014/main" id="{856D86F5-9A8E-4DC2-BD3F-AC885320D362}"/>
                </a:ext>
              </a:extLst>
            </p:cNvPr>
            <p:cNvSpPr/>
            <p:nvPr/>
          </p:nvSpPr>
          <p:spPr>
            <a:xfrm>
              <a:off x="990841" y="4989087"/>
              <a:ext cx="1119117" cy="801239"/>
            </a:xfrm>
            <a:prstGeom prst="notch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Notched Right 16">
              <a:extLst>
                <a:ext uri="{FF2B5EF4-FFF2-40B4-BE49-F238E27FC236}">
                  <a16:creationId xmlns:a16="http://schemas.microsoft.com/office/drawing/2014/main" id="{33110DB5-31CD-4942-80C4-DA51144D4B90}"/>
                </a:ext>
              </a:extLst>
            </p:cNvPr>
            <p:cNvSpPr/>
            <p:nvPr/>
          </p:nvSpPr>
          <p:spPr>
            <a:xfrm>
              <a:off x="977590" y="5969751"/>
              <a:ext cx="1119117" cy="801239"/>
            </a:xfrm>
            <a:prstGeom prst="notched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464114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D6DA59-FBEC-490A-99F6-FD91A9CE8E64}"/>
              </a:ext>
            </a:extLst>
          </p:cNvPr>
          <p:cNvSpPr/>
          <p:nvPr/>
        </p:nvSpPr>
        <p:spPr>
          <a:xfrm>
            <a:off x="2596163" y="306701"/>
            <a:ext cx="6999673" cy="461665"/>
          </a:xfrm>
          <a:prstGeom prst="rect">
            <a:avLst/>
          </a:prstGeom>
        </p:spPr>
        <p:txBody>
          <a:bodyPr wrap="none">
            <a:spAutoFit/>
          </a:bodyPr>
          <a:lstStyle/>
          <a:p>
            <a:pPr algn="ctr"/>
            <a:r>
              <a:rPr lang="en-IN" sz="2400" b="1" dirty="0">
                <a:latin typeface="Arial" panose="020B0604020202020204" pitchFamily="34" charset="0"/>
                <a:cs typeface="Arial" panose="020B0604020202020204" pitchFamily="34" charset="0"/>
              </a:rPr>
              <a:t>REGISTRATION OF STUDENT’S ATTENDANCE</a:t>
            </a:r>
            <a:endParaRPr lang="en-US" sz="2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3667822-9804-41B3-B8A6-0F65C93A82BE}"/>
              </a:ext>
            </a:extLst>
          </p:cNvPr>
          <p:cNvPicPr>
            <a:picLocks noChangeAspect="1"/>
          </p:cNvPicPr>
          <p:nvPr/>
        </p:nvPicPr>
        <p:blipFill rotWithShape="1">
          <a:blip r:embed="rId2"/>
          <a:srcRect b="6645"/>
          <a:stretch/>
        </p:blipFill>
        <p:spPr>
          <a:xfrm>
            <a:off x="914399" y="985192"/>
            <a:ext cx="10363200" cy="5439258"/>
          </a:xfrm>
          <a:prstGeom prst="rect">
            <a:avLst/>
          </a:prstGeom>
        </p:spPr>
      </p:pic>
    </p:spTree>
    <p:extLst>
      <p:ext uri="{BB962C8B-B14F-4D97-AF65-F5344CB8AC3E}">
        <p14:creationId xmlns:p14="http://schemas.microsoft.com/office/powerpoint/2010/main" val="17676025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395F1E-FB32-41E6-BB27-8860F8A4BE65}"/>
              </a:ext>
            </a:extLst>
          </p:cNvPr>
          <p:cNvSpPr/>
          <p:nvPr/>
        </p:nvSpPr>
        <p:spPr>
          <a:xfrm>
            <a:off x="2200805" y="259339"/>
            <a:ext cx="7790389" cy="461665"/>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CAPTURING THE STUDENT’S IMAGE</a:t>
            </a: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93ACA47-18C1-4B93-8D93-8CCAB4F2845F}"/>
              </a:ext>
            </a:extLst>
          </p:cNvPr>
          <p:cNvPicPr>
            <a:picLocks noChangeAspect="1"/>
          </p:cNvPicPr>
          <p:nvPr/>
        </p:nvPicPr>
        <p:blipFill rotWithShape="1">
          <a:blip r:embed="rId2"/>
          <a:srcRect b="5872"/>
          <a:stretch/>
        </p:blipFill>
        <p:spPr>
          <a:xfrm>
            <a:off x="1431235" y="1222925"/>
            <a:ext cx="9329530" cy="4937286"/>
          </a:xfrm>
          <a:prstGeom prst="rect">
            <a:avLst/>
          </a:prstGeom>
        </p:spPr>
      </p:pic>
    </p:spTree>
    <p:extLst>
      <p:ext uri="{BB962C8B-B14F-4D97-AF65-F5344CB8AC3E}">
        <p14:creationId xmlns:p14="http://schemas.microsoft.com/office/powerpoint/2010/main" val="28347287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395F1E-FB32-41E6-BB27-8860F8A4BE65}"/>
              </a:ext>
            </a:extLst>
          </p:cNvPr>
          <p:cNvSpPr/>
          <p:nvPr/>
        </p:nvSpPr>
        <p:spPr>
          <a:xfrm>
            <a:off x="2805831" y="302882"/>
            <a:ext cx="6580338" cy="461665"/>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STORING STUDENT’S IMAGE</a:t>
            </a:r>
            <a:endParaRPr lang="en-US" sz="2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860F0E1-9046-44E3-A9A9-97B71B25D7FD}"/>
              </a:ext>
            </a:extLst>
          </p:cNvPr>
          <p:cNvPicPr>
            <a:picLocks noChangeAspect="1"/>
          </p:cNvPicPr>
          <p:nvPr/>
        </p:nvPicPr>
        <p:blipFill rotWithShape="1">
          <a:blip r:embed="rId2"/>
          <a:srcRect b="6452"/>
          <a:stretch/>
        </p:blipFill>
        <p:spPr>
          <a:xfrm>
            <a:off x="887896" y="1038506"/>
            <a:ext cx="10416208" cy="5478400"/>
          </a:xfrm>
          <a:prstGeom prst="rect">
            <a:avLst/>
          </a:prstGeom>
        </p:spPr>
      </p:pic>
    </p:spTree>
    <p:extLst>
      <p:ext uri="{BB962C8B-B14F-4D97-AF65-F5344CB8AC3E}">
        <p14:creationId xmlns:p14="http://schemas.microsoft.com/office/powerpoint/2010/main" val="3331869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3672A-7B95-4363-88DF-73D98CD67444}"/>
              </a:ext>
            </a:extLst>
          </p:cNvPr>
          <p:cNvSpPr/>
          <p:nvPr/>
        </p:nvSpPr>
        <p:spPr>
          <a:xfrm>
            <a:off x="2200805" y="292277"/>
            <a:ext cx="7790389" cy="461665"/>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MANUAL ATTENDANCE USING STUDENT’S DATA</a:t>
            </a:r>
            <a:endParaRPr lang="en-US" sz="2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1F8A301-4B0F-43E6-9A30-D5E7E96C831B}"/>
              </a:ext>
            </a:extLst>
          </p:cNvPr>
          <p:cNvPicPr>
            <a:picLocks noChangeAspect="1"/>
          </p:cNvPicPr>
          <p:nvPr/>
        </p:nvPicPr>
        <p:blipFill rotWithShape="1">
          <a:blip r:embed="rId2"/>
          <a:srcRect b="7032"/>
          <a:stretch/>
        </p:blipFill>
        <p:spPr>
          <a:xfrm>
            <a:off x="410817" y="1120464"/>
            <a:ext cx="6440556" cy="3366408"/>
          </a:xfrm>
          <a:prstGeom prst="rect">
            <a:avLst/>
          </a:prstGeom>
        </p:spPr>
      </p:pic>
      <p:pic>
        <p:nvPicPr>
          <p:cNvPr id="6" name="Picture 5">
            <a:extLst>
              <a:ext uri="{FF2B5EF4-FFF2-40B4-BE49-F238E27FC236}">
                <a16:creationId xmlns:a16="http://schemas.microsoft.com/office/drawing/2014/main" id="{C92E4780-6F93-4308-8D19-2B2D815B1300}"/>
              </a:ext>
            </a:extLst>
          </p:cNvPr>
          <p:cNvPicPr>
            <a:picLocks noChangeAspect="1"/>
          </p:cNvPicPr>
          <p:nvPr/>
        </p:nvPicPr>
        <p:blipFill rotWithShape="1">
          <a:blip r:embed="rId3"/>
          <a:srcRect b="8168"/>
          <a:stretch/>
        </p:blipFill>
        <p:spPr>
          <a:xfrm>
            <a:off x="5565911" y="3051905"/>
            <a:ext cx="6228524" cy="3215810"/>
          </a:xfrm>
          <a:prstGeom prst="rect">
            <a:avLst/>
          </a:prstGeom>
        </p:spPr>
      </p:pic>
    </p:spTree>
    <p:extLst>
      <p:ext uri="{BB962C8B-B14F-4D97-AF65-F5344CB8AC3E}">
        <p14:creationId xmlns:p14="http://schemas.microsoft.com/office/powerpoint/2010/main" val="41145425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3672A-7B95-4363-88DF-73D98CD67444}"/>
              </a:ext>
            </a:extLst>
          </p:cNvPr>
          <p:cNvSpPr/>
          <p:nvPr/>
        </p:nvSpPr>
        <p:spPr>
          <a:xfrm>
            <a:off x="1776264" y="292277"/>
            <a:ext cx="8639472" cy="461665"/>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AUTOMATIC ATTENDANCE USING STUDENT’S DATA</a:t>
            </a:r>
            <a:endParaRPr lang="en-US" sz="2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E8FC5ED-1225-44D8-AD87-8C0147088F9B}"/>
              </a:ext>
            </a:extLst>
          </p:cNvPr>
          <p:cNvPicPr>
            <a:picLocks noChangeAspect="1"/>
          </p:cNvPicPr>
          <p:nvPr/>
        </p:nvPicPr>
        <p:blipFill rotWithShape="1">
          <a:blip r:embed="rId2"/>
          <a:srcRect b="7225"/>
          <a:stretch/>
        </p:blipFill>
        <p:spPr>
          <a:xfrm>
            <a:off x="835210" y="1073429"/>
            <a:ext cx="10521580" cy="5488076"/>
          </a:xfrm>
          <a:prstGeom prst="rect">
            <a:avLst/>
          </a:prstGeom>
        </p:spPr>
      </p:pic>
    </p:spTree>
    <p:extLst>
      <p:ext uri="{BB962C8B-B14F-4D97-AF65-F5344CB8AC3E}">
        <p14:creationId xmlns:p14="http://schemas.microsoft.com/office/powerpoint/2010/main" val="41712717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2181DA-2346-4AB3-B732-1CD10351F299}"/>
              </a:ext>
            </a:extLst>
          </p:cNvPr>
          <p:cNvSpPr/>
          <p:nvPr/>
        </p:nvSpPr>
        <p:spPr>
          <a:xfrm>
            <a:off x="1192696" y="379975"/>
            <a:ext cx="9806608" cy="461665"/>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DATABASE STRUCTURE OF STUDENT’S DATA</a:t>
            </a:r>
            <a:endParaRPr lang="en-US" sz="2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42BA695-6474-4363-BD1B-4A3CDBEA8FB4}"/>
              </a:ext>
            </a:extLst>
          </p:cNvPr>
          <p:cNvPicPr>
            <a:picLocks noChangeAspect="1"/>
          </p:cNvPicPr>
          <p:nvPr/>
        </p:nvPicPr>
        <p:blipFill rotWithShape="1">
          <a:blip r:embed="rId2"/>
          <a:srcRect t="-121" b="5519"/>
          <a:stretch/>
        </p:blipFill>
        <p:spPr>
          <a:xfrm>
            <a:off x="685177" y="927653"/>
            <a:ext cx="10821646" cy="5755790"/>
          </a:xfrm>
          <a:prstGeom prst="rect">
            <a:avLst/>
          </a:prstGeom>
        </p:spPr>
      </p:pic>
    </p:spTree>
    <p:extLst>
      <p:ext uri="{BB962C8B-B14F-4D97-AF65-F5344CB8AC3E}">
        <p14:creationId xmlns:p14="http://schemas.microsoft.com/office/powerpoint/2010/main" val="32513845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12608-C2D0-4367-8276-D8EB9C81E0E3}"/>
              </a:ext>
            </a:extLst>
          </p:cNvPr>
          <p:cNvSpPr txBox="1"/>
          <p:nvPr/>
        </p:nvSpPr>
        <p:spPr>
          <a:xfrm>
            <a:off x="2109229" y="342765"/>
            <a:ext cx="797354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STORING ATTENDANCE IN EXCEL SHEET</a:t>
            </a: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251C782-6E52-458C-860F-CFA9CE4439F0}"/>
              </a:ext>
            </a:extLst>
          </p:cNvPr>
          <p:cNvPicPr>
            <a:picLocks noChangeAspect="1"/>
          </p:cNvPicPr>
          <p:nvPr/>
        </p:nvPicPr>
        <p:blipFill rotWithShape="1">
          <a:blip r:embed="rId2"/>
          <a:srcRect b="5749"/>
          <a:stretch/>
        </p:blipFill>
        <p:spPr>
          <a:xfrm>
            <a:off x="781878" y="1012337"/>
            <a:ext cx="10628244" cy="5631918"/>
          </a:xfrm>
          <a:prstGeom prst="rect">
            <a:avLst/>
          </a:prstGeom>
        </p:spPr>
      </p:pic>
    </p:spTree>
    <p:extLst>
      <p:ext uri="{BB962C8B-B14F-4D97-AF65-F5344CB8AC3E}">
        <p14:creationId xmlns:p14="http://schemas.microsoft.com/office/powerpoint/2010/main" val="1604213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Alternate Process 5">
            <a:extLst>
              <a:ext uri="{FF2B5EF4-FFF2-40B4-BE49-F238E27FC236}">
                <a16:creationId xmlns:a16="http://schemas.microsoft.com/office/drawing/2014/main" id="{E9558FF6-03EF-43E3-85E9-313ABEA89533}"/>
              </a:ext>
            </a:extLst>
          </p:cNvPr>
          <p:cNvSpPr/>
          <p:nvPr/>
        </p:nvSpPr>
        <p:spPr>
          <a:xfrm>
            <a:off x="569834" y="353539"/>
            <a:ext cx="11052324" cy="6150922"/>
          </a:xfrm>
          <a:prstGeom prst="flowChartAlternateProcess">
            <a:avLst/>
          </a:prstGeom>
          <a:solidFill>
            <a:srgbClr val="5959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D8CF68E0-17E8-435A-BECF-B1F60466349B}"/>
              </a:ext>
            </a:extLst>
          </p:cNvPr>
          <p:cNvGraphicFramePr/>
          <p:nvPr>
            <p:extLst>
              <p:ext uri="{D42A27DB-BD31-4B8C-83A1-F6EECF244321}">
                <p14:modId xmlns:p14="http://schemas.microsoft.com/office/powerpoint/2010/main" val="1465325223"/>
              </p:ext>
            </p:extLst>
          </p:nvPr>
        </p:nvGraphicFramePr>
        <p:xfrm>
          <a:off x="3330143" y="442799"/>
          <a:ext cx="5531707" cy="825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7394BB90-B217-49FD-8BD5-7593B614EBB7}"/>
              </a:ext>
            </a:extLst>
          </p:cNvPr>
          <p:cNvSpPr/>
          <p:nvPr/>
        </p:nvSpPr>
        <p:spPr>
          <a:xfrm>
            <a:off x="968703" y="1749288"/>
            <a:ext cx="10254590" cy="4524315"/>
          </a:xfrm>
          <a:prstGeom prst="rect">
            <a:avLst/>
          </a:prstGeom>
        </p:spPr>
        <p:txBody>
          <a:bodyPr wrap="square">
            <a:spAutoFit/>
          </a:bodyPr>
          <a:lstStyle/>
          <a:p>
            <a:pPr marL="342900" indent="-342900">
              <a:buSzPct val="80000"/>
              <a:buFont typeface="Wingdings" panose="05000000000000000000" pitchFamily="2" charset="2"/>
              <a:buChar char="q"/>
            </a:pPr>
            <a:r>
              <a:rPr lang="en-IN" sz="2400" b="1" dirty="0">
                <a:solidFill>
                  <a:schemeClr val="bg1"/>
                </a:solidFill>
                <a:latin typeface="Arial" panose="020B0604020202020204" pitchFamily="34" charset="0"/>
                <a:cs typeface="Arial" panose="020B0604020202020204" pitchFamily="34" charset="0"/>
              </a:rPr>
              <a:t>We could gain more experience working on smart attendance using face recognition and where we explore a part of artificial intelligence.</a:t>
            </a:r>
          </a:p>
          <a:p>
            <a:pPr>
              <a:buSzPct val="80000"/>
            </a:pPr>
            <a:endParaRPr lang="en-IN" sz="2400" b="1" dirty="0">
              <a:solidFill>
                <a:schemeClr val="bg1"/>
              </a:solidFill>
              <a:latin typeface="Arial" panose="020B0604020202020204" pitchFamily="34" charset="0"/>
              <a:cs typeface="Arial" panose="020B0604020202020204" pitchFamily="34" charset="0"/>
            </a:endParaRPr>
          </a:p>
          <a:p>
            <a:pPr marL="342900" indent="-342900">
              <a:buSzPct val="80000"/>
              <a:buFont typeface="Wingdings" panose="05000000000000000000" pitchFamily="2" charset="2"/>
              <a:buChar char="q"/>
            </a:pPr>
            <a:r>
              <a:rPr lang="en-IN" sz="2400" b="1" dirty="0">
                <a:solidFill>
                  <a:schemeClr val="bg1"/>
                </a:solidFill>
                <a:latin typeface="Arial" panose="020B0604020202020204" pitchFamily="34" charset="0"/>
                <a:cs typeface="Arial" panose="020B0604020202020204" pitchFamily="34" charset="0"/>
              </a:rPr>
              <a:t>Image processing, which is related to our system from capturing images, detecting faces, storing them in excel, recognizing them and generating attendance through different algorithms with guidance of our </a:t>
            </a:r>
            <a:r>
              <a:rPr lang="en-IN" sz="2400" b="1" i="1" dirty="0">
                <a:solidFill>
                  <a:srgbClr val="FF0000"/>
                </a:solidFill>
                <a:highlight>
                  <a:srgbClr val="30ACEC"/>
                </a:highlight>
                <a:latin typeface="Verdana" panose="020B0604030504040204" pitchFamily="34" charset="0"/>
                <a:ea typeface="Verdana" panose="020B0604030504040204" pitchFamily="34" charset="0"/>
                <a:cs typeface="Arial" panose="020B0604020202020204" pitchFamily="34" charset="0"/>
              </a:rPr>
              <a:t>“GUIDE”</a:t>
            </a:r>
            <a:r>
              <a:rPr lang="en-IN" sz="2400" b="1" dirty="0">
                <a:solidFill>
                  <a:schemeClr val="bg1"/>
                </a:solidFill>
                <a:latin typeface="Arial" panose="020B0604020202020204" pitchFamily="34" charset="0"/>
                <a:cs typeface="Arial" panose="020B0604020202020204" pitchFamily="34" charset="0"/>
              </a:rPr>
              <a:t>.</a:t>
            </a:r>
          </a:p>
          <a:p>
            <a:pPr>
              <a:buSzPct val="80000"/>
            </a:pPr>
            <a:endParaRPr lang="en-IN" sz="2400" b="1" dirty="0">
              <a:solidFill>
                <a:schemeClr val="bg1"/>
              </a:solidFill>
              <a:latin typeface="Arial" panose="020B0604020202020204" pitchFamily="34" charset="0"/>
              <a:cs typeface="Arial" panose="020B0604020202020204" pitchFamily="34" charset="0"/>
            </a:endParaRPr>
          </a:p>
          <a:p>
            <a:pPr marL="342900" indent="-342900">
              <a:buSzPct val="80000"/>
              <a:buFont typeface="Wingdings" panose="05000000000000000000" pitchFamily="2" charset="2"/>
              <a:buChar char="q"/>
            </a:pPr>
            <a:r>
              <a:rPr lang="en-IN" sz="2400" b="1" dirty="0">
                <a:solidFill>
                  <a:schemeClr val="bg1"/>
                </a:solidFill>
                <a:latin typeface="Arial" panose="020B0604020202020204" pitchFamily="34" charset="0"/>
                <a:cs typeface="Arial" panose="020B0604020202020204" pitchFamily="34" charset="0"/>
              </a:rPr>
              <a:t>We have to learn most of the industrial strategies used for completion of project by keeping account of time, quality and budget.</a:t>
            </a:r>
          </a:p>
        </p:txBody>
      </p:sp>
    </p:spTree>
    <p:extLst>
      <p:ext uri="{BB962C8B-B14F-4D97-AF65-F5344CB8AC3E}">
        <p14:creationId xmlns:p14="http://schemas.microsoft.com/office/powerpoint/2010/main" val="1681285052"/>
      </p:ext>
    </p:extLst>
  </p:cSld>
  <p:clrMapOvr>
    <a:masterClrMapping/>
  </p:clrMapOvr>
  <mc:AlternateContent xmlns:mc="http://schemas.openxmlformats.org/markup-compatibility/2006" xmlns:p14="http://schemas.microsoft.com/office/powerpoint/2010/main">
    <mc:Choice Requires="p14">
      <p:transition spd="slow" p14:dur="3000">
        <p14:shred pattern="rectangle" dir="ou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2132BF61-3839-4DA5-A667-3529C54F07E8}"/>
              </a:ext>
            </a:extLst>
          </p:cNvPr>
          <p:cNvSpPr/>
          <p:nvPr/>
        </p:nvSpPr>
        <p:spPr>
          <a:xfrm>
            <a:off x="748748" y="260074"/>
            <a:ext cx="10694504" cy="6337852"/>
          </a:xfrm>
          <a:prstGeom prst="cloud">
            <a:avLst/>
          </a:prstGeom>
          <a:gradFill>
            <a:gsLst>
              <a:gs pos="50000">
                <a:schemeClr val="accent1">
                  <a:lumMod val="50000"/>
                </a:schemeClr>
              </a:gs>
              <a:gs pos="0">
                <a:schemeClr val="accent1">
                  <a:lumMod val="75000"/>
                </a:schemeClr>
              </a:gs>
              <a:gs pos="100000">
                <a:schemeClr val="accent1">
                  <a:lumMod val="7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90371C9-2174-4753-80A9-EB567CB684D7}"/>
              </a:ext>
            </a:extLst>
          </p:cNvPr>
          <p:cNvSpPr/>
          <p:nvPr/>
        </p:nvSpPr>
        <p:spPr>
          <a:xfrm>
            <a:off x="842283" y="1895058"/>
            <a:ext cx="10607596" cy="3139321"/>
          </a:xfrm>
          <a:prstGeom prst="rect">
            <a:avLst/>
          </a:prstGeom>
        </p:spPr>
        <p:txBody>
          <a:bodyPr wrap="square">
            <a:spAutoFit/>
          </a:bodyPr>
          <a:lstStyle/>
          <a:p>
            <a:pPr algn="ctr"/>
            <a: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Jokerman" panose="04090605060006020702" pitchFamily="82" charset="0"/>
                <a:ea typeface="Verdana" panose="020B0604030504040204" pitchFamily="34" charset="0"/>
                <a:cs typeface="Arial" panose="020B0604020202020204" pitchFamily="34" charset="0"/>
              </a:rPr>
              <a:t>PLEASE ACCEPT</a:t>
            </a:r>
          </a:p>
          <a:p>
            <a:pPr algn="ctr"/>
            <a: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Jokerman" panose="04090605060006020702" pitchFamily="82" charset="0"/>
                <a:ea typeface="Verdana" panose="020B0604030504040204" pitchFamily="34" charset="0"/>
                <a:cs typeface="Arial" panose="020B0604020202020204" pitchFamily="34" charset="0"/>
              </a:rPr>
              <a:t>MY DEEPEST</a:t>
            </a:r>
          </a:p>
          <a:p>
            <a:pPr algn="ctr"/>
            <a: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Jokerman" panose="04090605060006020702" pitchFamily="82" charset="0"/>
                <a:ea typeface="Verdana" panose="020B0604030504040204" pitchFamily="34" charset="0"/>
                <a:cs typeface="Arial" panose="020B0604020202020204" pitchFamily="34" charset="0"/>
              </a:rPr>
              <a:t>GRATITUDE!!</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Jokerman" panose="04090605060006020702" pitchFamily="82"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64780274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2F93363-4D26-4824-AAFC-99202DBDFB9B}"/>
              </a:ext>
            </a:extLst>
          </p:cNvPr>
          <p:cNvSpPr/>
          <p:nvPr/>
        </p:nvSpPr>
        <p:spPr>
          <a:xfrm>
            <a:off x="1654630" y="878688"/>
            <a:ext cx="9637484" cy="5100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Wingdings" panose="05000000000000000000" pitchFamily="2" charset="2"/>
              <a:buChar char="Ø"/>
            </a:pPr>
            <a:r>
              <a:rPr lang="en-IN" sz="2000" b="1" dirty="0">
                <a:solidFill>
                  <a:schemeClr val="tx1"/>
                </a:solidFill>
                <a:latin typeface="Gadugi" panose="020B0502040204020203" pitchFamily="34" charset="0"/>
                <a:ea typeface="Gadugi" panose="020B0502040204020203" pitchFamily="34" charset="0"/>
                <a:cs typeface="Arial" panose="020B0604020202020204" pitchFamily="34" charset="0"/>
              </a:rPr>
              <a:t>The Attendance system is developed in Python programming language with the use of Python and its Libraries such as open-cv , </a:t>
            </a:r>
            <a:r>
              <a:rPr lang="en-IN" sz="2000" b="1" dirty="0" err="1">
                <a:solidFill>
                  <a:schemeClr val="tx1"/>
                </a:solidFill>
                <a:latin typeface="Gadugi" panose="020B0502040204020203" pitchFamily="34" charset="0"/>
                <a:ea typeface="Gadugi" panose="020B0502040204020203" pitchFamily="34" charset="0"/>
                <a:cs typeface="Arial" panose="020B0604020202020204" pitchFamily="34" charset="0"/>
              </a:rPr>
              <a:t>Numpy</a:t>
            </a:r>
            <a:r>
              <a:rPr lang="en-IN" sz="2000" b="1" dirty="0">
                <a:solidFill>
                  <a:schemeClr val="tx1"/>
                </a:solidFill>
                <a:latin typeface="Gadugi" panose="020B0502040204020203" pitchFamily="34" charset="0"/>
                <a:ea typeface="Gadugi" panose="020B0502040204020203" pitchFamily="34" charset="0"/>
                <a:cs typeface="Arial" panose="020B0604020202020204" pitchFamily="34" charset="0"/>
              </a:rPr>
              <a:t>, </a:t>
            </a:r>
            <a:r>
              <a:rPr lang="en-IN" sz="2000" b="1" dirty="0" err="1">
                <a:solidFill>
                  <a:schemeClr val="tx1"/>
                </a:solidFill>
                <a:latin typeface="Gadugi" panose="020B0502040204020203" pitchFamily="34" charset="0"/>
                <a:ea typeface="Gadugi" panose="020B0502040204020203" pitchFamily="34" charset="0"/>
                <a:cs typeface="Arial" panose="020B0604020202020204" pitchFamily="34" charset="0"/>
              </a:rPr>
              <a:t>face_recognition,Tkinter</a:t>
            </a:r>
            <a:r>
              <a:rPr lang="en-IN" sz="2000" b="1" dirty="0">
                <a:solidFill>
                  <a:schemeClr val="tx1"/>
                </a:solidFill>
                <a:latin typeface="Gadugi" panose="020B0502040204020203" pitchFamily="34" charset="0"/>
                <a:ea typeface="Gadugi" panose="020B0502040204020203" pitchFamily="34" charset="0"/>
                <a:cs typeface="Arial" panose="020B0604020202020204" pitchFamily="34" charset="0"/>
              </a:rPr>
              <a:t> etc..</a:t>
            </a:r>
          </a:p>
          <a:p>
            <a:pPr marL="285750" indent="-285750" algn="just">
              <a:lnSpc>
                <a:spcPct val="150000"/>
              </a:lnSpc>
              <a:buFont typeface="Wingdings" panose="05000000000000000000" pitchFamily="2" charset="2"/>
              <a:buChar char="Ø"/>
            </a:pPr>
            <a:r>
              <a:rPr lang="en-IN" sz="2000" b="1" dirty="0">
                <a:solidFill>
                  <a:schemeClr val="tx1"/>
                </a:solidFill>
                <a:latin typeface="Gadugi" panose="020B0502040204020203" pitchFamily="34" charset="0"/>
                <a:ea typeface="Gadugi" panose="020B0502040204020203" pitchFamily="34" charset="0"/>
                <a:cs typeface="Arial" panose="020B0604020202020204" pitchFamily="34" charset="0"/>
              </a:rPr>
              <a:t>The Attendance system is easy and is designed with a user friendly interface.</a:t>
            </a:r>
          </a:p>
          <a:p>
            <a:pPr marL="285750" indent="-285750" algn="just">
              <a:lnSpc>
                <a:spcPct val="150000"/>
              </a:lnSpc>
              <a:buFont typeface="Wingdings" panose="05000000000000000000" pitchFamily="2" charset="2"/>
              <a:buChar char="Ø"/>
            </a:pPr>
            <a:r>
              <a:rPr lang="en-IN" sz="2000" b="1" dirty="0">
                <a:solidFill>
                  <a:schemeClr val="tx1"/>
                </a:solidFill>
                <a:latin typeface="Gadugi" panose="020B0502040204020203" pitchFamily="34" charset="0"/>
                <a:ea typeface="Gadugi" panose="020B0502040204020203" pitchFamily="34" charset="0"/>
                <a:cs typeface="Arial" panose="020B0604020202020204" pitchFamily="34" charset="0"/>
              </a:rPr>
              <a:t>The main purpose of this system this attendance system is to help schools and colleges in keeping track of the attendance of the students.</a:t>
            </a:r>
            <a:endParaRPr lang="en-US" sz="2000" b="1" dirty="0">
              <a:solidFill>
                <a:schemeClr val="tx1"/>
              </a:solidFill>
              <a:latin typeface="Gadugi" panose="020B0502040204020203" pitchFamily="34" charset="0"/>
              <a:ea typeface="Gadugi" panose="020B0502040204020203" pitchFamily="34" charset="0"/>
              <a:cs typeface="Arial" panose="020B0604020202020204" pitchFamily="34" charset="0"/>
            </a:endParaRPr>
          </a:p>
        </p:txBody>
      </p:sp>
      <p:sp>
        <p:nvSpPr>
          <p:cNvPr id="5" name="TextBox 4">
            <a:extLst>
              <a:ext uri="{FF2B5EF4-FFF2-40B4-BE49-F238E27FC236}">
                <a16:creationId xmlns:a16="http://schemas.microsoft.com/office/drawing/2014/main" id="{58C9C49B-672A-4B81-9416-E9C130E56E4A}"/>
              </a:ext>
            </a:extLst>
          </p:cNvPr>
          <p:cNvSpPr txBox="1"/>
          <p:nvPr/>
        </p:nvSpPr>
        <p:spPr>
          <a:xfrm>
            <a:off x="3599542" y="1023573"/>
            <a:ext cx="5486400" cy="584775"/>
          </a:xfrm>
          <a:prstGeom prst="rect">
            <a:avLst/>
          </a:prstGeom>
          <a:noFill/>
        </p:spPr>
        <p:txBody>
          <a:bodyPr wrap="square" rtlCol="0">
            <a:spAutoFit/>
          </a:bodyPr>
          <a:lstStyle/>
          <a:p>
            <a:pPr algn="ctr"/>
            <a:r>
              <a:rPr lang="en-IN" sz="3200" b="1" dirty="0">
                <a:solidFill>
                  <a:schemeClr val="bg1"/>
                </a:solidFill>
                <a:latin typeface="Times" panose="02020603050405020304" pitchFamily="18" charset="0"/>
              </a:rPr>
              <a:t>INTRODUCTION</a:t>
            </a:r>
            <a:endParaRPr lang="en-US" sz="3200" b="1" dirty="0">
              <a:solidFill>
                <a:schemeClr val="bg1"/>
              </a:solidFill>
              <a:latin typeface="Times" panose="02020603050405020304" pitchFamily="18" charset="0"/>
            </a:endParaRPr>
          </a:p>
        </p:txBody>
      </p:sp>
    </p:spTree>
    <p:extLst>
      <p:ext uri="{BB962C8B-B14F-4D97-AF65-F5344CB8AC3E}">
        <p14:creationId xmlns:p14="http://schemas.microsoft.com/office/powerpoint/2010/main" val="77850380"/>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7E7B8-0E8D-4789-9848-FB7B79E2C440}"/>
              </a:ext>
            </a:extLst>
          </p:cNvPr>
          <p:cNvSpPr txBox="1"/>
          <p:nvPr/>
        </p:nvSpPr>
        <p:spPr>
          <a:xfrm>
            <a:off x="4767346" y="477709"/>
            <a:ext cx="3557192" cy="584775"/>
          </a:xfrm>
          <a:prstGeom prst="rect">
            <a:avLst/>
          </a:prstGeom>
          <a:solidFill>
            <a:srgbClr val="CCCCCC"/>
          </a:solidFill>
        </p:spPr>
        <p:txBody>
          <a:bodyPr wrap="none" rtlCol="0">
            <a:spAutoFit/>
          </a:bodyPr>
          <a:lstStyle/>
          <a:p>
            <a:r>
              <a:rPr lang="en-IN" sz="3200" dirty="0">
                <a:latin typeface="Segoe UI Semibold" panose="020B0702040204020203" pitchFamily="34" charset="0"/>
                <a:cs typeface="Segoe UI Semibold" panose="020B0702040204020203" pitchFamily="34" charset="0"/>
              </a:rPr>
              <a:t>EXISTING SYSTEM</a:t>
            </a:r>
            <a:endParaRPr lang="en-US" sz="3200" dirty="0">
              <a:latin typeface="Segoe UI Semibold" panose="020B0702040204020203" pitchFamily="34" charset="0"/>
              <a:cs typeface="Segoe UI Semibold" panose="020B0702040204020203" pitchFamily="34" charset="0"/>
            </a:endParaRPr>
          </a:p>
        </p:txBody>
      </p:sp>
      <p:sp>
        <p:nvSpPr>
          <p:cNvPr id="3" name="TextBox 2">
            <a:extLst>
              <a:ext uri="{FF2B5EF4-FFF2-40B4-BE49-F238E27FC236}">
                <a16:creationId xmlns:a16="http://schemas.microsoft.com/office/drawing/2014/main" id="{777813A7-997C-4925-81DD-A1B2F9370AD8}"/>
              </a:ext>
            </a:extLst>
          </p:cNvPr>
          <p:cNvSpPr txBox="1"/>
          <p:nvPr/>
        </p:nvSpPr>
        <p:spPr>
          <a:xfrm>
            <a:off x="1695645" y="1333843"/>
            <a:ext cx="9700594" cy="4190314"/>
          </a:xfrm>
          <a:prstGeom prst="rect">
            <a:avLst/>
          </a:prstGeom>
          <a:noFill/>
          <a:ln>
            <a:solidFill>
              <a:srgbClr val="A6A6A6"/>
            </a:solidFill>
          </a:ln>
        </p:spPr>
        <p:txBody>
          <a:bodyPr wrap="square" rtlCol="0">
            <a:spAutoFit/>
          </a:bodyPr>
          <a:lstStyle/>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The existing system is manual entry for the students.</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Here the attendance will be carried out in the hand written registers.</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It will be tedious job to maintain the record for the students.</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Here the human effort is more</a:t>
            </a:r>
            <a:r>
              <a:rPr lang="en-US" sz="2000" dirty="0">
                <a:latin typeface="Cambria" panose="02040503050406030204" pitchFamily="18" charset="0"/>
                <a:ea typeface="Cambria" panose="02040503050406030204" pitchFamily="18" charset="0"/>
                <a:cs typeface="Arial" panose="020B0604020202020204" pitchFamily="34" charset="0"/>
              </a:rPr>
              <a:t>.</a:t>
            </a:r>
          </a:p>
          <a:p>
            <a:pPr marL="342900" indent="-34290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cs typeface="Arial" panose="020B0604020202020204" pitchFamily="34" charset="0"/>
              </a:rPr>
              <a:t>The retrieval of the information is not easy as the records are</a:t>
            </a:r>
          </a:p>
          <a:p>
            <a:pPr>
              <a:lnSpc>
                <a:spcPct val="150000"/>
              </a:lnSpc>
            </a:pPr>
            <a:r>
              <a:rPr lang="en-US" sz="2000" dirty="0">
                <a:latin typeface="Cambria" panose="02040503050406030204" pitchFamily="18" charset="0"/>
                <a:ea typeface="Cambria" panose="02040503050406030204" pitchFamily="18" charset="0"/>
                <a:cs typeface="Arial" panose="020B0604020202020204" pitchFamily="34" charset="0"/>
              </a:rPr>
              <a:t>     maintained in the hand written registers.</a:t>
            </a:r>
          </a:p>
          <a:p>
            <a:pPr marL="342900" indent="-34290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cs typeface="Arial" panose="020B0604020202020204" pitchFamily="34" charset="0"/>
              </a:rPr>
              <a:t>This system requires correct feed on input to the respective field</a:t>
            </a:r>
            <a:r>
              <a:rPr lang="en-IN" sz="2000" dirty="0">
                <a:latin typeface="Cambria" panose="02040503050406030204" pitchFamily="18" charset="0"/>
                <a:ea typeface="Cambria" panose="02040503050406030204" pitchFamily="18" charset="0"/>
                <a:cs typeface="Arial" panose="020B0604020202020204" pitchFamily="34" charset="0"/>
              </a:rPr>
              <a:t>.</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Suppose the wrong inputs are entered the system resist to work</a:t>
            </a:r>
          </a:p>
          <a:p>
            <a:pPr>
              <a:lnSpc>
                <a:spcPct val="150000"/>
              </a:lnSpc>
            </a:pPr>
            <a:r>
              <a:rPr lang="en-IN" sz="2000" dirty="0">
                <a:latin typeface="Cambria" panose="02040503050406030204" pitchFamily="18" charset="0"/>
                <a:ea typeface="Cambria" panose="02040503050406030204" pitchFamily="18" charset="0"/>
                <a:cs typeface="Arial" panose="020B0604020202020204" pitchFamily="34" charset="0"/>
              </a:rPr>
              <a:t>     so the user find it is difficult to use it.</a:t>
            </a:r>
            <a:endParaRPr lang="en-US" sz="2000"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022468138"/>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7E7B8-0E8D-4789-9848-FB7B79E2C440}"/>
              </a:ext>
            </a:extLst>
          </p:cNvPr>
          <p:cNvSpPr txBox="1"/>
          <p:nvPr/>
        </p:nvSpPr>
        <p:spPr>
          <a:xfrm>
            <a:off x="4563023" y="477712"/>
            <a:ext cx="3878754" cy="584775"/>
          </a:xfrm>
          <a:prstGeom prst="rect">
            <a:avLst/>
          </a:prstGeom>
          <a:solidFill>
            <a:srgbClr val="CCCCCC"/>
          </a:solidFill>
        </p:spPr>
        <p:txBody>
          <a:bodyPr wrap="none" rtlCol="0">
            <a:spAutoFit/>
          </a:bodyPr>
          <a:lstStyle/>
          <a:p>
            <a:r>
              <a:rPr lang="en-IN" sz="3200" dirty="0">
                <a:latin typeface="Segoe UI Semibold" panose="020B0702040204020203" pitchFamily="34" charset="0"/>
                <a:cs typeface="Segoe UI Semibold" panose="020B0702040204020203" pitchFamily="34" charset="0"/>
              </a:rPr>
              <a:t>PROPOSED SYSTEM</a:t>
            </a:r>
            <a:endParaRPr lang="en-US" sz="3200" dirty="0">
              <a:latin typeface="Segoe UI Semibold" panose="020B0702040204020203" pitchFamily="34" charset="0"/>
              <a:cs typeface="Segoe UI Semibold" panose="020B0702040204020203" pitchFamily="34" charset="0"/>
            </a:endParaRPr>
          </a:p>
        </p:txBody>
      </p:sp>
      <p:sp>
        <p:nvSpPr>
          <p:cNvPr id="3" name="TextBox 2">
            <a:extLst>
              <a:ext uri="{FF2B5EF4-FFF2-40B4-BE49-F238E27FC236}">
                <a16:creationId xmlns:a16="http://schemas.microsoft.com/office/drawing/2014/main" id="{777813A7-997C-4925-81DD-A1B2F9370AD8}"/>
              </a:ext>
            </a:extLst>
          </p:cNvPr>
          <p:cNvSpPr txBox="1"/>
          <p:nvPr/>
        </p:nvSpPr>
        <p:spPr>
          <a:xfrm>
            <a:off x="1652103" y="1564675"/>
            <a:ext cx="9700594" cy="3728649"/>
          </a:xfrm>
          <a:prstGeom prst="rect">
            <a:avLst/>
          </a:prstGeom>
          <a:noFill/>
          <a:ln>
            <a:solidFill>
              <a:srgbClr val="A6A6A6"/>
            </a:solidFill>
          </a:ln>
        </p:spPr>
        <p:txBody>
          <a:bodyPr wrap="square" rtlCol="0">
            <a:spAutoFit/>
          </a:bodyPr>
          <a:lstStyle/>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To overcome the drawbacks of the existing system, the proposed system has been evolved.</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Here our project aims to reduce the paper work and saving the time to generate accurate results from the student’s attendance.</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The system provides with the best interface and no malpractice is entertained like proxy.</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The efficient reports can be generated by using this proposed system.</a:t>
            </a:r>
          </a:p>
          <a:p>
            <a:pPr marL="342900" indent="-342900">
              <a:lnSpc>
                <a:spcPct val="150000"/>
              </a:lnSpc>
              <a:buFont typeface="Wingdings" panose="05000000000000000000" pitchFamily="2" charset="2"/>
              <a:buChar char="§"/>
            </a:pPr>
            <a:r>
              <a:rPr lang="en-IN" sz="2000" dirty="0">
                <a:latin typeface="Cambria" panose="02040503050406030204" pitchFamily="18" charset="0"/>
                <a:ea typeface="Cambria" panose="02040503050406030204" pitchFamily="18" charset="0"/>
                <a:cs typeface="Arial" panose="020B0604020202020204" pitchFamily="34" charset="0"/>
              </a:rPr>
              <a:t>We can retrieve data when ever it’s required with consuming less amount of time.</a:t>
            </a:r>
            <a:endParaRPr lang="en-US" sz="2000"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8230673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915E2354-F05E-4FCD-A6C8-4F6008D8BA2A}"/>
              </a:ext>
            </a:extLst>
          </p:cNvPr>
          <p:cNvSpPr/>
          <p:nvPr/>
        </p:nvSpPr>
        <p:spPr>
          <a:xfrm>
            <a:off x="1444322" y="638629"/>
            <a:ext cx="10319358" cy="5551714"/>
          </a:xfrm>
          <a:prstGeom prst="round2Diag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4B19BB4-FF7C-45EA-BE2E-F394ABE88299}"/>
              </a:ext>
            </a:extLst>
          </p:cNvPr>
          <p:cNvSpPr txBox="1"/>
          <p:nvPr/>
        </p:nvSpPr>
        <p:spPr>
          <a:xfrm>
            <a:off x="2639868" y="923495"/>
            <a:ext cx="7856910" cy="646986"/>
          </a:xfrm>
          <a:prstGeom prst="round2DiagRect">
            <a:avLst/>
          </a:prstGeom>
          <a:noFill/>
        </p:spPr>
        <p:txBody>
          <a:bodyPr wrap="square" rtlCol="0">
            <a:sp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WHAT IS SMART ATTENDANCE?</a:t>
            </a:r>
          </a:p>
        </p:txBody>
      </p:sp>
      <p:sp>
        <p:nvSpPr>
          <p:cNvPr id="3" name="TextBox 2">
            <a:extLst>
              <a:ext uri="{FF2B5EF4-FFF2-40B4-BE49-F238E27FC236}">
                <a16:creationId xmlns:a16="http://schemas.microsoft.com/office/drawing/2014/main" id="{011D0E37-D234-47E3-86E1-F7E3CB5502BE}"/>
              </a:ext>
            </a:extLst>
          </p:cNvPr>
          <p:cNvSpPr txBox="1"/>
          <p:nvPr/>
        </p:nvSpPr>
        <p:spPr>
          <a:xfrm>
            <a:off x="1545920" y="1868394"/>
            <a:ext cx="10319358" cy="3915966"/>
          </a:xfrm>
          <a:prstGeom prst="round2DiagRect">
            <a:avLst/>
          </a:prstGeom>
          <a:noFill/>
        </p:spPr>
        <p:txBody>
          <a:bodyPr wrap="square" rtlCol="0">
            <a:spAutoFit/>
          </a:bodyPr>
          <a:lstStyle/>
          <a:p>
            <a:pPr marL="457200" indent="-457200">
              <a:buFont typeface="Arial" panose="020B0604020202020204" pitchFamily="34" charset="0"/>
              <a:buChar char="•"/>
            </a:pPr>
            <a:r>
              <a:rPr lang="en-IN" sz="2800" dirty="0">
                <a:latin typeface="Cambria" panose="02040503050406030204" pitchFamily="18" charset="0"/>
                <a:ea typeface="Cambria" panose="02040503050406030204" pitchFamily="18" charset="0"/>
                <a:cs typeface="Calibri" panose="020F0502020204030204" pitchFamily="34" charset="0"/>
              </a:rPr>
              <a:t>A biometric method of identifying an individual by comparing live capture or digital image data with the stored record of students.</a:t>
            </a:r>
          </a:p>
          <a:p>
            <a:pPr marL="457200" indent="-457200">
              <a:buFont typeface="Arial" panose="020B0604020202020204" pitchFamily="34" charset="0"/>
              <a:buChar char="•"/>
            </a:pPr>
            <a:r>
              <a:rPr lang="en-IN" sz="2800" dirty="0">
                <a:latin typeface="Cambria" panose="02040503050406030204" pitchFamily="18" charset="0"/>
                <a:ea typeface="Cambria" panose="02040503050406030204" pitchFamily="18" charset="0"/>
                <a:cs typeface="Calibri" panose="020F0502020204030204" pitchFamily="34" charset="0"/>
              </a:rPr>
              <a:t>Most of the students are not understanding and have no awareness about the importance of the attendance.</a:t>
            </a:r>
          </a:p>
          <a:p>
            <a:pPr marL="457200" indent="-457200">
              <a:buFont typeface="Arial" panose="020B0604020202020204" pitchFamily="34" charset="0"/>
              <a:buChar char="•"/>
            </a:pPr>
            <a:r>
              <a:rPr lang="en-IN" sz="2800" dirty="0">
                <a:latin typeface="Cambria" panose="02040503050406030204" pitchFamily="18" charset="0"/>
                <a:ea typeface="Cambria" panose="02040503050406030204" pitchFamily="18" charset="0"/>
                <a:cs typeface="Calibri" panose="020F0502020204030204" pitchFamily="34" charset="0"/>
              </a:rPr>
              <a:t>It provides an automated attendance system that is practical, reliable and eliminate disturbance and time loss of traditional attendance systems.</a:t>
            </a:r>
          </a:p>
        </p:txBody>
      </p:sp>
    </p:spTree>
    <p:extLst>
      <p:ext uri="{BB962C8B-B14F-4D97-AF65-F5344CB8AC3E}">
        <p14:creationId xmlns:p14="http://schemas.microsoft.com/office/powerpoint/2010/main" val="13142245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3C216389-9B0F-4B75-971D-5035129651F6}"/>
              </a:ext>
            </a:extLst>
          </p:cNvPr>
          <p:cNvSpPr/>
          <p:nvPr/>
        </p:nvSpPr>
        <p:spPr>
          <a:xfrm>
            <a:off x="1500326" y="667657"/>
            <a:ext cx="10265404" cy="5522686"/>
          </a:xfrm>
          <a:prstGeom prst="round2Diag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5259EE12-3632-42CA-A1D4-D1C76240E90E}"/>
              </a:ext>
            </a:extLst>
          </p:cNvPr>
          <p:cNvSpPr/>
          <p:nvPr/>
        </p:nvSpPr>
        <p:spPr>
          <a:xfrm>
            <a:off x="1844096" y="1264950"/>
            <a:ext cx="9606892" cy="4392692"/>
          </a:xfrm>
          <a:prstGeom prst="round2DiagRect">
            <a:avLst/>
          </a:prstGeom>
        </p:spPr>
        <p:txBody>
          <a:bodyPr wrap="square">
            <a:spAutoFit/>
          </a:bodyPr>
          <a:lstStyle/>
          <a:p>
            <a:pPr marL="457200" indent="-457200">
              <a:buFont typeface="Arial" panose="020B0604020202020204" pitchFamily="34" charset="0"/>
              <a:buChar char="•"/>
            </a:pPr>
            <a:r>
              <a:rPr lang="en-IN" sz="2800" dirty="0">
                <a:latin typeface="Cambria" panose="02040503050406030204" pitchFamily="18" charset="0"/>
                <a:ea typeface="Cambria" panose="02040503050406030204" pitchFamily="18" charset="0"/>
                <a:cs typeface="Calibri" panose="020F0502020204030204" pitchFamily="34" charset="0"/>
              </a:rPr>
              <a:t>In this  project we use a camera to monitor the student who arrived the college proper time using these techniques and we store the information in the system and we can read and write the attendance .</a:t>
            </a:r>
          </a:p>
          <a:p>
            <a:pPr marL="457200" indent="-457200">
              <a:buFont typeface="Arial" panose="020B0604020202020204" pitchFamily="34" charset="0"/>
              <a:buChar char="•"/>
            </a:pPr>
            <a:r>
              <a:rPr lang="en-IN" sz="2800" dirty="0">
                <a:latin typeface="Cambria" panose="02040503050406030204" pitchFamily="18" charset="0"/>
                <a:ea typeface="Cambria" panose="02040503050406030204" pitchFamily="18" charset="0"/>
                <a:cs typeface="Calibri" panose="020F0502020204030204" pitchFamily="34" charset="0"/>
              </a:rPr>
              <a:t>All the information is available in real time and making easier to manage the absentees.</a:t>
            </a:r>
          </a:p>
          <a:p>
            <a:pPr marL="457200" indent="-457200">
              <a:buFont typeface="Arial" panose="020B0604020202020204" pitchFamily="34" charset="0"/>
              <a:buChar char="•"/>
            </a:pPr>
            <a:r>
              <a:rPr lang="en-IN" sz="2800" dirty="0">
                <a:latin typeface="Cambria" panose="02040503050406030204" pitchFamily="18" charset="0"/>
                <a:ea typeface="Cambria" panose="02040503050406030204" pitchFamily="18" charset="0"/>
                <a:cs typeface="Calibri" panose="020F0502020204030204" pitchFamily="34" charset="0"/>
              </a:rPr>
              <a:t>Example: </a:t>
            </a:r>
            <a:r>
              <a:rPr lang="en-IN" sz="2800" dirty="0" err="1">
                <a:latin typeface="Cambria" panose="02040503050406030204" pitchFamily="18" charset="0"/>
                <a:ea typeface="Cambria" panose="02040503050406030204" pitchFamily="18" charset="0"/>
                <a:cs typeface="Calibri" panose="020F0502020204030204" pitchFamily="34" charset="0"/>
              </a:rPr>
              <a:t>Truein</a:t>
            </a:r>
            <a:r>
              <a:rPr lang="en-IN" sz="2800" dirty="0">
                <a:latin typeface="Cambria" panose="02040503050406030204" pitchFamily="18" charset="0"/>
                <a:ea typeface="Cambria" panose="02040503050406030204" pitchFamily="18" charset="0"/>
                <a:cs typeface="Calibri" panose="020F0502020204030204" pitchFamily="34" charset="0"/>
              </a:rPr>
              <a:t> is smart attendance management system used by TATA 1mg for recording attendance of the 2000 employees.</a:t>
            </a:r>
          </a:p>
        </p:txBody>
      </p:sp>
    </p:spTree>
    <p:extLst>
      <p:ext uri="{BB962C8B-B14F-4D97-AF65-F5344CB8AC3E}">
        <p14:creationId xmlns:p14="http://schemas.microsoft.com/office/powerpoint/2010/main" val="325536958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0F2EBBD-0626-4135-BDA2-896C8BF490F8}"/>
              </a:ext>
            </a:extLst>
          </p:cNvPr>
          <p:cNvGraphicFramePr/>
          <p:nvPr>
            <p:extLst>
              <p:ext uri="{D42A27DB-BD31-4B8C-83A1-F6EECF244321}">
                <p14:modId xmlns:p14="http://schemas.microsoft.com/office/powerpoint/2010/main" val="3757760001"/>
              </p:ext>
            </p:extLst>
          </p:nvPr>
        </p:nvGraphicFramePr>
        <p:xfrm>
          <a:off x="1943806" y="493486"/>
          <a:ext cx="9916844" cy="5923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42393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A1D9-46B7-48EE-AD11-487C2E1FCDD5}"/>
              </a:ext>
            </a:extLst>
          </p:cNvPr>
          <p:cNvSpPr>
            <a:spLocks noGrp="1"/>
          </p:cNvSpPr>
          <p:nvPr>
            <p:ph type="title"/>
          </p:nvPr>
        </p:nvSpPr>
        <p:spPr>
          <a:xfrm>
            <a:off x="3759200" y="502514"/>
            <a:ext cx="5602514" cy="706234"/>
          </a:xfrm>
          <a:solidFill>
            <a:srgbClr val="A6A6A6"/>
          </a:solidFill>
        </p:spPr>
        <p:txBody>
          <a:bodyPr>
            <a:normAutofit/>
          </a:bodyPr>
          <a:lstStyle/>
          <a:p>
            <a:pPr algn="ctr"/>
            <a:r>
              <a:rPr lang="en-IN" sz="2400" b="1" dirty="0">
                <a:latin typeface="Times New Roman" panose="02020603050405020304" pitchFamily="18" charset="0"/>
                <a:cs typeface="Times New Roman" panose="02020603050405020304" pitchFamily="18" charset="0"/>
              </a:rPr>
              <a:t>PROJECT PROGRESS</a:t>
            </a:r>
            <a:endParaRPr lang="en-US" sz="24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F8875BA-1431-4A8E-B277-3B8AD3BC5EC5}"/>
              </a:ext>
            </a:extLst>
          </p:cNvPr>
          <p:cNvGraphicFramePr>
            <a:graphicFrameLocks noGrp="1"/>
          </p:cNvGraphicFramePr>
          <p:nvPr>
            <p:ph idx="1"/>
            <p:extLst>
              <p:ext uri="{D42A27DB-BD31-4B8C-83A1-F6EECF244321}">
                <p14:modId xmlns:p14="http://schemas.microsoft.com/office/powerpoint/2010/main" val="815763971"/>
              </p:ext>
            </p:extLst>
          </p:nvPr>
        </p:nvGraphicFramePr>
        <p:xfrm>
          <a:off x="1727199" y="1692573"/>
          <a:ext cx="9666518" cy="3935720"/>
        </p:xfrm>
        <a:graphic>
          <a:graphicData uri="http://schemas.openxmlformats.org/drawingml/2006/table">
            <a:tbl>
              <a:tblPr firstRow="1" bandRow="1">
                <a:tableStyleId>{5C22544A-7EE6-4342-B048-85BDC9FD1C3A}</a:tableStyleId>
              </a:tblPr>
              <a:tblGrid>
                <a:gridCol w="3511130">
                  <a:extLst>
                    <a:ext uri="{9D8B030D-6E8A-4147-A177-3AD203B41FA5}">
                      <a16:colId xmlns:a16="http://schemas.microsoft.com/office/drawing/2014/main" val="928800288"/>
                    </a:ext>
                  </a:extLst>
                </a:gridCol>
                <a:gridCol w="1538847">
                  <a:extLst>
                    <a:ext uri="{9D8B030D-6E8A-4147-A177-3AD203B41FA5}">
                      <a16:colId xmlns:a16="http://schemas.microsoft.com/office/drawing/2014/main" val="1733528818"/>
                    </a:ext>
                  </a:extLst>
                </a:gridCol>
                <a:gridCol w="1538847">
                  <a:extLst>
                    <a:ext uri="{9D8B030D-6E8A-4147-A177-3AD203B41FA5}">
                      <a16:colId xmlns:a16="http://schemas.microsoft.com/office/drawing/2014/main" val="2181458100"/>
                    </a:ext>
                  </a:extLst>
                </a:gridCol>
                <a:gridCol w="1538847">
                  <a:extLst>
                    <a:ext uri="{9D8B030D-6E8A-4147-A177-3AD203B41FA5}">
                      <a16:colId xmlns:a16="http://schemas.microsoft.com/office/drawing/2014/main" val="794094273"/>
                    </a:ext>
                  </a:extLst>
                </a:gridCol>
                <a:gridCol w="1538847">
                  <a:extLst>
                    <a:ext uri="{9D8B030D-6E8A-4147-A177-3AD203B41FA5}">
                      <a16:colId xmlns:a16="http://schemas.microsoft.com/office/drawing/2014/main" val="3818825289"/>
                    </a:ext>
                  </a:extLst>
                </a:gridCol>
              </a:tblGrid>
              <a:tr h="787144">
                <a:tc>
                  <a:txBody>
                    <a:bodyPr/>
                    <a:lstStyle/>
                    <a:p>
                      <a:pPr algn="ctr"/>
                      <a:r>
                        <a:rPr lang="en-IN" sz="2400" dirty="0"/>
                        <a:t>STEPS INVOLVED</a:t>
                      </a:r>
                    </a:p>
                  </a:txBody>
                  <a:tcPr marL="80288" marR="80288" marT="40144" marB="40144"/>
                </a:tc>
                <a:tc>
                  <a:txBody>
                    <a:bodyPr/>
                    <a:lstStyle/>
                    <a:p>
                      <a:pPr algn="ctr"/>
                      <a:r>
                        <a:rPr lang="en-IN" sz="2000" dirty="0"/>
                        <a:t>JANUARY</a:t>
                      </a:r>
                      <a:endParaRPr lang="en-US" sz="2000" dirty="0"/>
                    </a:p>
                  </a:txBody>
                  <a:tcPr marL="80288" marR="80288" marT="40144" marB="40144"/>
                </a:tc>
                <a:tc>
                  <a:txBody>
                    <a:bodyPr/>
                    <a:lstStyle/>
                    <a:p>
                      <a:pPr algn="ctr"/>
                      <a:r>
                        <a:rPr lang="en-IN" sz="2000" dirty="0"/>
                        <a:t>FEBRUARY</a:t>
                      </a:r>
                      <a:endParaRPr lang="en-US" sz="2000" dirty="0"/>
                    </a:p>
                  </a:txBody>
                  <a:tcPr marL="80288" marR="80288" marT="40144" marB="40144"/>
                </a:tc>
                <a:tc>
                  <a:txBody>
                    <a:bodyPr/>
                    <a:lstStyle/>
                    <a:p>
                      <a:pPr algn="ctr"/>
                      <a:r>
                        <a:rPr lang="en-IN" sz="2000" dirty="0"/>
                        <a:t>MARCH</a:t>
                      </a:r>
                      <a:endParaRPr lang="en-US" sz="2000" dirty="0"/>
                    </a:p>
                  </a:txBody>
                  <a:tcPr marL="80288" marR="80288" marT="40144" marB="40144"/>
                </a:tc>
                <a:tc>
                  <a:txBody>
                    <a:bodyPr/>
                    <a:lstStyle/>
                    <a:p>
                      <a:pPr algn="ctr"/>
                      <a:r>
                        <a:rPr lang="en-IN" sz="2000" dirty="0"/>
                        <a:t>APRIL</a:t>
                      </a:r>
                      <a:endParaRPr lang="en-US" sz="2000" dirty="0"/>
                    </a:p>
                  </a:txBody>
                  <a:tcPr marL="80288" marR="80288" marT="40144" marB="40144"/>
                </a:tc>
                <a:extLst>
                  <a:ext uri="{0D108BD9-81ED-4DB2-BD59-A6C34878D82A}">
                    <a16:rowId xmlns:a16="http://schemas.microsoft.com/office/drawing/2014/main" val="685364892"/>
                  </a:ext>
                </a:extLst>
              </a:tr>
              <a:tr h="787144">
                <a:tc>
                  <a:txBody>
                    <a:bodyPr/>
                    <a:lstStyle/>
                    <a:p>
                      <a:r>
                        <a:rPr lang="en-IN" sz="2400" dirty="0"/>
                        <a:t>Software Development</a:t>
                      </a:r>
                      <a:endParaRPr lang="en-US" sz="2400" dirty="0"/>
                    </a:p>
                  </a:txBody>
                  <a:tcPr marL="80288" marR="80288" marT="40144" marB="40144"/>
                </a:tc>
                <a:tc>
                  <a:txBody>
                    <a:bodyPr/>
                    <a:lstStyle/>
                    <a:p>
                      <a:endParaRPr lang="en-US" sz="1600" dirty="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extLst>
                  <a:ext uri="{0D108BD9-81ED-4DB2-BD59-A6C34878D82A}">
                    <a16:rowId xmlns:a16="http://schemas.microsoft.com/office/drawing/2014/main" val="3105079887"/>
                  </a:ext>
                </a:extLst>
              </a:tr>
              <a:tr h="787144">
                <a:tc>
                  <a:txBody>
                    <a:bodyPr/>
                    <a:lstStyle/>
                    <a:p>
                      <a:r>
                        <a:rPr lang="en-IN" sz="2400" dirty="0"/>
                        <a:t>Requirement Analysis</a:t>
                      </a:r>
                      <a:endParaRPr lang="en-US" sz="2400" dirty="0"/>
                    </a:p>
                  </a:txBody>
                  <a:tcPr marL="80288" marR="80288" marT="40144" marB="40144"/>
                </a:tc>
                <a:tc>
                  <a:txBody>
                    <a:bodyPr/>
                    <a:lstStyle/>
                    <a:p>
                      <a:endParaRPr lang="en-US" sz="1600" dirty="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extLst>
                  <a:ext uri="{0D108BD9-81ED-4DB2-BD59-A6C34878D82A}">
                    <a16:rowId xmlns:a16="http://schemas.microsoft.com/office/drawing/2014/main" val="3562080684"/>
                  </a:ext>
                </a:extLst>
              </a:tr>
              <a:tr h="787144">
                <a:tc>
                  <a:txBody>
                    <a:bodyPr/>
                    <a:lstStyle/>
                    <a:p>
                      <a:r>
                        <a:rPr lang="en-IN" sz="2400" dirty="0"/>
                        <a:t>Coding</a:t>
                      </a:r>
                      <a:endParaRPr lang="en-US" sz="2400" dirty="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extLst>
                  <a:ext uri="{0D108BD9-81ED-4DB2-BD59-A6C34878D82A}">
                    <a16:rowId xmlns:a16="http://schemas.microsoft.com/office/drawing/2014/main" val="1845491014"/>
                  </a:ext>
                </a:extLst>
              </a:tr>
              <a:tr h="787144">
                <a:tc>
                  <a:txBody>
                    <a:bodyPr/>
                    <a:lstStyle/>
                    <a:p>
                      <a:r>
                        <a:rPr lang="en-IN" sz="2400" dirty="0"/>
                        <a:t>Blackbox Testing</a:t>
                      </a:r>
                      <a:endParaRPr lang="en-US" sz="2400" dirty="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tc>
                  <a:txBody>
                    <a:bodyPr/>
                    <a:lstStyle/>
                    <a:p>
                      <a:endParaRPr lang="en-US" sz="1600"/>
                    </a:p>
                  </a:txBody>
                  <a:tcPr marL="80288" marR="80288" marT="40144" marB="40144"/>
                </a:tc>
                <a:tc>
                  <a:txBody>
                    <a:bodyPr/>
                    <a:lstStyle/>
                    <a:p>
                      <a:endParaRPr lang="en-US" sz="1600" dirty="0"/>
                    </a:p>
                  </a:txBody>
                  <a:tcPr marL="80288" marR="80288" marT="40144" marB="40144"/>
                </a:tc>
                <a:extLst>
                  <a:ext uri="{0D108BD9-81ED-4DB2-BD59-A6C34878D82A}">
                    <a16:rowId xmlns:a16="http://schemas.microsoft.com/office/drawing/2014/main" val="162007618"/>
                  </a:ext>
                </a:extLst>
              </a:tr>
            </a:tbl>
          </a:graphicData>
        </a:graphic>
      </p:graphicFrame>
      <p:cxnSp>
        <p:nvCxnSpPr>
          <p:cNvPr id="5" name="Straight Arrow Connector 4">
            <a:extLst>
              <a:ext uri="{FF2B5EF4-FFF2-40B4-BE49-F238E27FC236}">
                <a16:creationId xmlns:a16="http://schemas.microsoft.com/office/drawing/2014/main" id="{28D54A8A-9CFF-4A1B-923D-CF46E382FF50}"/>
              </a:ext>
            </a:extLst>
          </p:cNvPr>
          <p:cNvCxnSpPr>
            <a:cxnSpLocks/>
          </p:cNvCxnSpPr>
          <p:nvPr/>
        </p:nvCxnSpPr>
        <p:spPr>
          <a:xfrm>
            <a:off x="5700959" y="2676307"/>
            <a:ext cx="5380382" cy="274320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593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595</TotalTime>
  <Words>1030</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Arial</vt:lpstr>
      <vt:lpstr>Calibri</vt:lpstr>
      <vt:lpstr>Cambria</vt:lpstr>
      <vt:lpstr>Cambria Math</vt:lpstr>
      <vt:lpstr>Corbel</vt:lpstr>
      <vt:lpstr>Gadugi</vt:lpstr>
      <vt:lpstr>Jokerman</vt:lpstr>
      <vt:lpstr>Segoe UI Semibold</vt:lpstr>
      <vt:lpstr>Sitka Banner</vt:lpstr>
      <vt:lpstr>Sitka Small</vt:lpstr>
      <vt:lpstr>Times</vt:lpstr>
      <vt:lpstr>Times New Roman</vt:lpstr>
      <vt:lpstr>Verdana</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dc:title>
  <dc:creator>SUNDAR SPEEDY</dc:creator>
  <cp:lastModifiedBy>SUNDAR SPEEDY</cp:lastModifiedBy>
  <cp:revision>83</cp:revision>
  <dcterms:created xsi:type="dcterms:W3CDTF">2023-03-02T14:09:28Z</dcterms:created>
  <dcterms:modified xsi:type="dcterms:W3CDTF">2023-03-27T05:33:46Z</dcterms:modified>
</cp:coreProperties>
</file>