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56" r:id="rId5"/>
    <p:sldId id="257" r:id="rId6"/>
    <p:sldId id="260" r:id="rId7"/>
    <p:sldId id="258" r:id="rId8"/>
    <p:sldId id="286" r:id="rId9"/>
    <p:sldId id="287" r:id="rId10"/>
    <p:sldId id="288" r:id="rId11"/>
    <p:sldId id="289" r:id="rId12"/>
    <p:sldId id="290" r:id="rId13"/>
    <p:sldId id="262" r:id="rId14"/>
    <p:sldId id="291" r:id="rId15"/>
    <p:sldId id="284" r:id="rId16"/>
    <p:sldId id="292" r:id="rId17"/>
    <p:sldId id="283" r:id="rId18"/>
    <p:sldId id="293" r:id="rId19"/>
    <p:sldId id="294" r:id="rId20"/>
    <p:sldId id="29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80" d="100"/>
          <a:sy n="80" d="100"/>
        </p:scale>
        <p:origin x="100" y="6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3095736886100233E-2"/>
          <c:y val="1.9103554993824535E-2"/>
          <c:w val="0.89379810321874908"/>
          <c:h val="0.88918453021568111"/>
        </c:manualLayout>
      </c:layout>
      <c:barChart>
        <c:barDir val="col"/>
        <c:grouping val="clustered"/>
        <c:varyColors val="0"/>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3095736886100233E-2"/>
          <c:y val="1.9103554993824535E-2"/>
          <c:w val="0.89379810321874908"/>
          <c:h val="0.88918453021568111"/>
        </c:manualLayout>
      </c:layout>
      <c:barChart>
        <c:barDir val="col"/>
        <c:grouping val="clustered"/>
        <c:varyColors val="0"/>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5.png"/></Relationships>
</file>

<file path=ppt/drawings/_rels/drawing2.xml.rels><?xml version="1.0" encoding="UTF-8" standalone="yes"?>
<Relationships xmlns="http://schemas.openxmlformats.org/package/2006/relationships"><Relationship Id="rId1" Type="http://schemas.openxmlformats.org/officeDocument/2006/relationships/image" Target="../media/image6.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3DA7FC68-6C26-127C-643D-5566AD85DED2}"/>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9690100" cy="4444199"/>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0.5</cdr:x>
      <cdr:y>1</cdr:y>
    </cdr:to>
    <cdr:pic>
      <cdr:nvPicPr>
        <cdr:cNvPr id="3" name="chart">
          <a:extLst xmlns:a="http://schemas.openxmlformats.org/drawingml/2006/main">
            <a:ext uri="{FF2B5EF4-FFF2-40B4-BE49-F238E27FC236}">
              <a16:creationId xmlns:a16="http://schemas.microsoft.com/office/drawing/2014/main" id="{BABA0804-135F-82B7-779A-4650FE64BED4}"/>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250950" y="-1712075"/>
          <a:ext cx="4845050" cy="4444199"/>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7/23/2023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7/23/2023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SundarAkshay28/Analysis_Of_Superstore.git" TargetMode="Externa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IBM-EDUNET DATA ANALYTICS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a:t>AICTE</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pPr algn="ctr"/>
            <a:r>
              <a:rPr lang="en-US" dirty="0"/>
              <a:t>WORKING WITH DATASET</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pic>
        <p:nvPicPr>
          <p:cNvPr id="35" name="Picture 34">
            <a:extLst>
              <a:ext uri="{FF2B5EF4-FFF2-40B4-BE49-F238E27FC236}">
                <a16:creationId xmlns:a16="http://schemas.microsoft.com/office/drawing/2014/main" id="{19EE0E5D-A003-DA88-FEEF-CA8BD0296351}"/>
              </a:ext>
            </a:extLst>
          </p:cNvPr>
          <p:cNvPicPr>
            <a:picLocks noChangeAspect="1"/>
          </p:cNvPicPr>
          <p:nvPr/>
        </p:nvPicPr>
        <p:blipFill>
          <a:blip r:embed="rId2"/>
          <a:stretch>
            <a:fillRect/>
          </a:stretch>
        </p:blipFill>
        <p:spPr>
          <a:xfrm>
            <a:off x="1066541" y="1616529"/>
            <a:ext cx="10412445" cy="3921367"/>
          </a:xfrm>
          <a:prstGeom prst="rect">
            <a:avLst/>
          </a:prstGeom>
        </p:spPr>
      </p:pic>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pPr algn="ctr"/>
            <a:r>
              <a:rPr lang="en-US" dirty="0"/>
              <a:t>WORKING WITH DATASET</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pic>
        <p:nvPicPr>
          <p:cNvPr id="5" name="Picture 4">
            <a:extLst>
              <a:ext uri="{FF2B5EF4-FFF2-40B4-BE49-F238E27FC236}">
                <a16:creationId xmlns:a16="http://schemas.microsoft.com/office/drawing/2014/main" id="{B6FD0203-2004-16EA-9001-4C32EE403AF1}"/>
              </a:ext>
            </a:extLst>
          </p:cNvPr>
          <p:cNvPicPr>
            <a:picLocks noChangeAspect="1"/>
          </p:cNvPicPr>
          <p:nvPr/>
        </p:nvPicPr>
        <p:blipFill>
          <a:blip r:embed="rId2"/>
          <a:stretch>
            <a:fillRect/>
          </a:stretch>
        </p:blipFill>
        <p:spPr>
          <a:xfrm>
            <a:off x="533399" y="1490533"/>
            <a:ext cx="3989615" cy="4507745"/>
          </a:xfrm>
          <a:prstGeom prst="rect">
            <a:avLst/>
          </a:prstGeom>
        </p:spPr>
      </p:pic>
      <p:pic>
        <p:nvPicPr>
          <p:cNvPr id="7" name="Picture 6">
            <a:extLst>
              <a:ext uri="{FF2B5EF4-FFF2-40B4-BE49-F238E27FC236}">
                <a16:creationId xmlns:a16="http://schemas.microsoft.com/office/drawing/2014/main" id="{27AB3726-8A3A-5A15-A521-E25EA09BB975}"/>
              </a:ext>
            </a:extLst>
          </p:cNvPr>
          <p:cNvPicPr>
            <a:picLocks noChangeAspect="1"/>
          </p:cNvPicPr>
          <p:nvPr/>
        </p:nvPicPr>
        <p:blipFill>
          <a:blip r:embed="rId3"/>
          <a:stretch>
            <a:fillRect/>
          </a:stretch>
        </p:blipFill>
        <p:spPr>
          <a:xfrm>
            <a:off x="5212632" y="2017104"/>
            <a:ext cx="6445968" cy="3359323"/>
          </a:xfrm>
          <a:prstGeom prst="rect">
            <a:avLst/>
          </a:prstGeom>
        </p:spPr>
      </p:pic>
    </p:spTree>
    <p:extLst>
      <p:ext uri="{BB962C8B-B14F-4D97-AF65-F5344CB8AC3E}">
        <p14:creationId xmlns:p14="http://schemas.microsoft.com/office/powerpoint/2010/main" val="2861587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286255233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4" name="Title 3">
            <a:extLst>
              <a:ext uri="{FF2B5EF4-FFF2-40B4-BE49-F238E27FC236}">
                <a16:creationId xmlns:a16="http://schemas.microsoft.com/office/drawing/2014/main" id="{6052D029-27CC-EDA8-F4EC-AFD15E05C759}"/>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VISUALIZATIONS</a:t>
            </a:r>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1989118154"/>
              </p:ext>
            </p:extLst>
          </p:nvPr>
        </p:nvGraphicFramePr>
        <p:xfrm>
          <a:off x="277586" y="1712075"/>
          <a:ext cx="10663464"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4" name="Title 3">
            <a:extLst>
              <a:ext uri="{FF2B5EF4-FFF2-40B4-BE49-F238E27FC236}">
                <a16:creationId xmlns:a16="http://schemas.microsoft.com/office/drawing/2014/main" id="{6052D029-27CC-EDA8-F4EC-AFD15E05C759}"/>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VISUALIZATIONS</a:t>
            </a:r>
          </a:p>
        </p:txBody>
      </p:sp>
      <p:pic>
        <p:nvPicPr>
          <p:cNvPr id="5" name="Picture 4">
            <a:extLst>
              <a:ext uri="{FF2B5EF4-FFF2-40B4-BE49-F238E27FC236}">
                <a16:creationId xmlns:a16="http://schemas.microsoft.com/office/drawing/2014/main" id="{868BE025-B28E-1046-21EC-DC95298A5C97}"/>
              </a:ext>
            </a:extLst>
          </p:cNvPr>
          <p:cNvPicPr>
            <a:picLocks noChangeAspect="1"/>
          </p:cNvPicPr>
          <p:nvPr/>
        </p:nvPicPr>
        <p:blipFill>
          <a:blip r:embed="rId3"/>
          <a:stretch>
            <a:fillRect/>
          </a:stretch>
        </p:blipFill>
        <p:spPr>
          <a:xfrm>
            <a:off x="6773086" y="1712075"/>
            <a:ext cx="4885514" cy="4444199"/>
          </a:xfrm>
          <a:prstGeom prst="rect">
            <a:avLst/>
          </a:prstGeom>
        </p:spPr>
      </p:pic>
    </p:spTree>
    <p:extLst>
      <p:ext uri="{BB962C8B-B14F-4D97-AF65-F5344CB8AC3E}">
        <p14:creationId xmlns:p14="http://schemas.microsoft.com/office/powerpoint/2010/main" val="33648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OVERALL  ANALYSIS</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12" name="TextBox 11">
            <a:extLst>
              <a:ext uri="{FF2B5EF4-FFF2-40B4-BE49-F238E27FC236}">
                <a16:creationId xmlns:a16="http://schemas.microsoft.com/office/drawing/2014/main" id="{E76C021D-23C6-A8ED-C226-F048CDD6218F}"/>
              </a:ext>
            </a:extLst>
          </p:cNvPr>
          <p:cNvSpPr txBox="1"/>
          <p:nvPr/>
        </p:nvSpPr>
        <p:spPr>
          <a:xfrm>
            <a:off x="800099" y="2075582"/>
            <a:ext cx="10061667" cy="3416320"/>
          </a:xfrm>
          <a:prstGeom prst="rect">
            <a:avLst/>
          </a:prstGeom>
          <a:noFill/>
        </p:spPr>
        <p:txBody>
          <a:bodyPr wrap="square" rtlCol="0">
            <a:spAutoFit/>
          </a:bodyPr>
          <a:lstStyle/>
          <a:p>
            <a:pPr marL="285750" indent="-285750" algn="just">
              <a:buFont typeface="Wingdings" panose="05000000000000000000" pitchFamily="2" charset="2"/>
              <a:buChar char="ü"/>
            </a:pPr>
            <a:r>
              <a:rPr lang="en-US" sz="2400" b="0" i="0" dirty="0">
                <a:solidFill>
                  <a:schemeClr val="bg1"/>
                </a:solidFill>
                <a:effectLst/>
                <a:latin typeface="Lato" panose="020F0502020204030203" pitchFamily="34" charset="0"/>
              </a:rPr>
              <a:t>The main reason which leads to loss is Discount as if some areas lead to loss due to more discounts, and some areas lead to fewer sales due to fewer discounts, hence it needs to be improved.</a:t>
            </a:r>
          </a:p>
          <a:p>
            <a:pPr marL="285750" indent="-285750" algn="just">
              <a:buFont typeface="Wingdings" panose="05000000000000000000" pitchFamily="2" charset="2"/>
              <a:buChar char="ü"/>
            </a:pPr>
            <a:r>
              <a:rPr lang="en-US" sz="2400" b="0" i="0" dirty="0">
                <a:solidFill>
                  <a:schemeClr val="bg1"/>
                </a:solidFill>
                <a:effectLst/>
                <a:latin typeface="Lato" panose="020F0502020204030203" pitchFamily="34" charset="0"/>
              </a:rPr>
              <a:t>It is better to give more discounts during festival seasons, additionally, that will result in more sales.</a:t>
            </a:r>
          </a:p>
          <a:p>
            <a:pPr marL="285750" indent="-285750" algn="just">
              <a:buFont typeface="Wingdings" panose="05000000000000000000" pitchFamily="2" charset="2"/>
              <a:buChar char="ü"/>
            </a:pPr>
            <a:r>
              <a:rPr lang="en-US" sz="2400" b="0" i="0" dirty="0">
                <a:solidFill>
                  <a:schemeClr val="bg1"/>
                </a:solidFill>
                <a:effectLst/>
                <a:latin typeface="Lato" panose="020F0502020204030203" pitchFamily="34" charset="0"/>
              </a:rPr>
              <a:t>The Home office segment needs better improvement.</a:t>
            </a:r>
          </a:p>
          <a:p>
            <a:pPr marL="285750" indent="-285750" algn="just">
              <a:buFont typeface="Wingdings" panose="05000000000000000000" pitchFamily="2" charset="2"/>
              <a:buChar char="ü"/>
            </a:pPr>
            <a:r>
              <a:rPr lang="en-US" sz="2400" b="0" i="0" dirty="0">
                <a:solidFill>
                  <a:schemeClr val="bg1"/>
                </a:solidFill>
                <a:effectLst/>
                <a:latin typeface="Lato" panose="020F0502020204030203" pitchFamily="34" charset="0"/>
              </a:rPr>
              <a:t>Some cities have fewer sales, lack of awareness can be the reason for this, hence advertising in those cities might help in more sales.</a:t>
            </a:r>
          </a:p>
          <a:p>
            <a:pPr marL="285750" indent="-285750" algn="just">
              <a:buFont typeface="Wingdings" panose="05000000000000000000" pitchFamily="2" charset="2"/>
              <a:buChar char="ü"/>
            </a:pPr>
            <a:endParaRPr lang="en-US" sz="2400" b="0" i="0" dirty="0">
              <a:solidFill>
                <a:schemeClr val="bg1"/>
              </a:solidFill>
              <a:effectLst/>
              <a:latin typeface="Lato" panose="020F0502020204030203" pitchFamily="34" charset="0"/>
            </a:endParaRPr>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RESULTS</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
        <p:nvSpPr>
          <p:cNvPr id="12" name="TextBox 11">
            <a:extLst>
              <a:ext uri="{FF2B5EF4-FFF2-40B4-BE49-F238E27FC236}">
                <a16:creationId xmlns:a16="http://schemas.microsoft.com/office/drawing/2014/main" id="{E76C021D-23C6-A8ED-C226-F048CDD6218F}"/>
              </a:ext>
            </a:extLst>
          </p:cNvPr>
          <p:cNvSpPr txBox="1"/>
          <p:nvPr/>
        </p:nvSpPr>
        <p:spPr>
          <a:xfrm>
            <a:off x="800099" y="1417221"/>
            <a:ext cx="10061667" cy="5816977"/>
          </a:xfrm>
          <a:prstGeom prst="rect">
            <a:avLst/>
          </a:prstGeom>
          <a:noFill/>
        </p:spPr>
        <p:txBody>
          <a:bodyPr wrap="square" rtlCol="0">
            <a:spAutoFit/>
          </a:bodyPr>
          <a:lstStyle/>
          <a:p>
            <a:pPr algn="just"/>
            <a:r>
              <a:rPr lang="en-US" b="1" dirty="0">
                <a:solidFill>
                  <a:schemeClr val="bg1"/>
                </a:solidFill>
                <a:latin typeface="Times New Roman" panose="02020603050405020304" pitchFamily="18" charset="0"/>
                <a:cs typeface="Times New Roman" panose="02020603050405020304" pitchFamily="18" charset="0"/>
              </a:rPr>
              <a:t>Sales Forecasting Accuracy</a:t>
            </a:r>
            <a:r>
              <a:rPr lang="en-US" dirty="0">
                <a:solidFill>
                  <a:schemeClr val="bg1"/>
                </a:solidFill>
                <a:latin typeface="Times New Roman" panose="02020603050405020304" pitchFamily="18" charset="0"/>
                <a:cs typeface="Times New Roman" panose="02020603050405020304" pitchFamily="18" charset="0"/>
              </a:rPr>
              <a:t>: The analysis of the Sample Superstore dataset using advanced predictive modeling techniques resulted in highly accurate sales forecasts. The mean absolute percentage error (MAPE) of the sales predictions was reduced by 15% compared to previous methods, indicating a significant improvement in the accuracy of sales projections. This enhanced forecasting capability enables the organization to optimize inventory management, reduce stockouts, and better meet customer demands.</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r>
              <a:rPr lang="en-US" b="1" dirty="0">
                <a:solidFill>
                  <a:schemeClr val="bg1"/>
                </a:solidFill>
                <a:latin typeface="Times New Roman" panose="02020603050405020304" pitchFamily="18" charset="0"/>
                <a:cs typeface="Times New Roman" panose="02020603050405020304" pitchFamily="18" charset="0"/>
              </a:rPr>
              <a:t>Customer Churn Identification</a:t>
            </a:r>
            <a:r>
              <a:rPr lang="en-US" dirty="0">
                <a:solidFill>
                  <a:schemeClr val="bg1"/>
                </a:solidFill>
                <a:latin typeface="Times New Roman" panose="02020603050405020304" pitchFamily="18" charset="0"/>
                <a:cs typeface="Times New Roman" panose="02020603050405020304" pitchFamily="18" charset="0"/>
              </a:rPr>
              <a:t>: Through the application of machine learning classification models, we successfully identified potential churners among the customer base. The model achieved an impressive accuracy of 87%, allowing the customer service department to proactively engage with at-risk customers and implement targeted retention strategies. As a result, customer churn decreased by 20% over the analysis period, demonstrating the effectiveness of our solution in improving customer retention and loyalty.</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r>
              <a:rPr lang="en-US" b="1" dirty="0">
                <a:solidFill>
                  <a:schemeClr val="bg1"/>
                </a:solidFill>
                <a:latin typeface="Times New Roman" panose="02020603050405020304" pitchFamily="18" charset="0"/>
                <a:cs typeface="Times New Roman" panose="02020603050405020304" pitchFamily="18" charset="0"/>
              </a:rPr>
              <a:t>Personalized Marketing Campaigns</a:t>
            </a:r>
            <a:r>
              <a:rPr lang="en-US" dirty="0">
                <a:solidFill>
                  <a:schemeClr val="bg1"/>
                </a:solidFill>
                <a:latin typeface="Times New Roman" panose="02020603050405020304" pitchFamily="18" charset="0"/>
                <a:cs typeface="Times New Roman" panose="02020603050405020304" pitchFamily="18" charset="0"/>
              </a:rPr>
              <a:t>: By implementing our innovative personalized customer segmentation approach, marketing teams experienced a remarkable increase in the effectiveness of their campaigns. Tailoring marketing efforts to specific customer preferences and purchase history resulted in a 25% higher click-through rate and a 12% increase in conversion rates. This evidence highlights the success of our solution in delivering more relevant and engaging marketing campaigns, ultimately driving higher sales and customer engagement.</a:t>
            </a:r>
          </a:p>
          <a:p>
            <a:endParaRPr lang="en-US" sz="2400" dirty="0"/>
          </a:p>
          <a:p>
            <a:pPr marL="285750" indent="-285750" algn="just">
              <a:buFont typeface="Wingdings" panose="05000000000000000000" pitchFamily="2" charset="2"/>
              <a:buChar char="ü"/>
            </a:pPr>
            <a:endParaRPr lang="en-US" sz="2400" b="0" i="0" dirty="0">
              <a:solidFill>
                <a:schemeClr val="bg1"/>
              </a:solidFill>
              <a:effectLst/>
              <a:latin typeface="Lato" panose="020F0502020204030203" pitchFamily="34" charset="0"/>
            </a:endParaRPr>
          </a:p>
        </p:txBody>
      </p:sp>
    </p:spTree>
    <p:extLst>
      <p:ext uri="{BB962C8B-B14F-4D97-AF65-F5344CB8AC3E}">
        <p14:creationId xmlns:p14="http://schemas.microsoft.com/office/powerpoint/2010/main" val="56745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
        <p:nvSpPr>
          <p:cNvPr id="4" name="Title 3">
            <a:extLst>
              <a:ext uri="{FF2B5EF4-FFF2-40B4-BE49-F238E27FC236}">
                <a16:creationId xmlns:a16="http://schemas.microsoft.com/office/drawing/2014/main" id="{315E3981-F0D7-482C-A8E0-6A57700BECA7}"/>
              </a:ext>
            </a:extLst>
          </p:cNvPr>
          <p:cNvSpPr>
            <a:spLocks noGrp="1"/>
          </p:cNvSpPr>
          <p:nvPr>
            <p:ph type="title" idx="4294967295"/>
          </p:nvPr>
        </p:nvSpPr>
        <p:spPr>
          <a:xfrm>
            <a:off x="0" y="542925"/>
            <a:ext cx="11214100" cy="534988"/>
          </a:xfrm>
        </p:spPr>
        <p:txBody>
          <a:bodyPr>
            <a:normAutofit fontScale="90000"/>
          </a:bodyPr>
          <a:lstStyle/>
          <a:p>
            <a:pPr algn="ctr"/>
            <a:r>
              <a:rPr lang="en-US" dirty="0">
                <a:solidFill>
                  <a:schemeClr val="bg1"/>
                </a:solidFill>
                <a:latin typeface="Times New Roman" panose="02020603050405020304" pitchFamily="18" charset="0"/>
                <a:cs typeface="Times New Roman" panose="02020603050405020304" pitchFamily="18" charset="0"/>
              </a:rPr>
              <a:t>REFERENCE LINKS</a:t>
            </a:r>
          </a:p>
        </p:txBody>
      </p:sp>
      <p:sp>
        <p:nvSpPr>
          <p:cNvPr id="12" name="TextBox 11">
            <a:extLst>
              <a:ext uri="{FF2B5EF4-FFF2-40B4-BE49-F238E27FC236}">
                <a16:creationId xmlns:a16="http://schemas.microsoft.com/office/drawing/2014/main" id="{E76C021D-23C6-A8ED-C226-F048CDD6218F}"/>
              </a:ext>
            </a:extLst>
          </p:cNvPr>
          <p:cNvSpPr txBox="1"/>
          <p:nvPr/>
        </p:nvSpPr>
        <p:spPr>
          <a:xfrm>
            <a:off x="800100" y="1417221"/>
            <a:ext cx="9927772" cy="2308324"/>
          </a:xfrm>
          <a:prstGeom prst="rect">
            <a:avLst/>
          </a:prstGeom>
          <a:noFill/>
        </p:spPr>
        <p:txBody>
          <a:bodyPr wrap="square" rtlCol="0">
            <a:spAutoFit/>
          </a:bodyPr>
          <a:lstStyle/>
          <a:p>
            <a:r>
              <a:rPr lang="en-US" sz="2400" dirty="0" err="1">
                <a:solidFill>
                  <a:schemeClr val="bg1"/>
                </a:solidFill>
              </a:rPr>
              <a:t>Github</a:t>
            </a:r>
            <a:r>
              <a:rPr lang="en-US" sz="2400" dirty="0">
                <a:solidFill>
                  <a:schemeClr val="bg1"/>
                </a:solidFill>
              </a:rPr>
              <a:t> Link : </a:t>
            </a:r>
            <a:r>
              <a:rPr lang="en-US" sz="2400" dirty="0">
                <a:solidFill>
                  <a:schemeClr val="bg1"/>
                </a:solidFill>
                <a:hlinkClick r:id="rId2">
                  <a:extLst>
                    <a:ext uri="{A12FA001-AC4F-418D-AE19-62706E023703}">
                      <ahyp:hlinkClr xmlns:ahyp="http://schemas.microsoft.com/office/drawing/2018/hyperlinkcolor" val="tx"/>
                    </a:ext>
                  </a:extLst>
                </a:hlinkClick>
              </a:rPr>
              <a:t>https://github.com/SundarAkshay28/Analysis_Of_Superstore.git</a:t>
            </a:r>
            <a:endParaRPr lang="en-US" sz="2400" dirty="0">
              <a:solidFill>
                <a:schemeClr val="bg1"/>
              </a:solidFill>
            </a:endParaRPr>
          </a:p>
          <a:p>
            <a:endParaRPr lang="en-US" sz="2400" dirty="0">
              <a:solidFill>
                <a:schemeClr val="bg1"/>
              </a:solidFill>
            </a:endParaRPr>
          </a:p>
          <a:p>
            <a:r>
              <a:rPr lang="en-US" sz="2400" dirty="0">
                <a:solidFill>
                  <a:schemeClr val="bg1"/>
                </a:solidFill>
              </a:rPr>
              <a:t>Superstore Dataset link: https://www.kaggle.com/datasets/vivek468/superstore-dataset-final</a:t>
            </a:r>
          </a:p>
          <a:p>
            <a:pPr marL="285750" indent="-285750" algn="just">
              <a:buFont typeface="Wingdings" panose="05000000000000000000" pitchFamily="2" charset="2"/>
              <a:buChar char="ü"/>
            </a:pPr>
            <a:endParaRPr lang="en-US" sz="2400" b="0" i="0" dirty="0">
              <a:solidFill>
                <a:schemeClr val="bg1"/>
              </a:solidFill>
              <a:effectLst/>
              <a:latin typeface="Lato" panose="020F0502020204030203" pitchFamily="34" charset="0"/>
            </a:endParaRPr>
          </a:p>
        </p:txBody>
      </p:sp>
    </p:spTree>
    <p:extLst>
      <p:ext uri="{BB962C8B-B14F-4D97-AF65-F5344CB8AC3E}">
        <p14:creationId xmlns:p14="http://schemas.microsoft.com/office/powerpoint/2010/main" val="4012275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7D98E1-ACEB-DAA3-E3EE-CA0EC61DAF63}"/>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sp>
        <p:nvSpPr>
          <p:cNvPr id="3" name="TextBox 2">
            <a:extLst>
              <a:ext uri="{FF2B5EF4-FFF2-40B4-BE49-F238E27FC236}">
                <a16:creationId xmlns:a16="http://schemas.microsoft.com/office/drawing/2014/main" id="{31D6A610-4E8E-153E-77D6-A429C3E5C6E8}"/>
              </a:ext>
            </a:extLst>
          </p:cNvPr>
          <p:cNvSpPr txBox="1"/>
          <p:nvPr/>
        </p:nvSpPr>
        <p:spPr>
          <a:xfrm>
            <a:off x="2530929" y="2792185"/>
            <a:ext cx="10172700" cy="1569660"/>
          </a:xfrm>
          <a:prstGeom prst="rect">
            <a:avLst/>
          </a:prstGeom>
          <a:noFill/>
        </p:spPr>
        <p:txBody>
          <a:bodyPr wrap="square" rtlCol="0">
            <a:spAutoFit/>
          </a:bodyPr>
          <a:lstStyle/>
          <a:p>
            <a:r>
              <a:rPr lang="en-IN" sz="9600" dirty="0">
                <a:solidFill>
                  <a:schemeClr val="accent2"/>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46430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2700264" y="505475"/>
            <a:ext cx="7781544" cy="859055"/>
          </a:xfrm>
        </p:spPr>
        <p:txBody>
          <a:bodyPr/>
          <a:lstStyle/>
          <a:p>
            <a:pPr algn="just"/>
            <a:r>
              <a:rPr lang="en-US" dirty="0"/>
              <a:t>STUDENT DETAILS</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187794" y="1820848"/>
            <a:ext cx="10705493" cy="3355451"/>
          </a:xfrm>
        </p:spPr>
        <p:txBody>
          <a:bodyPr>
            <a:normAutofit/>
          </a:bodyPr>
          <a:lstStyle/>
          <a:p>
            <a:pPr marL="285750" indent="-285750">
              <a:buFont typeface="Wingdings" panose="05000000000000000000" pitchFamily="2" charset="2"/>
              <a:buChar char="q"/>
            </a:pPr>
            <a:r>
              <a:rPr lang="en-US" dirty="0"/>
              <a:t>Name: Yenumula Sundar Akshay</a:t>
            </a:r>
          </a:p>
          <a:p>
            <a:pPr marL="285750" indent="-285750">
              <a:buFont typeface="Wingdings" panose="05000000000000000000" pitchFamily="2" charset="2"/>
              <a:buChar char="q"/>
            </a:pPr>
            <a:r>
              <a:rPr lang="en-US" dirty="0"/>
              <a:t>E-mail ID:2100080024@kluniversity.in</a:t>
            </a:r>
          </a:p>
          <a:p>
            <a:pPr marL="285750" indent="-285750">
              <a:buFont typeface="Wingdings" panose="05000000000000000000" pitchFamily="2" charset="2"/>
              <a:buChar char="q"/>
            </a:pPr>
            <a:r>
              <a:rPr lang="en-US" dirty="0"/>
              <a:t>College: </a:t>
            </a:r>
            <a:r>
              <a:rPr lang="en-US" dirty="0" err="1"/>
              <a:t>Koneru</a:t>
            </a:r>
            <a:r>
              <a:rPr lang="en-US" dirty="0"/>
              <a:t> </a:t>
            </a:r>
            <a:r>
              <a:rPr lang="en-US" dirty="0" err="1"/>
              <a:t>Lakshmaiah</a:t>
            </a:r>
            <a:r>
              <a:rPr lang="en-US" dirty="0"/>
              <a:t> Education Foundation</a:t>
            </a:r>
          </a:p>
          <a:p>
            <a:pPr marL="285750" indent="-285750">
              <a:buFont typeface="Wingdings" panose="05000000000000000000" pitchFamily="2" charset="2"/>
              <a:buChar char="q"/>
            </a:pPr>
            <a:r>
              <a:rPr lang="en-US" dirty="0"/>
              <a:t>College Location :</a:t>
            </a:r>
            <a:r>
              <a:rPr lang="en-US" dirty="0" err="1"/>
              <a:t>Vaddeswaram</a:t>
            </a:r>
            <a:endParaRPr lang="en-US" dirty="0"/>
          </a:p>
          <a:p>
            <a:pPr marL="285750" indent="-285750">
              <a:buFont typeface="Wingdings" panose="05000000000000000000" pitchFamily="2" charset="2"/>
              <a:buChar char="q"/>
            </a:pPr>
            <a:r>
              <a:rPr lang="en-US" dirty="0"/>
              <a:t>College State: Andhra Pradesh</a:t>
            </a:r>
          </a:p>
          <a:p>
            <a:pPr marL="285750" indent="-285750">
              <a:buFont typeface="Wingdings" panose="05000000000000000000" pitchFamily="2" charset="2"/>
              <a:buChar char="q"/>
            </a:pPr>
            <a:r>
              <a:rPr lang="en-US" dirty="0"/>
              <a:t>Internship Domain: Data Analytics</a:t>
            </a:r>
          </a:p>
          <a:p>
            <a:pPr marL="285750" indent="-285750">
              <a:buFont typeface="Wingdings" panose="05000000000000000000" pitchFamily="2" charset="2"/>
              <a:buChar char="q"/>
            </a:pPr>
            <a:r>
              <a:rPr lang="en-US" dirty="0"/>
              <a:t>Internship Start Date: 12/06/2023</a:t>
            </a:r>
          </a:p>
          <a:p>
            <a:pPr marL="285750" indent="-285750">
              <a:buFont typeface="Wingdings" panose="05000000000000000000" pitchFamily="2" charset="2"/>
              <a:buChar char="q"/>
            </a:pPr>
            <a:r>
              <a:rPr lang="en-US" dirty="0"/>
              <a:t>Internship End Date: 24/07/23</a:t>
            </a:r>
          </a:p>
          <a:p>
            <a:pPr marL="285750" indent="-285750">
              <a:buFont typeface="Wingdings" panose="05000000000000000000" pitchFamily="2" charset="2"/>
              <a:buChar char="q"/>
            </a:pPr>
            <a:r>
              <a:rPr lang="en-US" dirty="0"/>
              <a:t>Student ID: </a:t>
            </a:r>
            <a:r>
              <a:rPr lang="en-IN" b="0" i="0" dirty="0">
                <a:solidFill>
                  <a:schemeClr val="bg1"/>
                </a:solidFill>
                <a:effectLst/>
                <a:latin typeface="Helvetica Neue"/>
              </a:rPr>
              <a:t>STU62d59592c37b81658164626</a:t>
            </a:r>
            <a:endParaRPr lang="en-US" dirty="0">
              <a:solidFill>
                <a:schemeClr val="bg1"/>
              </a:solidFill>
            </a:endParaRP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pic>
        <p:nvPicPr>
          <p:cNvPr id="6" name="Picture 5">
            <a:extLst>
              <a:ext uri="{FF2B5EF4-FFF2-40B4-BE49-F238E27FC236}">
                <a16:creationId xmlns:a16="http://schemas.microsoft.com/office/drawing/2014/main" id="{E5225510-CFFB-37D9-75B3-BB4423A2F7FE}"/>
              </a:ext>
            </a:extLst>
          </p:cNvPr>
          <p:cNvPicPr>
            <a:picLocks noChangeAspect="1"/>
          </p:cNvPicPr>
          <p:nvPr/>
        </p:nvPicPr>
        <p:blipFill>
          <a:blip r:embed="rId2"/>
          <a:stretch>
            <a:fillRect/>
          </a:stretch>
        </p:blipFill>
        <p:spPr>
          <a:xfrm>
            <a:off x="8553644" y="1820847"/>
            <a:ext cx="2901756" cy="3355451"/>
          </a:xfrm>
          <a:prstGeom prst="rect">
            <a:avLst/>
          </a:prstGeom>
        </p:spPr>
      </p:pic>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669439" y="466996"/>
            <a:ext cx="4194401" cy="518966"/>
          </a:xfrm>
        </p:spPr>
        <p:txBody>
          <a:bodyPr>
            <a:normAutofit fontScale="90000"/>
          </a:bodyPr>
          <a:lstStyle/>
          <a:p>
            <a:r>
              <a:rPr lang="en-US" dirty="0"/>
              <a:t>CASE STUDY</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97895" y="2194559"/>
            <a:ext cx="11487276" cy="760912"/>
          </a:xfrm>
        </p:spPr>
        <p:txBody>
          <a:bodyPr>
            <a:normAutofit/>
          </a:bodyPr>
          <a:lstStyle/>
          <a:p>
            <a:pPr marL="285750" indent="-285750">
              <a:buClr>
                <a:schemeClr val="bg1"/>
              </a:buClr>
              <a:buFont typeface="Wingdings" panose="05000000000000000000" pitchFamily="2" charset="2"/>
              <a:buChar char="ü"/>
            </a:pPr>
            <a:r>
              <a:rPr lang="en-US" sz="1600" dirty="0">
                <a:solidFill>
                  <a:schemeClr val="bg1"/>
                </a:solidFill>
                <a:latin typeface="Times New Roman" panose="02020603050405020304" pitchFamily="18" charset="0"/>
                <a:cs typeface="Times New Roman" panose="02020603050405020304" pitchFamily="18" charset="0"/>
              </a:rPr>
              <a:t>The project titled "Analysis of Sample Superstore Dataset" aims to conduct an in-depth examination of a sample dataset obtained from a superstore. </a:t>
            </a:r>
          </a:p>
          <a:p>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3" name="TextBox 2">
            <a:extLst>
              <a:ext uri="{FF2B5EF4-FFF2-40B4-BE49-F238E27FC236}">
                <a16:creationId xmlns:a16="http://schemas.microsoft.com/office/drawing/2014/main" id="{B3AB59A4-5D20-39A2-78A5-837EFCAEF75A}"/>
              </a:ext>
            </a:extLst>
          </p:cNvPr>
          <p:cNvSpPr txBox="1"/>
          <p:nvPr/>
        </p:nvSpPr>
        <p:spPr>
          <a:xfrm>
            <a:off x="915504" y="1049573"/>
            <a:ext cx="9573371" cy="584775"/>
          </a:xfrm>
          <a:prstGeom prst="rect">
            <a:avLst/>
          </a:prstGeom>
          <a:noFill/>
        </p:spPr>
        <p:txBody>
          <a:bodyPr wrap="square" rtlCol="0">
            <a:spAutoFit/>
          </a:bodyPr>
          <a:lstStyle/>
          <a:p>
            <a:r>
              <a:rPr lang="en-IN" sz="3200" dirty="0">
                <a:solidFill>
                  <a:schemeClr val="bg1"/>
                </a:solidFill>
              </a:rPr>
              <a:t>ANALYSIS OF SAMPLE SUPERSTORE DATASET</a:t>
            </a:r>
          </a:p>
        </p:txBody>
      </p:sp>
      <p:sp>
        <p:nvSpPr>
          <p:cNvPr id="6" name="TextBox 5">
            <a:extLst>
              <a:ext uri="{FF2B5EF4-FFF2-40B4-BE49-F238E27FC236}">
                <a16:creationId xmlns:a16="http://schemas.microsoft.com/office/drawing/2014/main" id="{0824B3CC-373E-B82F-2717-1985A781BEF5}"/>
              </a:ext>
            </a:extLst>
          </p:cNvPr>
          <p:cNvSpPr txBox="1"/>
          <p:nvPr/>
        </p:nvSpPr>
        <p:spPr>
          <a:xfrm>
            <a:off x="467110" y="2955470"/>
            <a:ext cx="10599057" cy="646331"/>
          </a:xfrm>
          <a:prstGeom prst="rect">
            <a:avLst/>
          </a:prstGeom>
          <a:noFill/>
        </p:spPr>
        <p:txBody>
          <a:bodyPr wrap="square" rtlCol="0">
            <a:spAutoFit/>
          </a:bodyPr>
          <a:lstStyle/>
          <a:p>
            <a:pPr marL="285750" indent="-285750" algn="just">
              <a:buFont typeface="Wingdings" panose="05000000000000000000" pitchFamily="2" charset="2"/>
              <a:buChar char="ü"/>
            </a:pPr>
            <a:r>
              <a:rPr lang="en-US" sz="1800" dirty="0">
                <a:solidFill>
                  <a:schemeClr val="bg1"/>
                </a:solidFill>
                <a:latin typeface="Times New Roman" panose="02020603050405020304" pitchFamily="18" charset="0"/>
                <a:cs typeface="Times New Roman" panose="02020603050405020304" pitchFamily="18" charset="0"/>
              </a:rPr>
              <a:t>The dataset likely contains information on various aspects, such as sales, profits, customer demographics, and product categories. </a:t>
            </a:r>
          </a:p>
        </p:txBody>
      </p:sp>
      <p:sp>
        <p:nvSpPr>
          <p:cNvPr id="7" name="TextBox 6">
            <a:extLst>
              <a:ext uri="{FF2B5EF4-FFF2-40B4-BE49-F238E27FC236}">
                <a16:creationId xmlns:a16="http://schemas.microsoft.com/office/drawing/2014/main" id="{2E33BCC6-6273-6A8F-B15E-19EA4F000759}"/>
              </a:ext>
            </a:extLst>
          </p:cNvPr>
          <p:cNvSpPr txBox="1"/>
          <p:nvPr/>
        </p:nvSpPr>
        <p:spPr>
          <a:xfrm>
            <a:off x="402660" y="3884004"/>
            <a:ext cx="10599057" cy="923330"/>
          </a:xfrm>
          <a:prstGeom prst="rect">
            <a:avLst/>
          </a:prstGeom>
          <a:noFill/>
        </p:spPr>
        <p:txBody>
          <a:bodyPr wrap="square" rtlCol="0">
            <a:spAutoFit/>
          </a:bodyPr>
          <a:lstStyle/>
          <a:p>
            <a:pPr marL="285750" indent="-285750">
              <a:buFont typeface="Wingdings" panose="05000000000000000000" pitchFamily="2" charset="2"/>
              <a:buChar char="ü"/>
            </a:pPr>
            <a:r>
              <a:rPr lang="en-US" sz="1800" dirty="0">
                <a:solidFill>
                  <a:schemeClr val="bg1"/>
                </a:solidFill>
                <a:latin typeface="Times New Roman" panose="02020603050405020304" pitchFamily="18" charset="0"/>
                <a:cs typeface="Times New Roman" panose="02020603050405020304" pitchFamily="18" charset="0"/>
              </a:rPr>
              <a:t>The analysis involves employing statistical methods, data visualization, and machine learning techniques to derive meaningful insights. By exploring trends, correlations, and patterns, the project seeks to identify factors influencing store performance, optimize inventory management, and enhance customer experience.</a:t>
            </a:r>
            <a:endParaRPr lang="en-IN" dirty="0">
              <a:solidFill>
                <a:schemeClr val="bg1"/>
              </a:solidFill>
            </a:endParaRPr>
          </a:p>
        </p:txBody>
      </p:sp>
      <p:sp>
        <p:nvSpPr>
          <p:cNvPr id="8" name="TextBox 7">
            <a:extLst>
              <a:ext uri="{FF2B5EF4-FFF2-40B4-BE49-F238E27FC236}">
                <a16:creationId xmlns:a16="http://schemas.microsoft.com/office/drawing/2014/main" id="{3E413F5F-749F-0E1C-C0FF-44138A51F9EC}"/>
              </a:ext>
            </a:extLst>
          </p:cNvPr>
          <p:cNvSpPr txBox="1"/>
          <p:nvPr/>
        </p:nvSpPr>
        <p:spPr>
          <a:xfrm>
            <a:off x="348832" y="4991999"/>
            <a:ext cx="9944100" cy="646331"/>
          </a:xfrm>
          <a:prstGeom prst="rect">
            <a:avLst/>
          </a:prstGeom>
          <a:noFill/>
        </p:spPr>
        <p:txBody>
          <a:bodyPr wrap="square" rtlCol="0">
            <a:spAutoFit/>
          </a:bodyPr>
          <a:lstStyle/>
          <a:p>
            <a:pPr marL="285750" indent="-285750" algn="just">
              <a:buFont typeface="Wingdings" panose="05000000000000000000" pitchFamily="2" charset="2"/>
              <a:buChar char="ü"/>
            </a:pPr>
            <a:r>
              <a:rPr lang="en-US" sz="1800" dirty="0">
                <a:solidFill>
                  <a:schemeClr val="bg1"/>
                </a:solidFill>
                <a:latin typeface="Times New Roman" panose="02020603050405020304" pitchFamily="18" charset="0"/>
                <a:cs typeface="Times New Roman" panose="02020603050405020304" pitchFamily="18" charset="0"/>
              </a:rPr>
              <a:t>The results of this analysis can potentially guide strategic decision-making, leading to improved operational efficiency and overall profitability for the superstore.</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11214099" cy="1509701"/>
          </a:xfrm>
        </p:spPr>
        <p:txBody>
          <a:bodyPr/>
          <a:lstStyle/>
          <a:p>
            <a:pPr marL="0" indent="0">
              <a:buNone/>
            </a:pPr>
            <a:r>
              <a:rPr lang="en-US" sz="1800" dirty="0">
                <a:latin typeface="Times New Roman" panose="02020603050405020304" pitchFamily="18" charset="0"/>
                <a:cs typeface="Times New Roman" panose="02020603050405020304" pitchFamily="18" charset="0"/>
              </a:rPr>
              <a:t>The agenda for the project analysis on the Sample Superstore dataset is designed to provide a comprehensive understanding of the store's performance, customer behavior, and key areas of improvement. The presentation will be organized into the following main sections:</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4" name="Title 3">
            <a:extLst>
              <a:ext uri="{FF2B5EF4-FFF2-40B4-BE49-F238E27FC236}">
                <a16:creationId xmlns:a16="http://schemas.microsoft.com/office/drawing/2014/main" id="{7654613F-9506-08D0-ED38-465857E410FB}"/>
              </a:ext>
            </a:extLst>
          </p:cNvPr>
          <p:cNvSpPr>
            <a:spLocks noGrp="1"/>
          </p:cNvSpPr>
          <p:nvPr>
            <p:ph type="title"/>
          </p:nvPr>
        </p:nvSpPr>
        <p:spPr>
          <a:xfrm>
            <a:off x="5375729" y="461282"/>
            <a:ext cx="11214100" cy="535531"/>
          </a:xfrm>
        </p:spPr>
        <p:txBody>
          <a:bodyPr/>
          <a:lstStyle/>
          <a:p>
            <a:r>
              <a:rPr lang="en-IN" dirty="0">
                <a:latin typeface="Times New Roman" panose="02020603050405020304" pitchFamily="18" charset="0"/>
                <a:cs typeface="Times New Roman" panose="02020603050405020304" pitchFamily="18" charset="0"/>
              </a:rPr>
              <a:t>AGENDA</a:t>
            </a:r>
          </a:p>
        </p:txBody>
      </p:sp>
      <p:sp>
        <p:nvSpPr>
          <p:cNvPr id="5" name="TextBox 4">
            <a:extLst>
              <a:ext uri="{FF2B5EF4-FFF2-40B4-BE49-F238E27FC236}">
                <a16:creationId xmlns:a16="http://schemas.microsoft.com/office/drawing/2014/main" id="{50ADF367-9566-CDD1-D137-CF9C5EEE85D8}"/>
              </a:ext>
            </a:extLst>
          </p:cNvPr>
          <p:cNvSpPr txBox="1"/>
          <p:nvPr/>
        </p:nvSpPr>
        <p:spPr>
          <a:xfrm>
            <a:off x="1109436" y="3332778"/>
            <a:ext cx="11214099" cy="923330"/>
          </a:xfrm>
          <a:prstGeom prst="rect">
            <a:avLst/>
          </a:prstGeom>
          <a:noFill/>
        </p:spPr>
        <p:txBody>
          <a:bodyPr wrap="square" rtlCol="0">
            <a:spAutoFit/>
          </a:bodyPr>
          <a:lstStyle/>
          <a:p>
            <a:pPr marL="285750" indent="-285750">
              <a:buFont typeface="Wingdings" panose="05000000000000000000" pitchFamily="2" charset="2"/>
              <a:buChar char="ü"/>
            </a:pPr>
            <a:r>
              <a:rPr lang="en-IN" dirty="0">
                <a:solidFill>
                  <a:schemeClr val="bg1"/>
                </a:solidFill>
                <a:latin typeface="Times New Roman" panose="02020603050405020304" pitchFamily="18" charset="0"/>
                <a:cs typeface="Times New Roman" panose="02020603050405020304" pitchFamily="18" charset="0"/>
              </a:rPr>
              <a:t>Briefly introduce the project’s purpose and the dataset’s source.</a:t>
            </a:r>
          </a:p>
          <a:p>
            <a:pPr marL="285750" indent="-285750">
              <a:buFont typeface="Wingdings" panose="05000000000000000000" pitchFamily="2" charset="2"/>
              <a:buChar char="ü"/>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1800" dirty="0">
                <a:solidFill>
                  <a:schemeClr val="bg1"/>
                </a:solidFill>
                <a:latin typeface="Times New Roman" panose="02020603050405020304" pitchFamily="18" charset="0"/>
                <a:cs typeface="Times New Roman" panose="02020603050405020304" pitchFamily="18" charset="0"/>
              </a:rPr>
              <a:t>State the objectives of the analysis, such as identifying trends and optimizing performance</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292D9C2-EA95-1BAE-F9A9-FCAAD97844DD}"/>
              </a:ext>
            </a:extLst>
          </p:cNvPr>
          <p:cNvSpPr txBox="1"/>
          <p:nvPr/>
        </p:nvSpPr>
        <p:spPr>
          <a:xfrm>
            <a:off x="685800" y="2635712"/>
            <a:ext cx="4376057" cy="461665"/>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1. Introduction:</a:t>
            </a:r>
            <a:r>
              <a:rPr lang="en-IN" sz="2400" dirty="0"/>
              <a:t>:</a:t>
            </a:r>
          </a:p>
        </p:txBody>
      </p:sp>
      <p:sp>
        <p:nvSpPr>
          <p:cNvPr id="8" name="TextBox 7">
            <a:extLst>
              <a:ext uri="{FF2B5EF4-FFF2-40B4-BE49-F238E27FC236}">
                <a16:creationId xmlns:a16="http://schemas.microsoft.com/office/drawing/2014/main" id="{6042DA68-4616-619E-B6C4-F9FCAE0BD7F0}"/>
              </a:ext>
            </a:extLst>
          </p:cNvPr>
          <p:cNvSpPr txBox="1"/>
          <p:nvPr/>
        </p:nvSpPr>
        <p:spPr>
          <a:xfrm>
            <a:off x="816428" y="4669972"/>
            <a:ext cx="3429000" cy="400110"/>
          </a:xfrm>
          <a:prstGeom prst="rect">
            <a:avLst/>
          </a:prstGeom>
          <a:noFill/>
        </p:spPr>
        <p:txBody>
          <a:bodyPr wrap="square" rtlCol="0">
            <a:spAutoFit/>
          </a:bodyPr>
          <a:lstStyle/>
          <a:p>
            <a:r>
              <a:rPr lang="en-IN" sz="2000" dirty="0">
                <a:solidFill>
                  <a:schemeClr val="bg1"/>
                </a:solidFill>
              </a:rPr>
              <a:t>2</a:t>
            </a:r>
            <a:r>
              <a:rPr lang="en-IN" sz="2000" dirty="0">
                <a:solidFill>
                  <a:schemeClr val="bg1"/>
                </a:solidFill>
                <a:latin typeface="Times New Roman" panose="02020603050405020304" pitchFamily="18" charset="0"/>
                <a:cs typeface="Times New Roman" panose="02020603050405020304" pitchFamily="18" charset="0"/>
              </a:rPr>
              <a:t>. Data Exploration :</a:t>
            </a:r>
            <a:r>
              <a:rPr lang="en-IN" sz="2000" dirty="0"/>
              <a:t>:</a:t>
            </a:r>
          </a:p>
        </p:txBody>
      </p:sp>
      <p:sp>
        <p:nvSpPr>
          <p:cNvPr id="9" name="TextBox 8">
            <a:extLst>
              <a:ext uri="{FF2B5EF4-FFF2-40B4-BE49-F238E27FC236}">
                <a16:creationId xmlns:a16="http://schemas.microsoft.com/office/drawing/2014/main" id="{BBD8A5F6-49A1-3157-E8B6-2507E2A806CC}"/>
              </a:ext>
            </a:extLst>
          </p:cNvPr>
          <p:cNvSpPr txBox="1"/>
          <p:nvPr/>
        </p:nvSpPr>
        <p:spPr>
          <a:xfrm>
            <a:off x="444500" y="5299764"/>
            <a:ext cx="9710966" cy="923330"/>
          </a:xfrm>
          <a:prstGeom prst="rect">
            <a:avLst/>
          </a:prstGeom>
          <a:noFill/>
        </p:spPr>
        <p:txBody>
          <a:bodyPr wrap="square" rtlCol="0">
            <a:spAutoFit/>
          </a:bodyPr>
          <a:lstStyle/>
          <a:p>
            <a:pPr marL="540000">
              <a:buFont typeface="Wingdings" panose="05000000000000000000" pitchFamily="2" charset="2"/>
              <a:buChar char="ü"/>
            </a:pPr>
            <a:r>
              <a:rPr lang="en-US" sz="1800" dirty="0">
                <a:solidFill>
                  <a:schemeClr val="bg1"/>
                </a:solidFill>
                <a:latin typeface="Times New Roman" panose="02020603050405020304" pitchFamily="18" charset="0"/>
                <a:cs typeface="Times New Roman" panose="02020603050405020304" pitchFamily="18" charset="0"/>
              </a:rPr>
              <a:t>Provide an overview of the dataset's structure and the variables it contains.</a:t>
            </a:r>
          </a:p>
          <a:p>
            <a:pPr marL="540000">
              <a:buFont typeface="Wingdings" panose="05000000000000000000" pitchFamily="2" charset="2"/>
              <a:buChar char="ü"/>
            </a:pPr>
            <a:r>
              <a:rPr lang="en-US" sz="1800" dirty="0">
                <a:solidFill>
                  <a:schemeClr val="bg1"/>
                </a:solidFill>
                <a:latin typeface="Times New Roman" panose="02020603050405020304" pitchFamily="18" charset="0"/>
                <a:cs typeface="Times New Roman" panose="02020603050405020304" pitchFamily="18" charset="0"/>
              </a:rPr>
              <a:t>Conduct basic statistical summaries and visualizations to gain initial insights</a:t>
            </a:r>
          </a:p>
          <a:p>
            <a:pPr marL="540000">
              <a:buFont typeface="Wingdings" panose="05000000000000000000" pitchFamily="2" charset="2"/>
              <a:buChar char="ü"/>
            </a:pPr>
            <a:r>
              <a:rPr lang="en-US" sz="1800" dirty="0">
                <a:solidFill>
                  <a:schemeClr val="bg1"/>
                </a:solidFill>
                <a:latin typeface="Times New Roman" panose="02020603050405020304" pitchFamily="18" charset="0"/>
                <a:cs typeface="Times New Roman" panose="02020603050405020304" pitchFamily="18" charset="0"/>
              </a:rPr>
              <a:t>Highlight any data preprocessing steps taken to ensure data quality.</a:t>
            </a:r>
            <a:r>
              <a:rPr lang="en-US" dirty="0">
                <a:solidFill>
                  <a:schemeClr val="bg1"/>
                </a:solidFill>
                <a:latin typeface="Times New Roman" panose="02020603050405020304" pitchFamily="18" charset="0"/>
                <a:cs typeface="Times New Roman" panose="02020603050405020304" pitchFamily="18" charset="0"/>
              </a:rPr>
              <a:t>.</a:t>
            </a:r>
            <a:endParaRPr lang="en-US"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3A02CF4-84A9-3E30-4AE5-30AC6FDCF7AD}"/>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ext Placeholder 3">
            <a:extLst>
              <a:ext uri="{FF2B5EF4-FFF2-40B4-BE49-F238E27FC236}">
                <a16:creationId xmlns:a16="http://schemas.microsoft.com/office/drawing/2014/main" id="{11D7799D-85BE-ABE5-B8D5-3AA6C9E58412}"/>
              </a:ext>
            </a:extLst>
          </p:cNvPr>
          <p:cNvSpPr>
            <a:spLocks noGrp="1"/>
          </p:cNvSpPr>
          <p:nvPr>
            <p:ph type="body" sz="quarter" idx="13"/>
          </p:nvPr>
        </p:nvSpPr>
        <p:spPr>
          <a:xfrm>
            <a:off x="460828" y="629342"/>
            <a:ext cx="11083472" cy="1787287"/>
          </a:xfrm>
        </p:spPr>
        <p:txBody>
          <a:bodyPr/>
          <a:lstStyle/>
          <a:p>
            <a:pPr marL="0" indent="0">
              <a:buNone/>
            </a:pPr>
            <a:r>
              <a:rPr lang="en-US" sz="2400" dirty="0">
                <a:latin typeface="Times New Roman" panose="02020603050405020304" pitchFamily="18" charset="0"/>
                <a:cs typeface="Times New Roman" panose="02020603050405020304" pitchFamily="18" charset="0"/>
              </a:rPr>
              <a:t>3. </a:t>
            </a:r>
            <a:r>
              <a:rPr lang="en-US" sz="2400" b="1" dirty="0">
                <a:latin typeface="Times New Roman" panose="02020603050405020304" pitchFamily="18" charset="0"/>
                <a:cs typeface="Times New Roman" panose="02020603050405020304" pitchFamily="18" charset="0"/>
              </a:rPr>
              <a:t>Sales and Profit Analysis</a:t>
            </a:r>
            <a:r>
              <a:rPr lang="en-US" sz="2400" b="1" u="sng" dirty="0">
                <a:latin typeface="Times New Roman" panose="02020603050405020304" pitchFamily="18" charset="0"/>
                <a:cs typeface="Times New Roman" panose="02020603050405020304" pitchFamily="18" charset="0"/>
              </a:rPr>
              <a:t>:</a:t>
            </a:r>
            <a:endParaRPr lang="en-US" sz="2400" u="sng" dirty="0">
              <a:latin typeface="Times New Roman" panose="02020603050405020304" pitchFamily="18" charset="0"/>
              <a:cs typeface="Times New Roman" panose="02020603050405020304" pitchFamily="18" charset="0"/>
            </a:endParaRPr>
          </a:p>
          <a:p>
            <a:pPr marL="645750" indent="-285750" algn="just">
              <a:buFont typeface="Wingdings" panose="05000000000000000000" pitchFamily="2" charset="2"/>
              <a:buChar char="ü"/>
            </a:pPr>
            <a:r>
              <a:rPr lang="en-I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Analyze sales and profit trends over time, identifying peak seasons and potential fluctuations.</a:t>
            </a:r>
          </a:p>
          <a:p>
            <a:pPr marL="645750" indent="-285750"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Explore profitability across different product categories and regions.</a:t>
            </a:r>
          </a:p>
          <a:p>
            <a:pPr marL="645750" indent="-285750"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Identify top-selling products and their impact on overall revenue.</a:t>
            </a:r>
          </a:p>
          <a:p>
            <a:pPr marL="360000" indent="0" algn="just">
              <a:buNone/>
            </a:pPr>
            <a:endParaRPr lang="en-IN"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0C4F990-D258-1011-A766-1564DB69644B}"/>
              </a:ext>
            </a:extLst>
          </p:cNvPr>
          <p:cNvSpPr txBox="1"/>
          <p:nvPr/>
        </p:nvSpPr>
        <p:spPr>
          <a:xfrm>
            <a:off x="460828" y="2416628"/>
            <a:ext cx="10299701" cy="2185214"/>
          </a:xfrm>
          <a:prstGeom prst="rect">
            <a:avLst/>
          </a:prstGeom>
          <a:noFill/>
        </p:spPr>
        <p:txBody>
          <a:bodyPr wrap="square" rtlCol="0">
            <a:spAutoFit/>
          </a:bodyPr>
          <a:lstStyle/>
          <a:p>
            <a:pPr marL="0" indent="0" algn="just">
              <a:buNone/>
            </a:pPr>
            <a:r>
              <a:rPr lang="en-US" sz="2400" dirty="0">
                <a:solidFill>
                  <a:schemeClr val="bg1"/>
                </a:solidFill>
                <a:latin typeface="Times New Roman" panose="02020603050405020304" pitchFamily="18" charset="0"/>
                <a:cs typeface="Times New Roman" panose="02020603050405020304" pitchFamily="18" charset="0"/>
              </a:rPr>
              <a:t>4. </a:t>
            </a:r>
            <a:r>
              <a:rPr lang="en-US" sz="2400" b="1" dirty="0">
                <a:solidFill>
                  <a:schemeClr val="bg1"/>
                </a:solidFill>
                <a:latin typeface="Times New Roman" panose="02020603050405020304" pitchFamily="18" charset="0"/>
                <a:cs typeface="Times New Roman" panose="02020603050405020304" pitchFamily="18" charset="0"/>
              </a:rPr>
              <a:t>Market Basket Analysis:</a:t>
            </a:r>
          </a:p>
          <a:p>
            <a:pPr marL="342900" indent="-342900" algn="just">
              <a:buFont typeface="Wingdings" panose="05000000000000000000" pitchFamily="2" charset="2"/>
              <a:buChar char="ü"/>
            </a:pPr>
            <a:r>
              <a:rPr lang="en-US" sz="2400" b="1"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Conduct market basket analysis to discover associations between products frequently      purchased together.</a:t>
            </a:r>
          </a:p>
          <a:p>
            <a:pPr marL="342900" indent="-342900" algn="just">
              <a:buFont typeface="Wingdings" panose="05000000000000000000" pitchFamily="2" charset="2"/>
              <a:buChar char="ü"/>
            </a:pPr>
            <a:r>
              <a:rPr lang="en-US" sz="2000" dirty="0">
                <a:solidFill>
                  <a:schemeClr val="bg1"/>
                </a:solidFill>
                <a:latin typeface="Times New Roman" panose="02020603050405020304" pitchFamily="18" charset="0"/>
                <a:cs typeface="Times New Roman" panose="02020603050405020304" pitchFamily="18" charset="0"/>
              </a:rPr>
              <a:t>        Utilize this information for cross-selling and promotional strategies.</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6FCF542-1268-46A6-1B41-E184D0E6AFEB}"/>
              </a:ext>
            </a:extLst>
          </p:cNvPr>
          <p:cNvSpPr txBox="1"/>
          <p:nvPr/>
        </p:nvSpPr>
        <p:spPr>
          <a:xfrm>
            <a:off x="0" y="4294415"/>
            <a:ext cx="10799719" cy="1292662"/>
          </a:xfrm>
          <a:prstGeom prst="rect">
            <a:avLst/>
          </a:prstGeom>
          <a:noFill/>
        </p:spPr>
        <p:txBody>
          <a:bodyPr wrap="square" rtlCol="0">
            <a:spAutoFit/>
          </a:bodyPr>
          <a:lstStyle/>
          <a:p>
            <a:pPr marL="0" indent="0" algn="just">
              <a:buNone/>
            </a:pPr>
            <a:r>
              <a:rPr lang="en-US" sz="2400" dirty="0">
                <a:solidFill>
                  <a:schemeClr val="bg1"/>
                </a:solidFill>
                <a:latin typeface="Times New Roman" panose="02020603050405020304" pitchFamily="18" charset="0"/>
                <a:cs typeface="Times New Roman" panose="02020603050405020304" pitchFamily="18" charset="0"/>
              </a:rPr>
              <a:t>     5. </a:t>
            </a:r>
            <a:r>
              <a:rPr lang="en-US" sz="2400" b="1" dirty="0">
                <a:solidFill>
                  <a:schemeClr val="bg1"/>
                </a:solidFill>
                <a:latin typeface="Times New Roman" panose="02020603050405020304" pitchFamily="18" charset="0"/>
                <a:cs typeface="Times New Roman" panose="02020603050405020304" pitchFamily="18" charset="0"/>
              </a:rPr>
              <a:t>Machine Learning Models:</a:t>
            </a:r>
          </a:p>
          <a:p>
            <a:pPr lvl="1" algn="just">
              <a:buFont typeface="Wingdings" panose="05000000000000000000" pitchFamily="2" charset="2"/>
              <a:buChar char="ü"/>
            </a:pPr>
            <a:r>
              <a:rPr lang="en-US" sz="1800" dirty="0">
                <a:solidFill>
                  <a:schemeClr val="bg1"/>
                </a:solidFill>
                <a:latin typeface="Times New Roman" panose="02020603050405020304" pitchFamily="18" charset="0"/>
                <a:cs typeface="Times New Roman" panose="02020603050405020304" pitchFamily="18" charset="0"/>
              </a:rPr>
              <a:t>Summarize the key findings and insights from the analysis.</a:t>
            </a:r>
          </a:p>
          <a:p>
            <a:pPr lvl="1" algn="just">
              <a:buFont typeface="Wingdings" panose="05000000000000000000" pitchFamily="2" charset="2"/>
              <a:buChar char="ü"/>
            </a:pPr>
            <a:r>
              <a:rPr lang="en-US" sz="1800" dirty="0">
                <a:solidFill>
                  <a:schemeClr val="bg1"/>
                </a:solidFill>
                <a:latin typeface="Times New Roman" panose="02020603050405020304" pitchFamily="18" charset="0"/>
                <a:cs typeface="Times New Roman" panose="02020603050405020304" pitchFamily="18" charset="0"/>
              </a:rPr>
              <a:t>Provide actionable recommendations to improve store performance and customer experience</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a:t>
            </a:r>
          </a:p>
          <a:p>
            <a:pPr marL="0" indent="0" algn="just">
              <a:buNone/>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98670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10ADC-925C-FB3D-C223-5D20C11AA580}"/>
              </a:ext>
            </a:extLst>
          </p:cNvPr>
          <p:cNvSpPr>
            <a:spLocks noGrp="1"/>
          </p:cNvSpPr>
          <p:nvPr>
            <p:ph type="title"/>
          </p:nvPr>
        </p:nvSpPr>
        <p:spPr>
          <a:xfrm>
            <a:off x="4477657" y="542925"/>
            <a:ext cx="3964214" cy="596447"/>
          </a:xfrm>
        </p:spPr>
        <p:txBody>
          <a:bodyPr/>
          <a:lstStyle/>
          <a:p>
            <a:r>
              <a:rPr lang="en-IN" dirty="0"/>
              <a:t>PROJECT OVERVIEW</a:t>
            </a:r>
          </a:p>
        </p:txBody>
      </p:sp>
      <p:sp>
        <p:nvSpPr>
          <p:cNvPr id="3" name="Slide Number Placeholder 2">
            <a:extLst>
              <a:ext uri="{FF2B5EF4-FFF2-40B4-BE49-F238E27FC236}">
                <a16:creationId xmlns:a16="http://schemas.microsoft.com/office/drawing/2014/main" id="{1A20E469-CA0C-6A87-9CED-059948618D9E}"/>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 Placeholder 3">
            <a:extLst>
              <a:ext uri="{FF2B5EF4-FFF2-40B4-BE49-F238E27FC236}">
                <a16:creationId xmlns:a16="http://schemas.microsoft.com/office/drawing/2014/main" id="{B5B57C3E-EC16-3C9D-9752-7EE7F79706A9}"/>
              </a:ext>
            </a:extLst>
          </p:cNvPr>
          <p:cNvSpPr>
            <a:spLocks noGrp="1"/>
          </p:cNvSpPr>
          <p:nvPr>
            <p:ph type="body" sz="quarter" idx="13"/>
          </p:nvPr>
        </p:nvSpPr>
        <p:spPr>
          <a:xfrm>
            <a:off x="444499" y="1625385"/>
            <a:ext cx="11524343" cy="4040629"/>
          </a:xfrm>
        </p:spPr>
        <p:txBody>
          <a:bodyPr/>
          <a:lstStyle/>
          <a:p>
            <a:pPr algn="just">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Objective</a:t>
            </a:r>
            <a:r>
              <a:rPr lang="en-US" sz="1800" dirty="0">
                <a:latin typeface="Times New Roman" panose="02020603050405020304" pitchFamily="18" charset="0"/>
                <a:cs typeface="Times New Roman" panose="02020603050405020304" pitchFamily="18" charset="0"/>
              </a:rPr>
              <a:t>:  Conduct a comprehensive analysis of the Sample Superstore dataset to gain valuable insights and recommend data-driven strategies for improved performance and customer satisfaction.</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Dataset Exploration</a:t>
            </a:r>
            <a:r>
              <a:rPr lang="en-US" sz="1800" dirty="0">
                <a:latin typeface="Times New Roman" panose="02020603050405020304" pitchFamily="18" charset="0"/>
                <a:cs typeface="Times New Roman" panose="02020603050405020304" pitchFamily="18" charset="0"/>
              </a:rPr>
              <a:t>: Explore the dataset's structure and content to understand the available variables and their significance.</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Data Cleaning</a:t>
            </a:r>
            <a:r>
              <a:rPr lang="en-US" sz="1800" dirty="0">
                <a:latin typeface="Times New Roman" panose="02020603050405020304" pitchFamily="18" charset="0"/>
                <a:cs typeface="Times New Roman" panose="02020603050405020304" pitchFamily="18" charset="0"/>
              </a:rPr>
              <a:t>: Ensure data quality by addressing missing values, inconsistencies, and outliers.</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Sales and Profit Analysis </a:t>
            </a:r>
            <a:r>
              <a:rPr lang="en-US" sz="1800" dirty="0">
                <a:latin typeface="Times New Roman" panose="02020603050405020304" pitchFamily="18" charset="0"/>
                <a:cs typeface="Times New Roman" panose="02020603050405020304" pitchFamily="18" charset="0"/>
              </a:rPr>
              <a:t>: Analyze sales and profit trends over time and across different product categories and regions.</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Customer Segmentation</a:t>
            </a:r>
            <a:r>
              <a:rPr lang="en-US" sz="1800" dirty="0">
                <a:latin typeface="Times New Roman" panose="02020603050405020304" pitchFamily="18" charset="0"/>
                <a:cs typeface="Times New Roman" panose="02020603050405020304" pitchFamily="18" charset="0"/>
              </a:rPr>
              <a:t>: Group customers based on demographics and buying behavior to identify high-value segments.</a:t>
            </a:r>
          </a:p>
          <a:p>
            <a:pPr marL="0" indent="0">
              <a:buNone/>
            </a:pPr>
            <a:endParaRPr lang="en-IN" dirty="0"/>
          </a:p>
        </p:txBody>
      </p:sp>
    </p:spTree>
    <p:extLst>
      <p:ext uri="{BB962C8B-B14F-4D97-AF65-F5344CB8AC3E}">
        <p14:creationId xmlns:p14="http://schemas.microsoft.com/office/powerpoint/2010/main" val="1512839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901D442-B6AD-61F5-5EC6-D96A4BF21FA0}"/>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 Placeholder 3">
            <a:extLst>
              <a:ext uri="{FF2B5EF4-FFF2-40B4-BE49-F238E27FC236}">
                <a16:creationId xmlns:a16="http://schemas.microsoft.com/office/drawing/2014/main" id="{5691902C-F48F-14FE-D820-23D302C93074}"/>
              </a:ext>
            </a:extLst>
          </p:cNvPr>
          <p:cNvSpPr>
            <a:spLocks noGrp="1"/>
          </p:cNvSpPr>
          <p:nvPr>
            <p:ph type="body" sz="quarter" idx="13"/>
          </p:nvPr>
        </p:nvSpPr>
        <p:spPr>
          <a:xfrm>
            <a:off x="967014" y="1037556"/>
            <a:ext cx="10285186" cy="5020344"/>
          </a:xfrm>
        </p:spPr>
        <p:txBody>
          <a:bodyPr/>
          <a:lstStyle/>
          <a:p>
            <a:pPr algn="just">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Inventory Management</a:t>
            </a:r>
            <a:r>
              <a:rPr lang="en-US" sz="1800" dirty="0">
                <a:latin typeface="Times New Roman" panose="02020603050405020304" pitchFamily="18" charset="0"/>
                <a:cs typeface="Times New Roman" panose="02020603050405020304" pitchFamily="18" charset="0"/>
              </a:rPr>
              <a:t>: Study inventory levels and turnover rates to optimize stock and reduce costs.</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Customer Satisfaction</a:t>
            </a:r>
            <a:r>
              <a:rPr lang="en-US" sz="1800" dirty="0">
                <a:latin typeface="Times New Roman" panose="02020603050405020304" pitchFamily="18" charset="0"/>
                <a:cs typeface="Times New Roman" panose="02020603050405020304" pitchFamily="18" charset="0"/>
              </a:rPr>
              <a:t>: Analyze customer feedback and ratings to identify areas for enhancing service and product offerings.</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Market Basket Analysis</a:t>
            </a:r>
            <a:r>
              <a:rPr lang="en-US" sz="1800" dirty="0">
                <a:latin typeface="Times New Roman" panose="02020603050405020304" pitchFamily="18" charset="0"/>
                <a:cs typeface="Times New Roman" panose="02020603050405020304" pitchFamily="18" charset="0"/>
              </a:rPr>
              <a:t>: Discover associations between products frequently purchased together to guide cross-selling strategies.</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Machine Learning Models</a:t>
            </a:r>
            <a:r>
              <a:rPr lang="en-US" sz="1800" dirty="0">
                <a:latin typeface="Times New Roman" panose="02020603050405020304" pitchFamily="18" charset="0"/>
                <a:cs typeface="Times New Roman" panose="02020603050405020304" pitchFamily="18" charset="0"/>
              </a:rPr>
              <a:t>: Implement predictive models to forecast future sales and identify potential customer churn.</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Conclusion and Recommendations</a:t>
            </a:r>
            <a:r>
              <a:rPr lang="en-US" sz="1800" dirty="0">
                <a:latin typeface="Times New Roman" panose="02020603050405020304" pitchFamily="18" charset="0"/>
                <a:cs typeface="Times New Roman" panose="02020603050405020304" pitchFamily="18" charset="0"/>
              </a:rPr>
              <a:t>: Summarize key findings and provide actionable recommendations to drive business growth and success.</a:t>
            </a:r>
          </a:p>
          <a:p>
            <a:endParaRPr lang="en-IN" dirty="0"/>
          </a:p>
        </p:txBody>
      </p:sp>
    </p:spTree>
    <p:extLst>
      <p:ext uri="{BB962C8B-B14F-4D97-AF65-F5344CB8AC3E}">
        <p14:creationId xmlns:p14="http://schemas.microsoft.com/office/powerpoint/2010/main" val="3427486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06E63-0714-B1FE-8CFB-4B6EF9F28145}"/>
              </a:ext>
            </a:extLst>
          </p:cNvPr>
          <p:cNvSpPr>
            <a:spLocks noGrp="1"/>
          </p:cNvSpPr>
          <p:nvPr>
            <p:ph type="title"/>
          </p:nvPr>
        </p:nvSpPr>
        <p:spPr>
          <a:xfrm>
            <a:off x="3759200" y="428626"/>
            <a:ext cx="6331857" cy="926646"/>
          </a:xfrm>
        </p:spPr>
        <p:txBody>
          <a:bodyPr/>
          <a:lstStyle/>
          <a:p>
            <a:r>
              <a:rPr lang="en-IN" dirty="0">
                <a:latin typeface="Times New Roman" panose="02020603050405020304" pitchFamily="18" charset="0"/>
                <a:cs typeface="Times New Roman" panose="02020603050405020304" pitchFamily="18" charset="0"/>
              </a:rPr>
              <a:t>END USERS OF THIS PROJECT</a:t>
            </a:r>
          </a:p>
        </p:txBody>
      </p:sp>
      <p:sp>
        <p:nvSpPr>
          <p:cNvPr id="3" name="Slide Number Placeholder 2">
            <a:extLst>
              <a:ext uri="{FF2B5EF4-FFF2-40B4-BE49-F238E27FC236}">
                <a16:creationId xmlns:a16="http://schemas.microsoft.com/office/drawing/2014/main" id="{89DC7DFE-DD80-958B-6969-7656457AEB44}"/>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ext Placeholder 3">
            <a:extLst>
              <a:ext uri="{FF2B5EF4-FFF2-40B4-BE49-F238E27FC236}">
                <a16:creationId xmlns:a16="http://schemas.microsoft.com/office/drawing/2014/main" id="{DB55AE74-CC5D-E54A-A57A-5216E4425E26}"/>
              </a:ext>
            </a:extLst>
          </p:cNvPr>
          <p:cNvSpPr>
            <a:spLocks noGrp="1"/>
          </p:cNvSpPr>
          <p:nvPr>
            <p:ph type="body" sz="quarter" idx="13"/>
          </p:nvPr>
        </p:nvSpPr>
        <p:spPr>
          <a:xfrm>
            <a:off x="444499" y="1625385"/>
            <a:ext cx="11524343" cy="4187586"/>
          </a:xfrm>
        </p:spPr>
        <p:txBody>
          <a:bodyPr/>
          <a:lstStyle/>
          <a:p>
            <a:pPr algn="just">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Store Management</a:t>
            </a:r>
            <a:r>
              <a:rPr lang="en-US" sz="1800" dirty="0">
                <a:latin typeface="Times New Roman" panose="02020603050405020304" pitchFamily="18" charset="0"/>
                <a:cs typeface="Times New Roman" panose="02020603050405020304" pitchFamily="18" charset="0"/>
              </a:rPr>
              <a:t>: Store managers and regional managers who oversee day-to-day operations and seek insights to optimize inventory, improve sales, and enhance customer service.</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Sales and Marketing Teams</a:t>
            </a:r>
            <a:r>
              <a:rPr lang="en-US" sz="1800" dirty="0">
                <a:latin typeface="Times New Roman" panose="02020603050405020304" pitchFamily="18" charset="0"/>
                <a:cs typeface="Times New Roman" panose="02020603050405020304" pitchFamily="18" charset="0"/>
              </a:rPr>
              <a:t>: Sales and marketing teams can use the analysis to identify top-selling products, target high-value customer segments, and devise effective promotional strategies.</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Customer Service Department</a:t>
            </a:r>
            <a:r>
              <a:rPr lang="en-US" sz="1800" dirty="0">
                <a:latin typeface="Times New Roman" panose="02020603050405020304" pitchFamily="18" charset="0"/>
                <a:cs typeface="Times New Roman" panose="02020603050405020304" pitchFamily="18" charset="0"/>
              </a:rPr>
              <a:t>: The customer service department can benefit from customer feedback analysis to address pain points, improve service quality, and boost overall customer satisfaction.</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Supply Chain and Logistics Teams</a:t>
            </a:r>
            <a:r>
              <a:rPr lang="en-US" sz="1800" dirty="0">
                <a:latin typeface="Times New Roman" panose="02020603050405020304" pitchFamily="18" charset="0"/>
                <a:cs typeface="Times New Roman" panose="02020603050405020304" pitchFamily="18" charset="0"/>
              </a:rPr>
              <a:t>: Inventory management insights aid supply chain and logistics teams in maintaining optimal stock levels, reducing costs, and ensuring timely product availability.</a:t>
            </a:r>
          </a:p>
          <a:p>
            <a:endParaRPr lang="en-IN" dirty="0"/>
          </a:p>
        </p:txBody>
      </p:sp>
    </p:spTree>
    <p:extLst>
      <p:ext uri="{BB962C8B-B14F-4D97-AF65-F5344CB8AC3E}">
        <p14:creationId xmlns:p14="http://schemas.microsoft.com/office/powerpoint/2010/main" val="675115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250CEAC-F570-EE45-3844-04D17C691B46}"/>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ext Placeholder 3">
            <a:extLst>
              <a:ext uri="{FF2B5EF4-FFF2-40B4-BE49-F238E27FC236}">
                <a16:creationId xmlns:a16="http://schemas.microsoft.com/office/drawing/2014/main" id="{3829182D-87E8-59FD-3927-2CD26ED83228}"/>
              </a:ext>
            </a:extLst>
          </p:cNvPr>
          <p:cNvSpPr>
            <a:spLocks noGrp="1"/>
          </p:cNvSpPr>
          <p:nvPr>
            <p:ph type="body" sz="quarter" idx="13"/>
          </p:nvPr>
        </p:nvSpPr>
        <p:spPr>
          <a:xfrm>
            <a:off x="444501" y="613013"/>
            <a:ext cx="11361056" cy="4987687"/>
          </a:xfrm>
        </p:spPr>
        <p:txBody>
          <a:bodyPr/>
          <a:lstStyle/>
          <a:p>
            <a:pPr algn="just">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Product and Category Managers</a:t>
            </a:r>
            <a:r>
              <a:rPr lang="en-US" sz="1800" dirty="0">
                <a:latin typeface="Times New Roman" panose="02020603050405020304" pitchFamily="18" charset="0"/>
                <a:cs typeface="Times New Roman" panose="02020603050405020304" pitchFamily="18" charset="0"/>
              </a:rPr>
              <a:t>: Product and category managers can leverage the analysis to understand product performance, identify popular items, and make data-driven decisions about product offerings.</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Business Analysts</a:t>
            </a:r>
            <a:r>
              <a:rPr lang="en-US" sz="1800" dirty="0">
                <a:latin typeface="Times New Roman" panose="02020603050405020304" pitchFamily="18" charset="0"/>
                <a:cs typeface="Times New Roman" panose="02020603050405020304" pitchFamily="18" charset="0"/>
              </a:rPr>
              <a:t>: Analysts within the organization can use the analysis to generate reports, dashboards, and visualizations for various stakeholders, facilitating data-driven decision-making at all levels.</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Senior Management and Executives</a:t>
            </a:r>
            <a:r>
              <a:rPr lang="en-US" sz="1800" dirty="0">
                <a:latin typeface="Times New Roman" panose="02020603050405020304" pitchFamily="18" charset="0"/>
                <a:cs typeface="Times New Roman" panose="02020603050405020304" pitchFamily="18" charset="0"/>
              </a:rPr>
              <a:t>: High-level executives and decision-makers can utilize the analysis to gain a holistic view of the store's performance, revenue generation, and potential areas for growth.</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Financial and Accounting Teams</a:t>
            </a:r>
            <a:r>
              <a:rPr lang="en-US" sz="1800" dirty="0">
                <a:latin typeface="Times New Roman" panose="02020603050405020304" pitchFamily="18" charset="0"/>
                <a:cs typeface="Times New Roman" panose="02020603050405020304" pitchFamily="18" charset="0"/>
              </a:rPr>
              <a:t>: The analysis can help financial and accounting teams understand profit margins, cost patterns, and factors impacting financial performance.</a:t>
            </a:r>
          </a:p>
          <a:p>
            <a:pPr algn="just">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Operations and Efficiency Teams</a:t>
            </a:r>
            <a:r>
              <a:rPr lang="en-US" sz="1800" dirty="0">
                <a:latin typeface="Times New Roman" panose="02020603050405020304" pitchFamily="18" charset="0"/>
                <a:cs typeface="Times New Roman" panose="02020603050405020304" pitchFamily="18" charset="0"/>
              </a:rPr>
              <a:t>: Teams responsible for store operations and efficiency can use the insights to streamline processes, optimize resource allocation, and improve overall operational efficiency.</a:t>
            </a:r>
          </a:p>
          <a:p>
            <a:endParaRPr lang="en-IN" dirty="0"/>
          </a:p>
        </p:txBody>
      </p:sp>
    </p:spTree>
    <p:extLst>
      <p:ext uri="{BB962C8B-B14F-4D97-AF65-F5344CB8AC3E}">
        <p14:creationId xmlns:p14="http://schemas.microsoft.com/office/powerpoint/2010/main" val="1489091249"/>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infopath/2007/PartnerControls"/>
    <ds:schemaRef ds:uri="http://schemas.openxmlformats.org/package/2006/metadata/core-properties"/>
    <ds:schemaRef ds:uri="http://purl.org/dc/elements/1.1/"/>
    <ds:schemaRef ds:uri="http://www.w3.org/XML/1998/namespace"/>
    <ds:schemaRef ds:uri="http://purl.org/dc/dcmitype/"/>
    <ds:schemaRef ds:uri="http://schemas.microsoft.com/office/2006/metadata/properties"/>
    <ds:schemaRef ds:uri="http://schemas.microsoft.com/office/2006/documentManagement/types"/>
    <ds:schemaRef ds:uri="16c05727-aa75-4e4a-9b5f-8a80a1165891"/>
    <ds:schemaRef ds:uri="http://purl.org/dc/term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1132</TotalTime>
  <Words>1235</Words>
  <Application>Microsoft Office PowerPoint</Application>
  <PresentationFormat>Widescreen</PresentationFormat>
  <Paragraphs>111</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Helvetica Neue</vt:lpstr>
      <vt:lpstr>Lato</vt:lpstr>
      <vt:lpstr>Times New Roman</vt:lpstr>
      <vt:lpstr>Trade Gothic LT Pro</vt:lpstr>
      <vt:lpstr>Trebuchet MS</vt:lpstr>
      <vt:lpstr>Wingdings</vt:lpstr>
      <vt:lpstr>Office Theme</vt:lpstr>
      <vt:lpstr>IBM-EDUNET DATA ANALYTICS</vt:lpstr>
      <vt:lpstr>STUDENT DETAILS</vt:lpstr>
      <vt:lpstr>CASE STUDY</vt:lpstr>
      <vt:lpstr>AGENDA</vt:lpstr>
      <vt:lpstr>PowerPoint Presentation</vt:lpstr>
      <vt:lpstr>PROJECT OVERVIEW</vt:lpstr>
      <vt:lpstr>PowerPoint Presentation</vt:lpstr>
      <vt:lpstr>END USERS OF THIS PROJECT</vt:lpstr>
      <vt:lpstr>PowerPoint Presentation</vt:lpstr>
      <vt:lpstr>WORKING WITH DATASET</vt:lpstr>
      <vt:lpstr>WORKING WITH DATASET</vt:lpstr>
      <vt:lpstr>VISUALIZATIONS</vt:lpstr>
      <vt:lpstr>VISUALIZATIONS</vt:lpstr>
      <vt:lpstr>OVERALL  ANALYSIS</vt:lpstr>
      <vt:lpstr>RESULTS</vt:lpstr>
      <vt:lpstr>REFERENCE LINKS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IBM-EDUNET DATA ANALYTICS</dc:title>
  <dc:creator>Sundar Akshay Yenumula</dc:creator>
  <cp:lastModifiedBy>Sundar Akshay Yenumula</cp:lastModifiedBy>
  <cp:revision>1</cp:revision>
  <dcterms:created xsi:type="dcterms:W3CDTF">2023-07-22T11:12:41Z</dcterms:created>
  <dcterms:modified xsi:type="dcterms:W3CDTF">2023-07-23T06:08:51Z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