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200" cy="513324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7;p1"/>
          <p:cNvSpPr/>
          <p:nvPr/>
        </p:nvSpPr>
        <p:spPr>
          <a:xfrm>
            <a:off x="343800" y="3257280"/>
            <a:ext cx="52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</a:t>
            </a:r>
            <a:r>
              <a:rPr b="0" lang="en-IN" sz="2800" spc="-1" strike="noStrike">
                <a:latin typeface="Arial"/>
              </a:rPr>
              <a:t>nd </a:t>
            </a:r>
            <a:r>
              <a:rPr b="0" lang="en-IN" sz="2800" spc="-1" strike="noStrike">
                <a:latin typeface="Arial"/>
              </a:rPr>
              <a:t>Outli</a:t>
            </a:r>
            <a:r>
              <a:rPr b="0" lang="en-IN" sz="2800" spc="-1" strike="noStrike">
                <a:latin typeface="Arial"/>
              </a:rPr>
              <a:t>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</a:t>
            </a:r>
            <a:r>
              <a:rPr b="0" lang="en-IN" sz="2400" spc="-1" strike="noStrike">
                <a:latin typeface="Arial"/>
              </a:rPr>
              <a:t>rd </a:t>
            </a:r>
            <a:r>
              <a:rPr b="0" lang="en-IN" sz="2400" spc="-1" strike="noStrike">
                <a:latin typeface="Arial"/>
              </a:rPr>
              <a:t>Ou</a:t>
            </a:r>
            <a:r>
              <a:rPr b="0" lang="en-IN" sz="2400" spc="-1" strike="noStrike">
                <a:latin typeface="Arial"/>
              </a:rPr>
              <a:t>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</a:t>
            </a:r>
            <a:r>
              <a:rPr b="0" lang="en-IN" sz="2400" spc="-1" strike="noStrike">
                <a:latin typeface="Arial"/>
              </a:rPr>
              <a:t>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9;p14" descr="A picture containing person, computer, indoor&#10;&#10;Description automatically generated"/>
          <p:cNvPicPr/>
          <p:nvPr/>
        </p:nvPicPr>
        <p:blipFill>
          <a:blip r:embed="rId2"/>
          <a:srcRect l="0" t="0" r="11106" b="0"/>
          <a:stretch/>
        </p:blipFill>
        <p:spPr>
          <a:xfrm flipH="1">
            <a:off x="1800" y="0"/>
            <a:ext cx="9142200" cy="514152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60;p14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200" cy="51462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61;p14"/>
          <p:cNvSpPr/>
          <p:nvPr/>
        </p:nvSpPr>
        <p:spPr>
          <a:xfrm>
            <a:off x="0" y="638280"/>
            <a:ext cx="4732200" cy="40291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62;p14"/>
          <p:cNvSpPr/>
          <p:nvPr/>
        </p:nvSpPr>
        <p:spPr>
          <a:xfrm>
            <a:off x="0" y="820080"/>
            <a:ext cx="142920" cy="321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</a:t>
            </a:r>
            <a:r>
              <a:rPr b="0" lang="en-IN" sz="2800" spc="-1" strike="noStrike">
                <a:latin typeface="Arial"/>
              </a:rPr>
              <a:t>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</a:t>
            </a:r>
            <a:r>
              <a:rPr b="0" lang="en-IN" sz="2400" spc="-1" strike="noStrike">
                <a:latin typeface="Arial"/>
              </a:rPr>
              <a:t>Outlin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</a:t>
            </a:r>
            <a:r>
              <a:rPr b="0" lang="en-IN" sz="2000" spc="-1" strike="noStrike">
                <a:latin typeface="Arial"/>
              </a:rPr>
              <a:t>urt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Ou</a:t>
            </a:r>
            <a:r>
              <a:rPr b="0" lang="en-IN" sz="2000" spc="-1" strike="noStrike">
                <a:latin typeface="Arial"/>
              </a:rPr>
              <a:t>tlin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</a:t>
            </a:r>
            <a:r>
              <a:rPr b="0" lang="en-IN" sz="2000" spc="-1" strike="noStrike">
                <a:latin typeface="Arial"/>
              </a:rPr>
              <a:t>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14;p27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200" cy="514620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15;p27"/>
          <p:cNvGrpSpPr/>
          <p:nvPr/>
        </p:nvGrpSpPr>
        <p:grpSpPr>
          <a:xfrm>
            <a:off x="270360" y="226080"/>
            <a:ext cx="173520" cy="4731840"/>
            <a:chOff x="270360" y="226080"/>
            <a:chExt cx="173520" cy="4731840"/>
          </a:xfrm>
        </p:grpSpPr>
        <p:grpSp>
          <p:nvGrpSpPr>
            <p:cNvPr id="84" name="Google Shape;116;p27"/>
            <p:cNvGrpSpPr/>
            <p:nvPr/>
          </p:nvGrpSpPr>
          <p:grpSpPr>
            <a:xfrm>
              <a:off x="270360" y="3635280"/>
              <a:ext cx="173520" cy="1322640"/>
              <a:chOff x="270360" y="3635280"/>
              <a:chExt cx="173520" cy="1322640"/>
            </a:xfrm>
          </p:grpSpPr>
          <p:sp>
            <p:nvSpPr>
              <p:cNvPr id="85" name="Google Shape;117;p27"/>
              <p:cNvSpPr/>
              <p:nvPr/>
            </p:nvSpPr>
            <p:spPr>
              <a:xfrm>
                <a:off x="270360" y="3635280"/>
                <a:ext cx="173520" cy="371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18;p27"/>
              <p:cNvSpPr/>
              <p:nvPr/>
            </p:nvSpPr>
            <p:spPr>
              <a:xfrm>
                <a:off x="358200" y="3846960"/>
                <a:ext cx="360" cy="11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19;p27"/>
            <p:cNvGrpSpPr/>
            <p:nvPr/>
          </p:nvGrpSpPr>
          <p:grpSpPr>
            <a:xfrm>
              <a:off x="270360" y="226080"/>
              <a:ext cx="173520" cy="3016800"/>
              <a:chOff x="270360" y="226080"/>
              <a:chExt cx="173520" cy="3016800"/>
            </a:xfrm>
          </p:grpSpPr>
          <p:sp>
            <p:nvSpPr>
              <p:cNvPr id="88" name="Google Shape;120;p27"/>
              <p:cNvSpPr/>
              <p:nvPr/>
            </p:nvSpPr>
            <p:spPr>
              <a:xfrm>
                <a:off x="358200" y="432000"/>
                <a:ext cx="360" cy="2810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21;p27"/>
              <p:cNvSpPr/>
              <p:nvPr/>
            </p:nvSpPr>
            <p:spPr>
              <a:xfrm>
                <a:off x="270360" y="226080"/>
                <a:ext cx="173520" cy="37188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</a:t>
            </a:r>
            <a:r>
              <a:rPr b="0" lang="en-IN" sz="2800" spc="-1" strike="noStrike">
                <a:latin typeface="Arial"/>
              </a:rPr>
              <a:t>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</a:t>
            </a:r>
            <a:r>
              <a:rPr b="0" lang="en-IN" sz="2400" spc="-1" strike="noStrike">
                <a:latin typeface="Arial"/>
              </a:rPr>
              <a:t>Outlin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</a:t>
            </a:r>
            <a:r>
              <a:rPr b="0" lang="en-IN" sz="2000" spc="-1" strike="noStrike">
                <a:latin typeface="Arial"/>
              </a:rPr>
              <a:t>urt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Ou</a:t>
            </a:r>
            <a:r>
              <a:rPr b="0" lang="en-IN" sz="2000" spc="-1" strike="noStrike">
                <a:latin typeface="Arial"/>
              </a:rPr>
              <a:t>tlin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</a:t>
            </a:r>
            <a:r>
              <a:rPr b="0" lang="en-IN" sz="2000" spc="-1" strike="noStrike">
                <a:latin typeface="Arial"/>
              </a:rPr>
              <a:t>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73;p40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200" cy="5146200"/>
          </a:xfrm>
          <a:prstGeom prst="rect">
            <a:avLst/>
          </a:prstGeom>
          <a:ln w="0">
            <a:noFill/>
          </a:ln>
        </p:spPr>
      </p:pic>
      <p:grpSp>
        <p:nvGrpSpPr>
          <p:cNvPr id="129" name="Google Shape;174;p40"/>
          <p:cNvGrpSpPr/>
          <p:nvPr/>
        </p:nvGrpSpPr>
        <p:grpSpPr>
          <a:xfrm>
            <a:off x="270360" y="226080"/>
            <a:ext cx="173520" cy="4773240"/>
            <a:chOff x="270360" y="226080"/>
            <a:chExt cx="173520" cy="4773240"/>
          </a:xfrm>
        </p:grpSpPr>
        <p:grpSp>
          <p:nvGrpSpPr>
            <p:cNvPr id="130" name="Google Shape;175;p40"/>
            <p:cNvGrpSpPr/>
            <p:nvPr/>
          </p:nvGrpSpPr>
          <p:grpSpPr>
            <a:xfrm>
              <a:off x="270360" y="3449520"/>
              <a:ext cx="173520" cy="1549800"/>
              <a:chOff x="270360" y="3449520"/>
              <a:chExt cx="173520" cy="1549800"/>
            </a:xfrm>
          </p:grpSpPr>
          <p:sp>
            <p:nvSpPr>
              <p:cNvPr id="131" name="Google Shape;176;p40"/>
              <p:cNvSpPr/>
              <p:nvPr/>
            </p:nvSpPr>
            <p:spPr>
              <a:xfrm>
                <a:off x="270360" y="3449520"/>
                <a:ext cx="173520" cy="4363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177;p40"/>
              <p:cNvSpPr/>
              <p:nvPr/>
            </p:nvSpPr>
            <p:spPr>
              <a:xfrm>
                <a:off x="358200" y="3697200"/>
                <a:ext cx="360" cy="1302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178;p40"/>
            <p:cNvGrpSpPr/>
            <p:nvPr/>
          </p:nvGrpSpPr>
          <p:grpSpPr>
            <a:xfrm>
              <a:off x="270360" y="226080"/>
              <a:ext cx="173520" cy="2913480"/>
              <a:chOff x="270360" y="226080"/>
              <a:chExt cx="173520" cy="2913480"/>
            </a:xfrm>
          </p:grpSpPr>
          <p:sp>
            <p:nvSpPr>
              <p:cNvPr id="134" name="Google Shape;179;p40"/>
              <p:cNvSpPr/>
              <p:nvPr/>
            </p:nvSpPr>
            <p:spPr>
              <a:xfrm flipH="1">
                <a:off x="354240" y="467280"/>
                <a:ext cx="720" cy="2672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180;p40"/>
              <p:cNvSpPr/>
              <p:nvPr/>
            </p:nvSpPr>
            <p:spPr>
              <a:xfrm>
                <a:off x="270360" y="226080"/>
                <a:ext cx="173520" cy="4363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232;p53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33;p53"/>
          <p:cNvSpPr/>
          <p:nvPr/>
        </p:nvSpPr>
        <p:spPr>
          <a:xfrm>
            <a:off x="0" y="202320"/>
            <a:ext cx="133920" cy="34236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oogle Shape;234;p53"/>
          <p:cNvGrpSpPr/>
          <p:nvPr/>
        </p:nvGrpSpPr>
        <p:grpSpPr>
          <a:xfrm>
            <a:off x="2441160" y="1060560"/>
            <a:ext cx="4257720" cy="3397320"/>
            <a:chOff x="2441160" y="1060560"/>
            <a:chExt cx="4257720" cy="3397320"/>
          </a:xfrm>
        </p:grpSpPr>
        <p:pic>
          <p:nvPicPr>
            <p:cNvPr id="177" name="Google Shape;235;p53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3320" cy="3369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8" name="Google Shape;236;p53"/>
            <p:cNvGrpSpPr/>
            <p:nvPr/>
          </p:nvGrpSpPr>
          <p:grpSpPr>
            <a:xfrm>
              <a:off x="2441160" y="1082160"/>
              <a:ext cx="4257720" cy="3375720"/>
              <a:chOff x="2441160" y="1082160"/>
              <a:chExt cx="4257720" cy="3375720"/>
            </a:xfrm>
          </p:grpSpPr>
          <p:sp>
            <p:nvSpPr>
              <p:cNvPr id="179" name="Google Shape;237;p53"/>
              <p:cNvSpPr/>
              <p:nvPr/>
            </p:nvSpPr>
            <p:spPr>
              <a:xfrm>
                <a:off x="6618600" y="2307600"/>
                <a:ext cx="80280" cy="8028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238;p53"/>
              <p:cNvSpPr/>
              <p:nvPr/>
            </p:nvSpPr>
            <p:spPr>
              <a:xfrm>
                <a:off x="6426360" y="3560040"/>
                <a:ext cx="80280" cy="8028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239;p53"/>
              <p:cNvSpPr/>
              <p:nvPr/>
            </p:nvSpPr>
            <p:spPr>
              <a:xfrm>
                <a:off x="5448600" y="4377600"/>
                <a:ext cx="80280" cy="8028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240;p53"/>
              <p:cNvSpPr/>
              <p:nvPr/>
            </p:nvSpPr>
            <p:spPr>
              <a:xfrm>
                <a:off x="6444360" y="1082160"/>
                <a:ext cx="80280" cy="8028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241;p53"/>
              <p:cNvSpPr/>
              <p:nvPr/>
            </p:nvSpPr>
            <p:spPr>
              <a:xfrm>
                <a:off x="2441160" y="2307600"/>
                <a:ext cx="80280" cy="8028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242;p53"/>
              <p:cNvSpPr/>
              <p:nvPr/>
            </p:nvSpPr>
            <p:spPr>
              <a:xfrm>
                <a:off x="2619720" y="3566520"/>
                <a:ext cx="80280" cy="8028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243;p53"/>
              <p:cNvSpPr/>
              <p:nvPr/>
            </p:nvSpPr>
            <p:spPr>
              <a:xfrm>
                <a:off x="3592800" y="4377600"/>
                <a:ext cx="80280" cy="8028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244;p53"/>
              <p:cNvSpPr/>
              <p:nvPr/>
            </p:nvSpPr>
            <p:spPr>
              <a:xfrm>
                <a:off x="2619720" y="1089000"/>
                <a:ext cx="80280" cy="8028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245;p53"/>
            <p:cNvGrpSpPr/>
            <p:nvPr/>
          </p:nvGrpSpPr>
          <p:grpSpPr>
            <a:xfrm>
              <a:off x="3551760" y="1395000"/>
              <a:ext cx="2052360" cy="2052360"/>
              <a:chOff x="3551760" y="1395000"/>
              <a:chExt cx="2052360" cy="2052360"/>
            </a:xfrm>
          </p:grpSpPr>
          <p:sp>
            <p:nvSpPr>
              <p:cNvPr id="188" name="Google Shape;246;p53"/>
              <p:cNvSpPr/>
              <p:nvPr/>
            </p:nvSpPr>
            <p:spPr>
              <a:xfrm>
                <a:off x="3551760" y="1395000"/>
                <a:ext cx="2052360" cy="205236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247;p53"/>
              <p:cNvSpPr/>
              <p:nvPr/>
            </p:nvSpPr>
            <p:spPr>
              <a:xfrm>
                <a:off x="3606120" y="1449360"/>
                <a:ext cx="1943640" cy="19436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</a:t>
            </a:r>
            <a:r>
              <a:rPr b="0" lang="en-IN" sz="2800" spc="-1" strike="noStrike">
                <a:latin typeface="Arial"/>
              </a:rPr>
              <a:t>nd </a:t>
            </a:r>
            <a:r>
              <a:rPr b="0" lang="en-IN" sz="2800" spc="-1" strike="noStrike">
                <a:latin typeface="Arial"/>
              </a:rPr>
              <a:t>Outlin</a:t>
            </a:r>
            <a:r>
              <a:rPr b="0" lang="en-IN" sz="2800" spc="-1" strike="noStrike">
                <a:latin typeface="Arial"/>
              </a:rPr>
              <a:t>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Out</a:t>
            </a:r>
            <a:r>
              <a:rPr b="0" lang="en-IN" sz="2400" spc="-1" strike="noStrike">
                <a:latin typeface="Arial"/>
              </a:rPr>
              <a:t>line </a:t>
            </a:r>
            <a:r>
              <a:rPr b="0" lang="en-IN" sz="2400" spc="-1" strike="noStrike">
                <a:latin typeface="Arial"/>
              </a:rPr>
              <a:t>Lev</a:t>
            </a:r>
            <a:r>
              <a:rPr b="0" lang="en-IN" sz="2400" spc="-1" strike="noStrike">
                <a:latin typeface="Arial"/>
              </a:rPr>
              <a:t>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99;p66" descr="A computer on a table&#10;&#10;Description automatically generated with medium confidence"/>
          <p:cNvPicPr/>
          <p:nvPr/>
        </p:nvPicPr>
        <p:blipFill>
          <a:blip r:embed="rId2"/>
          <a:srcRect l="0" t="8554" r="1750" b="8554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00;p66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301;p66"/>
          <p:cNvSpPr/>
          <p:nvPr/>
        </p:nvSpPr>
        <p:spPr>
          <a:xfrm>
            <a:off x="2240640" y="1407960"/>
            <a:ext cx="4809600" cy="7488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302;p66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79360" cy="117936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303;p66"/>
          <p:cNvSpPr/>
          <p:nvPr/>
        </p:nvSpPr>
        <p:spPr>
          <a:xfrm>
            <a:off x="2233440" y="613440"/>
            <a:ext cx="4816800" cy="792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355;p79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356;p79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748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748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- 5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13" name="Google Shape;413;p92" descr=""/>
          <p:cNvPicPr/>
          <p:nvPr/>
        </p:nvPicPr>
        <p:blipFill>
          <a:blip r:embed="rId1"/>
          <a:srcRect l="-43400" t="2427" r="43400" b="-2427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196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546800" cy="303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316" name="Google Shape;420;p93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200" cy="5141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Google Shape;421;p93"/>
          <p:cNvGraphicFramePr/>
          <p:nvPr/>
        </p:nvGraphicFramePr>
        <p:xfrm>
          <a:off x="116640" y="2090160"/>
          <a:ext cx="4537800" cy="2273760"/>
        </p:xfrm>
        <a:graphic>
          <a:graphicData uri="http://schemas.openxmlformats.org/drawingml/2006/table">
            <a:tbl>
              <a:tblPr/>
              <a:tblGrid>
                <a:gridCol w="1843920"/>
                <a:gridCol w="1829520"/>
                <a:gridCol w="864720"/>
              </a:tblGrid>
              <a:tr h="39492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Au721220205056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Sundar 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CD2_7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Au721220205003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Balaji 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CD2_7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Au721220205023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Karuppasamy B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CD2_7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Au721220205033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Murugavel 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CD2_7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82040" y="524880"/>
            <a:ext cx="6890040" cy="5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Hosting the website so that it can be accessed from anywhere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 backend on aws with all environment setup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Make sure to whitelist api ports and host with the database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Migrate database to mongodb atlas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Build react app to be hosted on the server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hosted backed url to the frontend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Test entire frontend and backend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89600" y="4032720"/>
            <a:ext cx="7046640" cy="3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Understand how to host a web api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How to deploy production ready react applications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Setting up environment for production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0" name="Google Shape;428;p94"/>
          <p:cNvSpPr/>
          <p:nvPr/>
        </p:nvSpPr>
        <p:spPr>
          <a:xfrm>
            <a:off x="489600" y="2842560"/>
            <a:ext cx="45918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1" name="Google Shape;429;p94"/>
          <p:cNvSpPr/>
          <p:nvPr/>
        </p:nvSpPr>
        <p:spPr>
          <a:xfrm>
            <a:off x="445680" y="3657960"/>
            <a:ext cx="26280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2" name="Google Shape;430;p94"/>
          <p:cNvSpPr/>
          <p:nvPr/>
        </p:nvSpPr>
        <p:spPr>
          <a:xfrm>
            <a:off x="445680" y="237240"/>
            <a:ext cx="26280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23669"/>
                </a:solidFill>
                <a:latin typeface="EB Garamond ExtraBold"/>
                <a:ea typeface="EB Garamond ExtraBold"/>
              </a:rPr>
              <a:t>Task 5 :: Hosting (Module 5)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3" name="Google Shape;431;p94"/>
          <p:cNvSpPr/>
          <p:nvPr/>
        </p:nvSpPr>
        <p:spPr>
          <a:xfrm>
            <a:off x="489600" y="2563920"/>
            <a:ext cx="45918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436;p95"/>
          <p:cNvSpPr/>
          <p:nvPr/>
        </p:nvSpPr>
        <p:spPr>
          <a:xfrm>
            <a:off x="445680" y="237240"/>
            <a:ext cx="26280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5" name="Google Shape;437;p95" descr=""/>
          <p:cNvPicPr/>
          <p:nvPr/>
        </p:nvPicPr>
        <p:blipFill>
          <a:blip r:embed="rId1"/>
          <a:srcRect l="-65176" t="3315" r="65176" b="-3315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438;p95"/>
          <p:cNvSpPr/>
          <p:nvPr/>
        </p:nvSpPr>
        <p:spPr>
          <a:xfrm>
            <a:off x="546840" y="3087360"/>
            <a:ext cx="26280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7" name="Google Shape;439;p95"/>
          <p:cNvSpPr/>
          <p:nvPr/>
        </p:nvSpPr>
        <p:spPr>
          <a:xfrm>
            <a:off x="540000" y="900000"/>
            <a:ext cx="8678520" cy="25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1)Sign Up and Log 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: Sign up for a Render account and log in to the Render platform.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2)Create a New Web Service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: Create a new dashboard for web service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3)Configure and Deploy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: Connect your Git repository, configure environment variables, and initiate deployment.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4)Custom Domain and SSL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: Set up a custom domain and enable SSL for secure connections.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5) Monitor and Maintain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: Monitor deployment progress, test your Spring Boot application, and periodically check for updates and security maintenance.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8" name="Google Shape;440;p95"/>
          <p:cNvSpPr/>
          <p:nvPr/>
        </p:nvSpPr>
        <p:spPr>
          <a:xfrm>
            <a:off x="540000" y="3600000"/>
            <a:ext cx="845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This task involves setting up your Spring Boot project on the Render platform in five key steps. First, you need to sign up for a Render account and log in. Then, you create a new web service through the Render dashboard. After that, configure your service's details, connect your Git repository, and deploy your Spring Boot project. You can also opt to add a custom domain and enable SSL for security. Finally, monitor the deployment, thoroughly test your application, and maintain it by checking for updates and ensuring security.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288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288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AWS EC2 instance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824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all dependencies required for deployment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803880" y="3448800"/>
            <a:ext cx="171288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Migrate entire database to mongodb atlas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1195920" y="4258440"/>
            <a:ext cx="231552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run node server on development using pm2 service manager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6615360" y="961200"/>
            <a:ext cx="231552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build your react application for production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787080" y="2188800"/>
            <a:ext cx="190512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forwared required ports on ec2 instance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6" name="PlaceHolder 8"/>
          <p:cNvSpPr>
            <a:spLocks noGrp="1"/>
          </p:cNvSpPr>
          <p:nvPr>
            <p:ph/>
          </p:nvPr>
        </p:nvSpPr>
        <p:spPr>
          <a:xfrm>
            <a:off x="6602400" y="3448800"/>
            <a:ext cx="171288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all environment varialble withs appropriate values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7" name="PlaceHolder 9"/>
          <p:cNvSpPr>
            <a:spLocks noGrp="1"/>
          </p:cNvSpPr>
          <p:nvPr>
            <p:ph/>
          </p:nvPr>
        </p:nvSpPr>
        <p:spPr>
          <a:xfrm>
            <a:off x="5585040" y="4258440"/>
            <a:ext cx="1712880" cy="3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 your react application on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8" name="Google Shape;454;p96"/>
          <p:cNvSpPr/>
          <p:nvPr/>
        </p:nvSpPr>
        <p:spPr>
          <a:xfrm>
            <a:off x="193320" y="125280"/>
            <a:ext cx="3124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08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840480" y="881640"/>
            <a:ext cx="3249360" cy="298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</a:rPr>
              <a:t>https://github.com/SundarSampath20/CD2_7-Task-5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</a:rPr>
              <a:t>https://github.com/Karuppasamy923/Task5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</a:rPr>
              <a:t>https://github.com/Muruga-vel/CD2_7-Task-5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</a:rPr>
              <a:t>https://github.com/balaji665/CD2_7-Task-5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465;p98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2023-11-15T16:38:09Z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