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337" autoAdjust="0"/>
  </p:normalViewPr>
  <p:slideViewPr>
    <p:cSldViewPr snapToGrid="0">
      <p:cViewPr>
        <p:scale>
          <a:sx n="80" d="100"/>
          <a:sy n="80" d="100"/>
        </p:scale>
        <p:origin x="7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EF1E-A1C3-4832-B4AC-2F1BEC3857C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3E4-2888-49B9-B812-AC5F5152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0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EF1E-A1C3-4832-B4AC-2F1BEC3857C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3E4-2888-49B9-B812-AC5F5152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03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EF1E-A1C3-4832-B4AC-2F1BEC3857C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3E4-2888-49B9-B812-AC5F5152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8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EF1E-A1C3-4832-B4AC-2F1BEC3857C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3E4-2888-49B9-B812-AC5F5152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88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EF1E-A1C3-4832-B4AC-2F1BEC3857C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3E4-2888-49B9-B812-AC5F5152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3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EF1E-A1C3-4832-B4AC-2F1BEC3857C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3E4-2888-49B9-B812-AC5F5152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1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EF1E-A1C3-4832-B4AC-2F1BEC3857C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3E4-2888-49B9-B812-AC5F5152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2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EF1E-A1C3-4832-B4AC-2F1BEC3857C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3E4-2888-49B9-B812-AC5F5152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93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EF1E-A1C3-4832-B4AC-2F1BEC3857C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3E4-2888-49B9-B812-AC5F5152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6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EF1E-A1C3-4832-B4AC-2F1BEC3857C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3E4-2888-49B9-B812-AC5F5152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43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EF1E-A1C3-4832-B4AC-2F1BEC3857C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E3E4-2888-49B9-B812-AC5F5152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44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EF1E-A1C3-4832-B4AC-2F1BEC3857C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E3E4-2888-49B9-B812-AC5F51521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7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425" y="1162051"/>
            <a:ext cx="9144000" cy="2387600"/>
          </a:xfrm>
        </p:spPr>
        <p:txBody>
          <a:bodyPr/>
          <a:lstStyle/>
          <a:p>
            <a:r>
              <a:rPr lang="en-US" dirty="0" smtClean="0"/>
              <a:t>IBM HR ANALYSIS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5" b="33213"/>
          <a:stretch/>
        </p:blipFill>
        <p:spPr>
          <a:xfrm>
            <a:off x="4533900" y="3549651"/>
            <a:ext cx="26574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37083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923314" cy="3396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3567107"/>
            <a:ext cx="5355772" cy="3123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2924"/>
            <a:ext cx="5231674" cy="2991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840" y="0"/>
            <a:ext cx="5852160" cy="34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0036"/>
            <a:ext cx="5953799" cy="3364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23" y="75202"/>
            <a:ext cx="5854325" cy="3275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99311"/>
            <a:ext cx="5360837" cy="3158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377" y="3699310"/>
            <a:ext cx="5545623" cy="31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21740" cy="3378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317" y="52181"/>
            <a:ext cx="5820386" cy="3326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75419"/>
            <a:ext cx="5607388" cy="3275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344" y="3467935"/>
            <a:ext cx="5547359" cy="338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49" y="925181"/>
            <a:ext cx="6468145" cy="510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063"/>
          <a:stretch/>
        </p:blipFill>
        <p:spPr>
          <a:xfrm>
            <a:off x="6468144" y="97763"/>
            <a:ext cx="5704941" cy="67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9" y="5133974"/>
            <a:ext cx="9591675" cy="132397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Average cross-validation score for all three models are quite similar and relatively high.</a:t>
            </a:r>
            <a:endParaRPr lang="en-US" dirty="0"/>
          </a:p>
          <a:p>
            <a:r>
              <a:rPr lang="en-US" b="1" dirty="0"/>
              <a:t>But interestingly, we can see that a random forest model gives 100% accuracy while the other two are ~85% accurate for the training data. However, for the testing data, all the models give ~ 85% accuracy while the logistic Regression model predicts most accurately.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9" y="2087798"/>
            <a:ext cx="9068068" cy="27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6651"/>
          </a:xfrm>
        </p:spPr>
        <p:txBody>
          <a:bodyPr>
            <a:normAutofit fontScale="77500" lnSpcReduction="20000"/>
          </a:bodyPr>
          <a:lstStyle/>
          <a:p>
            <a:r>
              <a:rPr lang="en-US" sz="2900" b="1" dirty="0" smtClean="0">
                <a:latin typeface="Garamond" panose="02020404030301010803" pitchFamily="18" charset="0"/>
              </a:rPr>
              <a:t>Dataset</a:t>
            </a:r>
            <a:r>
              <a:rPr lang="en-US" sz="2900" dirty="0" smtClean="0">
                <a:latin typeface="Garamond" panose="02020404030301010803" pitchFamily="18" charset="0"/>
              </a:rPr>
              <a:t> – taken from </a:t>
            </a:r>
            <a:r>
              <a:rPr lang="en-US" sz="2900" dirty="0" err="1" smtClean="0">
                <a:latin typeface="Garamond" panose="02020404030301010803" pitchFamily="18" charset="0"/>
              </a:rPr>
              <a:t>Kaggle</a:t>
            </a:r>
            <a:endParaRPr lang="en-US" sz="2900" dirty="0" smtClean="0">
              <a:latin typeface="Garamond" panose="02020404030301010803" pitchFamily="18" charset="0"/>
            </a:endParaRPr>
          </a:p>
          <a:p>
            <a:r>
              <a:rPr lang="en-US" sz="2900" b="1" dirty="0">
                <a:latin typeface="Garamond" panose="02020404030301010803" pitchFamily="18" charset="0"/>
              </a:rPr>
              <a:t>Dataset Structure: </a:t>
            </a:r>
            <a:r>
              <a:rPr lang="en-US" sz="2900" dirty="0">
                <a:latin typeface="Garamond" panose="02020404030301010803" pitchFamily="18" charset="0"/>
              </a:rPr>
              <a:t>1470 observations (rows), 35 features (variables)</a:t>
            </a:r>
          </a:p>
          <a:p>
            <a:r>
              <a:rPr lang="en-US" sz="2900" b="1" dirty="0">
                <a:latin typeface="Garamond" panose="02020404030301010803" pitchFamily="18" charset="0"/>
              </a:rPr>
              <a:t>Missing Data: </a:t>
            </a:r>
            <a:r>
              <a:rPr lang="en-US" sz="2900" dirty="0">
                <a:latin typeface="Garamond" panose="02020404030301010803" pitchFamily="18" charset="0"/>
              </a:rPr>
              <a:t>Luckily for us, there is no missing data! this will make it easier to work with the dataset.</a:t>
            </a:r>
          </a:p>
          <a:p>
            <a:r>
              <a:rPr lang="en-US" sz="2900" b="1" dirty="0">
                <a:latin typeface="Garamond" panose="02020404030301010803" pitchFamily="18" charset="0"/>
              </a:rPr>
              <a:t>Data Type:</a:t>
            </a:r>
            <a:r>
              <a:rPr lang="en-US" sz="2900" dirty="0">
                <a:latin typeface="Garamond" panose="02020404030301010803" pitchFamily="18" charset="0"/>
              </a:rPr>
              <a:t> We only have two datatypes in this dataset: factors and integers</a:t>
            </a:r>
          </a:p>
          <a:p>
            <a:r>
              <a:rPr lang="en-US" sz="2900" b="1" dirty="0">
                <a:latin typeface="Garamond" panose="02020404030301010803" pitchFamily="18" charset="0"/>
              </a:rPr>
              <a:t>Label" </a:t>
            </a:r>
            <a:r>
              <a:rPr lang="en-US" sz="2900" dirty="0">
                <a:latin typeface="Garamond" panose="02020404030301010803" pitchFamily="18" charset="0"/>
              </a:rPr>
              <a:t>Attrition is the label in our dataset and we would like to find out why employees are leaving the organization!</a:t>
            </a:r>
          </a:p>
          <a:p>
            <a:r>
              <a:rPr lang="en-US" sz="2900" b="1" dirty="0">
                <a:latin typeface="Garamond" panose="02020404030301010803" pitchFamily="18" charset="0"/>
              </a:rPr>
              <a:t>Imbalanced dataset: </a:t>
            </a:r>
            <a:r>
              <a:rPr lang="en-US" sz="2900" dirty="0">
                <a:latin typeface="Garamond" panose="02020404030301010803" pitchFamily="18" charset="0"/>
              </a:rPr>
              <a:t>1237 (84% of cases) employees did not leave the organization while 237 (16% of cases) did leave the organization making our dataset to be considered </a:t>
            </a:r>
            <a:r>
              <a:rPr lang="en-US" sz="2900" b="1" dirty="0">
                <a:latin typeface="Garamond" panose="02020404030301010803" pitchFamily="18" charset="0"/>
              </a:rPr>
              <a:t>imbalanced </a:t>
            </a:r>
            <a:r>
              <a:rPr lang="en-US" sz="2900" dirty="0">
                <a:latin typeface="Garamond" panose="02020404030301010803" pitchFamily="18" charset="0"/>
              </a:rPr>
              <a:t>since more people stay in the organization than they actually leave</a:t>
            </a:r>
            <a:r>
              <a:rPr lang="en-US" sz="2900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en-US" sz="2900" dirty="0" smtClean="0">
              <a:latin typeface="Garamond" panose="02020404030301010803" pitchFamily="18" charset="0"/>
            </a:endParaRPr>
          </a:p>
          <a:p>
            <a:r>
              <a:rPr kumimoji="0" lang="en-US" altLang="en-US" sz="2900" b="1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Columns:</a:t>
            </a:r>
            <a:r>
              <a:rPr kumimoji="0" lang="en-US" altLang="en-US" sz="29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Age, Attrition,</a:t>
            </a:r>
            <a:r>
              <a:rPr kumimoji="0" lang="en-US" altLang="en-US" sz="2600" b="0" i="0" u="none" strike="noStrike" cap="none" normalizeH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BusinessTravel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,</a:t>
            </a:r>
            <a:r>
              <a:rPr kumimoji="0" lang="en-US" altLang="en-US" sz="2600" b="0" i="0" u="none" strike="noStrike" cap="none" normalizeH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DailyRate</a:t>
            </a:r>
            <a:r>
              <a:rPr lang="en-US" altLang="en-US" sz="2600" dirty="0" smtClean="0">
                <a:latin typeface="Garamond" panose="02020404030301010803" pitchFamily="18" charset="0"/>
              </a:rPr>
              <a:t>,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Department,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DistanceFromHome</a:t>
            </a:r>
            <a:r>
              <a:rPr lang="en-US" altLang="en-US" sz="2600" dirty="0" smtClean="0">
                <a:latin typeface="Garamond" panose="02020404030301010803" pitchFamily="18" charset="0"/>
              </a:rPr>
              <a:t>,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Education,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EducationField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, 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EmployeeCount</a:t>
            </a:r>
            <a:r>
              <a:rPr lang="en-US" altLang="en-US" sz="2600" dirty="0" smtClean="0">
                <a:latin typeface="Garamond" panose="02020404030301010803" pitchFamily="18" charset="0"/>
              </a:rPr>
              <a:t>,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EmployeeNumber</a:t>
            </a:r>
            <a:r>
              <a:rPr lang="en-US" altLang="en-US" sz="2600" dirty="0" smtClean="0">
                <a:latin typeface="Garamond" panose="02020404030301010803" pitchFamily="18" charset="0"/>
              </a:rPr>
              <a:t>,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EnvironmentSatisfaction</a:t>
            </a:r>
            <a:r>
              <a:rPr lang="en-US" altLang="en-US" sz="2600" dirty="0" smtClean="0">
                <a:latin typeface="Garamond" panose="02020404030301010803" pitchFamily="18" charset="0"/>
              </a:rPr>
              <a:t>,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Gender,</a:t>
            </a:r>
            <a:r>
              <a:rPr kumimoji="0" lang="en-US" altLang="en-US" sz="2600" b="0" i="0" u="none" strike="noStrike" cap="none" normalizeH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HourlyRate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,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JobInvolvement</a:t>
            </a:r>
            <a:r>
              <a:rPr lang="en-US" altLang="en-US" sz="2600" dirty="0" smtClean="0">
                <a:latin typeface="Garamond" panose="02020404030301010803" pitchFamily="18" charset="0"/>
              </a:rPr>
              <a:t>,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JobLevel</a:t>
            </a:r>
            <a:r>
              <a:rPr lang="en-US" altLang="en-US" sz="2600" dirty="0" smtClean="0">
                <a:latin typeface="Garamond" panose="02020404030301010803" pitchFamily="18" charset="0"/>
              </a:rPr>
              <a:t>,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JobRole</a:t>
            </a:r>
            <a:r>
              <a:rPr lang="en-US" altLang="en-US" sz="2600" dirty="0" smtClean="0">
                <a:latin typeface="Garamond" panose="02020404030301010803" pitchFamily="18" charset="0"/>
              </a:rPr>
              <a:t>,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JobSatisfaction</a:t>
            </a:r>
            <a:r>
              <a:rPr lang="en-US" altLang="en-US" sz="2600" dirty="0" smtClean="0">
                <a:latin typeface="Garamond" panose="02020404030301010803" pitchFamily="18" charset="0"/>
              </a:rPr>
              <a:t>,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MaritalStatus</a:t>
            </a:r>
            <a:r>
              <a:rPr lang="en-US" altLang="en-US" sz="2600" dirty="0" smtClean="0">
                <a:latin typeface="Garamond" panose="02020404030301010803" pitchFamily="18" charset="0"/>
              </a:rPr>
              <a:t>,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MonthlyIncome</a:t>
            </a:r>
            <a:r>
              <a:rPr lang="en-US" altLang="en-US" sz="2600" dirty="0" smtClean="0">
                <a:latin typeface="Garamond" panose="02020404030301010803" pitchFamily="18" charset="0"/>
              </a:rPr>
              <a:t>,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MonthlyRate</a:t>
            </a:r>
            <a:r>
              <a:rPr lang="en-US" altLang="en-US" sz="2600" dirty="0" smtClean="0">
                <a:latin typeface="Garamond" panose="02020404030301010803" pitchFamily="18" charset="0"/>
              </a:rPr>
              <a:t>,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NumCompaniesWorked</a:t>
            </a:r>
            <a:r>
              <a:rPr lang="en-US" altLang="en-US" sz="2600" dirty="0" smtClean="0">
                <a:latin typeface="Garamond" panose="02020404030301010803" pitchFamily="18" charset="0"/>
              </a:rPr>
              <a:t>,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Over18,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OverTime</a:t>
            </a:r>
            <a:r>
              <a:rPr lang="en-US" altLang="en-US" sz="2600" dirty="0" smtClean="0">
                <a:latin typeface="Garamond" panose="02020404030301010803" pitchFamily="18" charset="0"/>
              </a:rPr>
              <a:t>,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effectLst/>
                <a:latin typeface="Garamond" panose="02020404030301010803" pitchFamily="18" charset="0"/>
              </a:rPr>
              <a:t>PercentSalaryHike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 </a:t>
            </a:r>
          </a:p>
          <a:p>
            <a:endParaRPr lang="en-US" sz="2900" dirty="0" smtClean="0">
              <a:latin typeface="Garamond" panose="02020404030301010803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7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0"/>
          <a:stretch/>
        </p:blipFill>
        <p:spPr>
          <a:xfrm>
            <a:off x="38100" y="0"/>
            <a:ext cx="121539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90"/>
          <a:stretch/>
        </p:blipFill>
        <p:spPr>
          <a:xfrm>
            <a:off x="66675" y="257175"/>
            <a:ext cx="121253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27"/>
          <a:stretch/>
        </p:blipFill>
        <p:spPr>
          <a:xfrm>
            <a:off x="-1" y="-1"/>
            <a:ext cx="12212047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706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9375"/>
            <a:ext cx="12148038" cy="66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251973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58673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81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Office Theme</vt:lpstr>
      <vt:lpstr>IBM HR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2023-05-08T10:35:30Z</dcterms:created>
  <dcterms:modified xsi:type="dcterms:W3CDTF">2023-05-08T11:51:54Z</dcterms:modified>
</cp:coreProperties>
</file>