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94" r:id="rId5"/>
    <p:sldId id="285" r:id="rId6"/>
    <p:sldId id="259" r:id="rId7"/>
    <p:sldId id="260" r:id="rId8"/>
    <p:sldId id="261" r:id="rId9"/>
    <p:sldId id="263" r:id="rId10"/>
    <p:sldId id="264" r:id="rId11"/>
    <p:sldId id="279" r:id="rId12"/>
    <p:sldId id="266" r:id="rId13"/>
    <p:sldId id="265" r:id="rId14"/>
    <p:sldId id="273" r:id="rId15"/>
    <p:sldId id="276" r:id="rId16"/>
    <p:sldId id="277" r:id="rId17"/>
    <p:sldId id="274" r:id="rId18"/>
    <p:sldId id="275" r:id="rId19"/>
    <p:sldId id="280" r:id="rId20"/>
    <p:sldId id="281" r:id="rId21"/>
    <p:sldId id="282" r:id="rId22"/>
    <p:sldId id="271" r:id="rId23"/>
    <p:sldId id="283" r:id="rId24"/>
    <p:sldId id="289" r:id="rId25"/>
    <p:sldId id="286" r:id="rId26"/>
    <p:sldId id="290" r:id="rId27"/>
    <p:sldId id="292" r:id="rId28"/>
    <p:sldId id="291"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7D"/>
    <a:srgbClr val="B889DB"/>
    <a:srgbClr val="FF4B4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129" autoAdjust="0"/>
    <p:restoredTop sz="94660"/>
  </p:normalViewPr>
  <p:slideViewPr>
    <p:cSldViewPr snapToGrid="0">
      <p:cViewPr varScale="1">
        <p:scale>
          <a:sx n="88" d="100"/>
          <a:sy n="88" d="100"/>
        </p:scale>
        <p:origin x="67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70A2E16D-CE74-418B-B2EB-86EAC99D9B8B}" type="datetimeFigureOut">
              <a:rPr lang="en-IN" smtClean="0"/>
              <a:t>07-03-2023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886FDB-9096-4DA7-BB6D-E8016EB1E578}" type="slidenum">
              <a:rPr lang="en-IN" smtClean="0"/>
              <a:t>‹#›</a:t>
            </a:fld>
            <a:endParaRPr lang="en-IN"/>
          </a:p>
        </p:txBody>
      </p:sp>
    </p:spTree>
    <p:extLst>
      <p:ext uri="{BB962C8B-B14F-4D97-AF65-F5344CB8AC3E}">
        <p14:creationId xmlns:p14="http://schemas.microsoft.com/office/powerpoint/2010/main" val="17352193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0A2E16D-CE74-418B-B2EB-86EAC99D9B8B}" type="datetimeFigureOut">
              <a:rPr lang="en-IN" smtClean="0"/>
              <a:t>07-03-2023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886FDB-9096-4DA7-BB6D-E8016EB1E578}" type="slidenum">
              <a:rPr lang="en-IN" smtClean="0"/>
              <a:t>‹#›</a:t>
            </a:fld>
            <a:endParaRPr lang="en-IN"/>
          </a:p>
        </p:txBody>
      </p:sp>
    </p:spTree>
    <p:extLst>
      <p:ext uri="{BB962C8B-B14F-4D97-AF65-F5344CB8AC3E}">
        <p14:creationId xmlns:p14="http://schemas.microsoft.com/office/powerpoint/2010/main" val="39617198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0A2E16D-CE74-418B-B2EB-86EAC99D9B8B}" type="datetimeFigureOut">
              <a:rPr lang="en-IN" smtClean="0"/>
              <a:t>07-03-2023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886FDB-9096-4DA7-BB6D-E8016EB1E578}" type="slidenum">
              <a:rPr lang="en-IN" smtClean="0"/>
              <a:t>‹#›</a:t>
            </a:fld>
            <a:endParaRPr lang="en-IN"/>
          </a:p>
        </p:txBody>
      </p:sp>
    </p:spTree>
    <p:extLst>
      <p:ext uri="{BB962C8B-B14F-4D97-AF65-F5344CB8AC3E}">
        <p14:creationId xmlns:p14="http://schemas.microsoft.com/office/powerpoint/2010/main" val="27146090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0A2E16D-CE74-418B-B2EB-86EAC99D9B8B}" type="datetimeFigureOut">
              <a:rPr lang="en-IN" smtClean="0"/>
              <a:t>07-03-2023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886FDB-9096-4DA7-BB6D-E8016EB1E578}" type="slidenum">
              <a:rPr lang="en-IN" smtClean="0"/>
              <a:t>‹#›</a:t>
            </a:fld>
            <a:endParaRPr lang="en-IN"/>
          </a:p>
        </p:txBody>
      </p:sp>
    </p:spTree>
    <p:extLst>
      <p:ext uri="{BB962C8B-B14F-4D97-AF65-F5344CB8AC3E}">
        <p14:creationId xmlns:p14="http://schemas.microsoft.com/office/powerpoint/2010/main" val="3605080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0A2E16D-CE74-418B-B2EB-86EAC99D9B8B}" type="datetimeFigureOut">
              <a:rPr lang="en-IN" smtClean="0"/>
              <a:t>07-03-2023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886FDB-9096-4DA7-BB6D-E8016EB1E578}" type="slidenum">
              <a:rPr lang="en-IN" smtClean="0"/>
              <a:t>‹#›</a:t>
            </a:fld>
            <a:endParaRPr lang="en-IN"/>
          </a:p>
        </p:txBody>
      </p:sp>
    </p:spTree>
    <p:extLst>
      <p:ext uri="{BB962C8B-B14F-4D97-AF65-F5344CB8AC3E}">
        <p14:creationId xmlns:p14="http://schemas.microsoft.com/office/powerpoint/2010/main" val="24662357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70A2E16D-CE74-418B-B2EB-86EAC99D9B8B}" type="datetimeFigureOut">
              <a:rPr lang="en-IN" smtClean="0"/>
              <a:t>07-03-2023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A886FDB-9096-4DA7-BB6D-E8016EB1E578}" type="slidenum">
              <a:rPr lang="en-IN" smtClean="0"/>
              <a:t>‹#›</a:t>
            </a:fld>
            <a:endParaRPr lang="en-IN"/>
          </a:p>
        </p:txBody>
      </p:sp>
    </p:spTree>
    <p:extLst>
      <p:ext uri="{BB962C8B-B14F-4D97-AF65-F5344CB8AC3E}">
        <p14:creationId xmlns:p14="http://schemas.microsoft.com/office/powerpoint/2010/main" val="19333366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70A2E16D-CE74-418B-B2EB-86EAC99D9B8B}" type="datetimeFigureOut">
              <a:rPr lang="en-IN" smtClean="0"/>
              <a:t>07-03-2023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A886FDB-9096-4DA7-BB6D-E8016EB1E578}" type="slidenum">
              <a:rPr lang="en-IN" smtClean="0"/>
              <a:t>‹#›</a:t>
            </a:fld>
            <a:endParaRPr lang="en-IN"/>
          </a:p>
        </p:txBody>
      </p:sp>
    </p:spTree>
    <p:extLst>
      <p:ext uri="{BB962C8B-B14F-4D97-AF65-F5344CB8AC3E}">
        <p14:creationId xmlns:p14="http://schemas.microsoft.com/office/powerpoint/2010/main" val="2689443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70A2E16D-CE74-418B-B2EB-86EAC99D9B8B}" type="datetimeFigureOut">
              <a:rPr lang="en-IN" smtClean="0"/>
              <a:t>07-03-2023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A886FDB-9096-4DA7-BB6D-E8016EB1E578}" type="slidenum">
              <a:rPr lang="en-IN" smtClean="0"/>
              <a:t>‹#›</a:t>
            </a:fld>
            <a:endParaRPr lang="en-IN"/>
          </a:p>
        </p:txBody>
      </p:sp>
    </p:spTree>
    <p:extLst>
      <p:ext uri="{BB962C8B-B14F-4D97-AF65-F5344CB8AC3E}">
        <p14:creationId xmlns:p14="http://schemas.microsoft.com/office/powerpoint/2010/main" val="1783946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A2E16D-CE74-418B-B2EB-86EAC99D9B8B}" type="datetimeFigureOut">
              <a:rPr lang="en-IN" smtClean="0"/>
              <a:t>07-03-2023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A886FDB-9096-4DA7-BB6D-E8016EB1E578}" type="slidenum">
              <a:rPr lang="en-IN" smtClean="0"/>
              <a:t>‹#›</a:t>
            </a:fld>
            <a:endParaRPr lang="en-IN"/>
          </a:p>
        </p:txBody>
      </p:sp>
    </p:spTree>
    <p:extLst>
      <p:ext uri="{BB962C8B-B14F-4D97-AF65-F5344CB8AC3E}">
        <p14:creationId xmlns:p14="http://schemas.microsoft.com/office/powerpoint/2010/main" val="32775342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0A2E16D-CE74-418B-B2EB-86EAC99D9B8B}" type="datetimeFigureOut">
              <a:rPr lang="en-IN" smtClean="0"/>
              <a:t>07-03-2023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A886FDB-9096-4DA7-BB6D-E8016EB1E578}" type="slidenum">
              <a:rPr lang="en-IN" smtClean="0"/>
              <a:t>‹#›</a:t>
            </a:fld>
            <a:endParaRPr lang="en-IN"/>
          </a:p>
        </p:txBody>
      </p:sp>
    </p:spTree>
    <p:extLst>
      <p:ext uri="{BB962C8B-B14F-4D97-AF65-F5344CB8AC3E}">
        <p14:creationId xmlns:p14="http://schemas.microsoft.com/office/powerpoint/2010/main" val="3863891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0A2E16D-CE74-418B-B2EB-86EAC99D9B8B}" type="datetimeFigureOut">
              <a:rPr lang="en-IN" smtClean="0"/>
              <a:t>07-03-2023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A886FDB-9096-4DA7-BB6D-E8016EB1E578}" type="slidenum">
              <a:rPr lang="en-IN" smtClean="0"/>
              <a:t>‹#›</a:t>
            </a:fld>
            <a:endParaRPr lang="en-IN"/>
          </a:p>
        </p:txBody>
      </p:sp>
    </p:spTree>
    <p:extLst>
      <p:ext uri="{BB962C8B-B14F-4D97-AF65-F5344CB8AC3E}">
        <p14:creationId xmlns:p14="http://schemas.microsoft.com/office/powerpoint/2010/main" val="27020771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A2E16D-CE74-418B-B2EB-86EAC99D9B8B}" type="datetimeFigureOut">
              <a:rPr lang="en-IN" smtClean="0"/>
              <a:t>07-03-2023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886FDB-9096-4DA7-BB6D-E8016EB1E578}" type="slidenum">
              <a:rPr lang="en-IN" smtClean="0"/>
              <a:t>‹#›</a:t>
            </a:fld>
            <a:endParaRPr lang="en-IN"/>
          </a:p>
        </p:txBody>
      </p:sp>
    </p:spTree>
    <p:extLst>
      <p:ext uri="{BB962C8B-B14F-4D97-AF65-F5344CB8AC3E}">
        <p14:creationId xmlns:p14="http://schemas.microsoft.com/office/powerpoint/2010/main" val="19929717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 Id="rId5" Type="http://schemas.openxmlformats.org/officeDocument/2006/relationships/image" Target="../media/image30.png"/><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2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2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6.png"/><Relationship Id="rId7" Type="http://schemas.openxmlformats.org/officeDocument/2006/relationships/image" Target="../media/image50.png"/><Relationship Id="rId2"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2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hyperlink" Target="https://sundaramayyappan-deploy-app-0z6ayu.streamlit.app/"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0000"/>
            <a:lum/>
          </a:blip>
          <a:srcRect/>
          <a:stretch>
            <a:fillRect l="-10000" r="-10000"/>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5818997"/>
            <a:ext cx="4201888" cy="1335094"/>
          </a:xfrm>
        </p:spPr>
        <p:txBody>
          <a:bodyPr>
            <a:noAutofit/>
          </a:bodyPr>
          <a:lstStyle/>
          <a:p>
            <a:pPr algn="l"/>
            <a:r>
              <a:rPr lang="en-US" sz="2000" u="sng" dirty="0" smtClean="0">
                <a:latin typeface="Algerian" panose="04020705040A02060702" pitchFamily="82" charset="0"/>
              </a:rPr>
              <a:t>DONE BY:</a:t>
            </a:r>
            <a:endParaRPr lang="en-US" sz="2000" u="sng" dirty="0" smtClean="0">
              <a:latin typeface="Algerian" panose="04020705040A02060702" pitchFamily="82" charset="0"/>
            </a:endParaRPr>
          </a:p>
          <a:p>
            <a:pPr algn="l"/>
            <a:r>
              <a:rPr lang="en-US" sz="2000" b="1" dirty="0" err="1" smtClean="0"/>
              <a:t>Sundaram</a:t>
            </a:r>
            <a:r>
              <a:rPr lang="en-US" sz="2000" b="1" dirty="0" smtClean="0"/>
              <a:t> A</a:t>
            </a:r>
            <a:endParaRPr lang="en-US" sz="2000" b="1" dirty="0"/>
          </a:p>
        </p:txBody>
      </p:sp>
    </p:spTree>
    <p:extLst>
      <p:ext uri="{BB962C8B-B14F-4D97-AF65-F5344CB8AC3E}">
        <p14:creationId xmlns:p14="http://schemas.microsoft.com/office/powerpoint/2010/main" val="41672818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353800" cy="610235"/>
          </a:xfrm>
        </p:spPr>
        <p:txBody>
          <a:bodyPr>
            <a:noAutofit/>
          </a:bodyPr>
          <a:lstStyle/>
          <a:p>
            <a:r>
              <a:rPr lang="en-US" b="1" dirty="0" smtClean="0"/>
              <a:t>State-wise Customer distribution</a:t>
            </a:r>
            <a:endParaRPr lang="en-IN" b="1" dirty="0"/>
          </a:p>
        </p:txBody>
      </p:sp>
      <p:pic>
        <p:nvPicPr>
          <p:cNvPr id="7" name="Picture 6"/>
          <p:cNvPicPr>
            <a:picLocks noChangeAspect="1"/>
          </p:cNvPicPr>
          <p:nvPr/>
        </p:nvPicPr>
        <p:blipFill rotWithShape="1">
          <a:blip r:embed="rId2"/>
          <a:srcRect l="6117"/>
          <a:stretch/>
        </p:blipFill>
        <p:spPr>
          <a:xfrm>
            <a:off x="805030" y="5205598"/>
            <a:ext cx="8808869" cy="791186"/>
          </a:xfrm>
          <a:prstGeom prst="rect">
            <a:avLst/>
          </a:prstGeom>
        </p:spPr>
      </p:pic>
      <p:pic>
        <p:nvPicPr>
          <p:cNvPr id="8" name="Picture 7"/>
          <p:cNvPicPr>
            <a:picLocks noChangeAspect="1"/>
          </p:cNvPicPr>
          <p:nvPr/>
        </p:nvPicPr>
        <p:blipFill>
          <a:blip r:embed="rId3"/>
          <a:stretch>
            <a:fillRect/>
          </a:stretch>
        </p:blipFill>
        <p:spPr>
          <a:xfrm>
            <a:off x="805030" y="5985055"/>
            <a:ext cx="9301821" cy="692174"/>
          </a:xfrm>
          <a:prstGeom prst="rect">
            <a:avLst/>
          </a:prstGeom>
        </p:spPr>
      </p:pic>
      <p:sp>
        <p:nvSpPr>
          <p:cNvPr id="9" name="TextBox 8"/>
          <p:cNvSpPr txBox="1"/>
          <p:nvPr/>
        </p:nvSpPr>
        <p:spPr>
          <a:xfrm>
            <a:off x="0" y="5270057"/>
            <a:ext cx="805030" cy="284693"/>
          </a:xfrm>
          <a:prstGeom prst="rect">
            <a:avLst/>
          </a:prstGeom>
          <a:noFill/>
        </p:spPr>
        <p:txBody>
          <a:bodyPr wrap="square" rtlCol="0">
            <a:spAutoFit/>
          </a:bodyPr>
          <a:lstStyle/>
          <a:p>
            <a:r>
              <a:rPr lang="en-US" sz="1250" b="1" dirty="0" smtClean="0">
                <a:latin typeface="Arial Black" panose="020B0A04020102020204" pitchFamily="34" charset="0"/>
              </a:rPr>
              <a:t>STATE</a:t>
            </a:r>
            <a:endParaRPr lang="en-IN" sz="1250" b="1" dirty="0">
              <a:latin typeface="Arial Black" panose="020B0A04020102020204" pitchFamily="34" charset="0"/>
            </a:endParaRPr>
          </a:p>
        </p:txBody>
      </p:sp>
      <p:sp>
        <p:nvSpPr>
          <p:cNvPr id="10" name="Rectangle 9"/>
          <p:cNvSpPr/>
          <p:nvPr/>
        </p:nvSpPr>
        <p:spPr>
          <a:xfrm>
            <a:off x="0" y="5990747"/>
            <a:ext cx="902267" cy="284693"/>
          </a:xfrm>
          <a:prstGeom prst="rect">
            <a:avLst/>
          </a:prstGeom>
        </p:spPr>
        <p:txBody>
          <a:bodyPr wrap="square">
            <a:spAutoFit/>
          </a:bodyPr>
          <a:lstStyle/>
          <a:p>
            <a:r>
              <a:rPr lang="en-US" sz="1250" b="1" dirty="0" smtClean="0">
                <a:latin typeface="Arial Black" panose="020B0A04020102020204" pitchFamily="34" charset="0"/>
              </a:rPr>
              <a:t>STATE</a:t>
            </a:r>
            <a:endParaRPr lang="en-IN" sz="1250" dirty="0"/>
          </a:p>
        </p:txBody>
      </p:sp>
      <p:pic>
        <p:nvPicPr>
          <p:cNvPr id="4" name="Content Placeholder 3"/>
          <p:cNvPicPr>
            <a:picLocks noGrp="1" noChangeAspect="1"/>
          </p:cNvPicPr>
          <p:nvPr>
            <p:ph idx="1"/>
          </p:nvPr>
        </p:nvPicPr>
        <p:blipFill rotWithShape="1">
          <a:blip r:embed="rId4">
            <a:extLst>
              <a:ext uri="{28A0092B-C50C-407E-A947-70E740481C1C}">
                <a14:useLocalDpi xmlns:a14="http://schemas.microsoft.com/office/drawing/2010/main" val="0"/>
              </a:ext>
            </a:extLst>
          </a:blip>
          <a:srcRect t="1491"/>
          <a:stretch/>
        </p:blipFill>
        <p:spPr>
          <a:xfrm>
            <a:off x="451133" y="704815"/>
            <a:ext cx="11131267" cy="3518263"/>
          </a:xfrm>
        </p:spPr>
      </p:pic>
      <p:sp>
        <p:nvSpPr>
          <p:cNvPr id="3" name="TextBox 2"/>
          <p:cNvSpPr txBox="1"/>
          <p:nvPr/>
        </p:nvSpPr>
        <p:spPr>
          <a:xfrm>
            <a:off x="3364704" y="4252673"/>
            <a:ext cx="6458565" cy="923330"/>
          </a:xfrm>
          <a:prstGeom prst="rect">
            <a:avLst/>
          </a:prstGeom>
          <a:solidFill>
            <a:schemeClr val="accent4">
              <a:lumMod val="40000"/>
              <a:lumOff val="60000"/>
            </a:schemeClr>
          </a:solidFill>
        </p:spPr>
        <p:txBody>
          <a:bodyPr wrap="square" rtlCol="0">
            <a:spAutoFit/>
          </a:bodyPr>
          <a:lstStyle/>
          <a:p>
            <a:r>
              <a:rPr lang="en-US" dirty="0" smtClean="0"/>
              <a:t>This is State-wise customer distribution chart </a:t>
            </a:r>
          </a:p>
          <a:p>
            <a:pPr marL="285750" indent="-285750">
              <a:buFont typeface="Wingdings" panose="05000000000000000000" pitchFamily="2" charset="2"/>
              <a:buChar char="à"/>
            </a:pPr>
            <a:r>
              <a:rPr lang="en-US" dirty="0" smtClean="0"/>
              <a:t>WV(West Virginia) has high customer distribution and </a:t>
            </a:r>
          </a:p>
          <a:p>
            <a:pPr marL="285750" indent="-285750">
              <a:buFont typeface="Wingdings" panose="05000000000000000000" pitchFamily="2" charset="2"/>
              <a:buChar char="à"/>
            </a:pPr>
            <a:r>
              <a:rPr lang="en-US" dirty="0" smtClean="0"/>
              <a:t>CA(California)</a:t>
            </a:r>
            <a:r>
              <a:rPr lang="en-US" dirty="0" smtClean="0">
                <a:sym typeface="Wingdings" panose="05000000000000000000" pitchFamily="2" charset="2"/>
              </a:rPr>
              <a:t> has  low customer distribution</a:t>
            </a:r>
            <a:r>
              <a:rPr lang="en-US" dirty="0" smtClean="0"/>
              <a:t> </a:t>
            </a:r>
            <a:endParaRPr lang="en-IN" dirty="0"/>
          </a:p>
        </p:txBody>
      </p:sp>
    </p:spTree>
    <p:extLst>
      <p:ext uri="{BB962C8B-B14F-4D97-AF65-F5344CB8AC3E}">
        <p14:creationId xmlns:p14="http://schemas.microsoft.com/office/powerpoint/2010/main" val="41406817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566692"/>
          </a:xfrm>
        </p:spPr>
        <p:txBody>
          <a:bodyPr>
            <a:noAutofit/>
          </a:bodyPr>
          <a:lstStyle/>
          <a:p>
            <a:r>
              <a:rPr lang="en-US" b="1" dirty="0" err="1" smtClean="0"/>
              <a:t>Statewise</a:t>
            </a:r>
            <a:r>
              <a:rPr lang="en-US" b="1" dirty="0" smtClean="0"/>
              <a:t> churn rate</a:t>
            </a:r>
            <a:endParaRPr lang="en-IN" b="1"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t="1472"/>
          <a:stretch/>
        </p:blipFill>
        <p:spPr>
          <a:xfrm>
            <a:off x="698863" y="1149531"/>
            <a:ext cx="10364098" cy="3498978"/>
          </a:xfrm>
        </p:spPr>
      </p:pic>
      <p:sp>
        <p:nvSpPr>
          <p:cNvPr id="5" name="Rectangle 4"/>
          <p:cNvSpPr/>
          <p:nvPr/>
        </p:nvSpPr>
        <p:spPr>
          <a:xfrm>
            <a:off x="2072638" y="4996433"/>
            <a:ext cx="8238309" cy="923330"/>
          </a:xfrm>
          <a:prstGeom prst="rect">
            <a:avLst/>
          </a:prstGeom>
          <a:solidFill>
            <a:schemeClr val="accent4">
              <a:lumMod val="40000"/>
              <a:lumOff val="60000"/>
            </a:schemeClr>
          </a:solidFill>
        </p:spPr>
        <p:txBody>
          <a:bodyPr wrap="square">
            <a:spAutoFit/>
          </a:bodyPr>
          <a:lstStyle/>
          <a:p>
            <a:r>
              <a:rPr lang="en-US" dirty="0" smtClean="0"/>
              <a:t>This </a:t>
            </a:r>
            <a:r>
              <a:rPr lang="en-US" dirty="0"/>
              <a:t>figure shows the churning rate </a:t>
            </a:r>
            <a:r>
              <a:rPr lang="en-US" dirty="0" smtClean="0"/>
              <a:t>among </a:t>
            </a:r>
            <a:r>
              <a:rPr lang="en-US" dirty="0"/>
              <a:t>all 51 countries from that we can see lowest churning rate state </a:t>
            </a:r>
            <a:r>
              <a:rPr lang="en-US" dirty="0" err="1"/>
              <a:t>i.e</a:t>
            </a:r>
            <a:r>
              <a:rPr lang="en-US" dirty="0"/>
              <a:t> </a:t>
            </a:r>
            <a:r>
              <a:rPr lang="en-US" dirty="0" smtClean="0"/>
              <a:t>MS(Mississippi) </a:t>
            </a:r>
            <a:r>
              <a:rPr lang="en-US" dirty="0"/>
              <a:t>at 0.05% and </a:t>
            </a:r>
            <a:r>
              <a:rPr lang="en-US" dirty="0" smtClean="0"/>
              <a:t>highest </a:t>
            </a:r>
            <a:r>
              <a:rPr lang="en-US" dirty="0"/>
              <a:t>churning rate state </a:t>
            </a:r>
            <a:r>
              <a:rPr lang="en-US" dirty="0" err="1"/>
              <a:t>i.e</a:t>
            </a:r>
            <a:r>
              <a:rPr lang="en-US" dirty="0"/>
              <a:t> </a:t>
            </a:r>
            <a:r>
              <a:rPr lang="en-US" dirty="0" smtClean="0"/>
              <a:t>AL(Alabama) </a:t>
            </a:r>
            <a:r>
              <a:rPr lang="en-US" dirty="0"/>
              <a:t>at above 0.25%.</a:t>
            </a:r>
            <a:endParaRPr lang="en-IN" dirty="0"/>
          </a:p>
        </p:txBody>
      </p:sp>
    </p:spTree>
    <p:extLst>
      <p:ext uri="{BB962C8B-B14F-4D97-AF65-F5344CB8AC3E}">
        <p14:creationId xmlns:p14="http://schemas.microsoft.com/office/powerpoint/2010/main" val="755449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t="24880"/>
          <a:stretch/>
        </p:blipFill>
        <p:spPr>
          <a:xfrm>
            <a:off x="99877" y="1096799"/>
            <a:ext cx="6124574" cy="4584464"/>
          </a:xfrm>
          <a:prstGeom prst="rect">
            <a:avLst/>
          </a:prstGeom>
        </p:spPr>
      </p:pic>
      <p:pic>
        <p:nvPicPr>
          <p:cNvPr id="3" name="Content Placeholder 9"/>
          <p:cNvPicPr>
            <a:picLocks noChangeAspect="1"/>
          </p:cNvPicPr>
          <p:nvPr/>
        </p:nvPicPr>
        <p:blipFill rotWithShape="1">
          <a:blip r:embed="rId3">
            <a:extLst>
              <a:ext uri="{28A0092B-C50C-407E-A947-70E740481C1C}">
                <a14:useLocalDpi xmlns:a14="http://schemas.microsoft.com/office/drawing/2010/main" val="0"/>
              </a:ext>
            </a:extLst>
          </a:blip>
          <a:srcRect t="26688"/>
          <a:stretch/>
        </p:blipFill>
        <p:spPr>
          <a:xfrm>
            <a:off x="6143625" y="1166767"/>
            <a:ext cx="6048375" cy="4444527"/>
          </a:xfrm>
          <a:prstGeom prst="rect">
            <a:avLst/>
          </a:prstGeom>
        </p:spPr>
      </p:pic>
      <p:sp>
        <p:nvSpPr>
          <p:cNvPr id="4" name="TextBox 3"/>
          <p:cNvSpPr txBox="1"/>
          <p:nvPr/>
        </p:nvSpPr>
        <p:spPr>
          <a:xfrm>
            <a:off x="0" y="0"/>
            <a:ext cx="11018248" cy="646331"/>
          </a:xfrm>
          <a:prstGeom prst="rect">
            <a:avLst/>
          </a:prstGeom>
          <a:noFill/>
        </p:spPr>
        <p:txBody>
          <a:bodyPr wrap="square" rtlCol="0">
            <a:spAutoFit/>
          </a:bodyPr>
          <a:lstStyle/>
          <a:p>
            <a:r>
              <a:rPr lang="en-US" sz="3600" b="1" dirty="0" smtClean="0"/>
              <a:t>No of customers according to Voice plan and Intl Plan</a:t>
            </a:r>
            <a:endParaRPr lang="en-IN" sz="3600" b="1" dirty="0"/>
          </a:p>
        </p:txBody>
      </p:sp>
      <p:sp>
        <p:nvSpPr>
          <p:cNvPr id="5" name="TextBox 4"/>
          <p:cNvSpPr txBox="1"/>
          <p:nvPr/>
        </p:nvSpPr>
        <p:spPr>
          <a:xfrm>
            <a:off x="1752600" y="6314929"/>
            <a:ext cx="8782050" cy="369332"/>
          </a:xfrm>
          <a:prstGeom prst="rect">
            <a:avLst/>
          </a:prstGeom>
          <a:noFill/>
        </p:spPr>
        <p:txBody>
          <a:bodyPr wrap="square" rtlCol="0">
            <a:spAutoFit/>
          </a:bodyPr>
          <a:lstStyle/>
          <a:p>
            <a:r>
              <a:rPr lang="en-US" dirty="0" smtClean="0"/>
              <a:t>Customers who opt for voice plan is comparatively higher than customers opting for Intl Plan</a:t>
            </a:r>
            <a:endParaRPr lang="en-IN" dirty="0"/>
          </a:p>
        </p:txBody>
      </p:sp>
    </p:spTree>
    <p:extLst>
      <p:ext uri="{BB962C8B-B14F-4D97-AF65-F5344CB8AC3E}">
        <p14:creationId xmlns:p14="http://schemas.microsoft.com/office/powerpoint/2010/main" val="34682732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rotWithShape="1">
          <a:blip r:embed="rId2">
            <a:extLst>
              <a:ext uri="{28A0092B-C50C-407E-A947-70E740481C1C}">
                <a14:useLocalDpi xmlns:a14="http://schemas.microsoft.com/office/drawing/2010/main" val="0"/>
              </a:ext>
            </a:extLst>
          </a:blip>
          <a:srcRect r="15699"/>
          <a:stretch/>
        </p:blipFill>
        <p:spPr>
          <a:xfrm>
            <a:off x="0" y="26237"/>
            <a:ext cx="4446445" cy="3450206"/>
          </a:xfrm>
          <a:prstGeom prst="rect">
            <a:avLst/>
          </a:prstGeom>
        </p:spPr>
      </p:pic>
      <p:sp>
        <p:nvSpPr>
          <p:cNvPr id="16" name="TextBox 15"/>
          <p:cNvSpPr txBox="1"/>
          <p:nvPr/>
        </p:nvSpPr>
        <p:spPr>
          <a:xfrm>
            <a:off x="5268326" y="0"/>
            <a:ext cx="6923674" cy="707886"/>
          </a:xfrm>
          <a:prstGeom prst="rect">
            <a:avLst/>
          </a:prstGeom>
          <a:noFill/>
        </p:spPr>
        <p:txBody>
          <a:bodyPr wrap="square" rtlCol="0">
            <a:spAutoFit/>
          </a:bodyPr>
          <a:lstStyle/>
          <a:p>
            <a:r>
              <a:rPr lang="en-US" sz="4000" b="1" dirty="0" smtClean="0"/>
              <a:t>Number of customers Churning</a:t>
            </a:r>
            <a:endParaRPr lang="en-IN" sz="4000" b="1" dirty="0"/>
          </a:p>
        </p:txBody>
      </p:sp>
      <p:pic>
        <p:nvPicPr>
          <p:cNvPr id="12" name="Picture 11"/>
          <p:cNvPicPr>
            <a:picLocks noChangeAspect="1"/>
          </p:cNvPicPr>
          <p:nvPr/>
        </p:nvPicPr>
        <p:blipFill rotWithShape="1">
          <a:blip r:embed="rId3">
            <a:extLst>
              <a:ext uri="{28A0092B-C50C-407E-A947-70E740481C1C}">
                <a14:useLocalDpi xmlns:a14="http://schemas.microsoft.com/office/drawing/2010/main" val="0"/>
              </a:ext>
            </a:extLst>
          </a:blip>
          <a:srcRect t="26088" r="24939"/>
          <a:stretch/>
        </p:blipFill>
        <p:spPr>
          <a:xfrm>
            <a:off x="3777115" y="2059156"/>
            <a:ext cx="4220832" cy="3264118"/>
          </a:xfrm>
          <a:prstGeom prst="rect">
            <a:avLst/>
          </a:prstGeom>
        </p:spPr>
      </p:pic>
      <p:pic>
        <p:nvPicPr>
          <p:cNvPr id="15" name="Picture 14"/>
          <p:cNvPicPr>
            <a:picLocks noChangeAspect="1"/>
          </p:cNvPicPr>
          <p:nvPr/>
        </p:nvPicPr>
        <p:blipFill rotWithShape="1">
          <a:blip r:embed="rId4">
            <a:extLst>
              <a:ext uri="{28A0092B-C50C-407E-A947-70E740481C1C}">
                <a14:useLocalDpi xmlns:a14="http://schemas.microsoft.com/office/drawing/2010/main" val="0"/>
              </a:ext>
            </a:extLst>
          </a:blip>
          <a:srcRect r="5612"/>
          <a:stretch/>
        </p:blipFill>
        <p:spPr>
          <a:xfrm>
            <a:off x="7607885" y="3476443"/>
            <a:ext cx="4441240" cy="3312908"/>
          </a:xfrm>
          <a:prstGeom prst="rect">
            <a:avLst/>
          </a:prstGeom>
        </p:spPr>
      </p:pic>
      <p:sp>
        <p:nvSpPr>
          <p:cNvPr id="17" name="TextBox 16"/>
          <p:cNvSpPr txBox="1"/>
          <p:nvPr/>
        </p:nvSpPr>
        <p:spPr>
          <a:xfrm>
            <a:off x="191365" y="3859387"/>
            <a:ext cx="3170236" cy="646331"/>
          </a:xfrm>
          <a:prstGeom prst="rect">
            <a:avLst/>
          </a:prstGeom>
          <a:noFill/>
        </p:spPr>
        <p:txBody>
          <a:bodyPr wrap="square" rtlCol="0">
            <a:spAutoFit/>
          </a:bodyPr>
          <a:lstStyle/>
          <a:p>
            <a:pPr marL="285750" indent="-285750">
              <a:buFont typeface="Arial" panose="020B0604020202020204" pitchFamily="34" charset="0"/>
              <a:buChar char="•"/>
            </a:pPr>
            <a:r>
              <a:rPr lang="en-US" dirty="0" smtClean="0"/>
              <a:t>Total customer churn count is comparatively less.</a:t>
            </a:r>
            <a:endParaRPr lang="en-IN" dirty="0"/>
          </a:p>
        </p:txBody>
      </p:sp>
      <p:sp>
        <p:nvSpPr>
          <p:cNvPr id="18" name="TextBox 17"/>
          <p:cNvSpPr txBox="1"/>
          <p:nvPr/>
        </p:nvSpPr>
        <p:spPr>
          <a:xfrm>
            <a:off x="206737" y="4724400"/>
            <a:ext cx="3154864" cy="1200329"/>
          </a:xfrm>
          <a:prstGeom prst="rect">
            <a:avLst/>
          </a:prstGeom>
          <a:noFill/>
        </p:spPr>
        <p:txBody>
          <a:bodyPr wrap="square" rtlCol="0">
            <a:spAutoFit/>
          </a:bodyPr>
          <a:lstStyle/>
          <a:p>
            <a:pPr marL="285750" indent="-285750">
              <a:buFont typeface="Arial" panose="020B0604020202020204" pitchFamily="34" charset="0"/>
              <a:buChar char="•"/>
            </a:pPr>
            <a:r>
              <a:rPr lang="en-US" dirty="0" smtClean="0"/>
              <a:t>Customers who have </a:t>
            </a:r>
            <a:r>
              <a:rPr lang="en-US" dirty="0" err="1" smtClean="0"/>
              <a:t>intl</a:t>
            </a:r>
            <a:r>
              <a:rPr lang="en-US" dirty="0" smtClean="0"/>
              <a:t> plan churns more (&gt;40%) when compared to voice plan.</a:t>
            </a:r>
            <a:endParaRPr lang="en-IN" dirty="0"/>
          </a:p>
        </p:txBody>
      </p:sp>
      <p:pic>
        <p:nvPicPr>
          <p:cNvPr id="8" name="Picture 7"/>
          <p:cNvPicPr>
            <a:picLocks noChangeAspect="1"/>
          </p:cNvPicPr>
          <p:nvPr/>
        </p:nvPicPr>
        <p:blipFill>
          <a:blip r:embed="rId5"/>
          <a:stretch>
            <a:fillRect/>
          </a:stretch>
        </p:blipFill>
        <p:spPr>
          <a:xfrm>
            <a:off x="3650804" y="636141"/>
            <a:ext cx="1714261" cy="695723"/>
          </a:xfrm>
          <a:prstGeom prst="rect">
            <a:avLst/>
          </a:prstGeom>
        </p:spPr>
      </p:pic>
      <p:pic>
        <p:nvPicPr>
          <p:cNvPr id="9" name="Picture 8"/>
          <p:cNvPicPr>
            <a:picLocks noChangeAspect="1"/>
          </p:cNvPicPr>
          <p:nvPr/>
        </p:nvPicPr>
        <p:blipFill>
          <a:blip r:embed="rId6"/>
          <a:stretch>
            <a:fillRect/>
          </a:stretch>
        </p:blipFill>
        <p:spPr>
          <a:xfrm>
            <a:off x="10164807" y="2641648"/>
            <a:ext cx="1884318" cy="736817"/>
          </a:xfrm>
          <a:prstGeom prst="rect">
            <a:avLst/>
          </a:prstGeom>
        </p:spPr>
      </p:pic>
    </p:spTree>
    <p:extLst>
      <p:ext uri="{BB962C8B-B14F-4D97-AF65-F5344CB8AC3E}">
        <p14:creationId xmlns:p14="http://schemas.microsoft.com/office/powerpoint/2010/main" val="42907382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0806"/>
            <a:ext cx="9616440" cy="549276"/>
          </a:xfrm>
        </p:spPr>
        <p:txBody>
          <a:bodyPr>
            <a:normAutofit fontScale="90000"/>
          </a:bodyPr>
          <a:lstStyle/>
          <a:p>
            <a:r>
              <a:rPr lang="en-US" b="1" dirty="0" smtClean="0"/>
              <a:t>Area code – churning rate</a:t>
            </a:r>
            <a:endParaRPr lang="en-IN" b="1"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017" y="937450"/>
            <a:ext cx="6522720" cy="3677920"/>
          </a:xfrm>
          <a:prstGeom prst="rect">
            <a:avLst/>
          </a:prstGeom>
        </p:spPr>
      </p:pic>
      <p:sp>
        <p:nvSpPr>
          <p:cNvPr id="3" name="TextBox 2"/>
          <p:cNvSpPr txBox="1"/>
          <p:nvPr/>
        </p:nvSpPr>
        <p:spPr>
          <a:xfrm>
            <a:off x="7323908" y="738691"/>
            <a:ext cx="3509555" cy="2585323"/>
          </a:xfrm>
          <a:prstGeom prst="rect">
            <a:avLst/>
          </a:prstGeom>
          <a:noFill/>
        </p:spPr>
        <p:txBody>
          <a:bodyPr wrap="square" rtlCol="0">
            <a:spAutoFit/>
          </a:bodyPr>
          <a:lstStyle/>
          <a:p>
            <a:pPr marL="285750" indent="-285750">
              <a:buFont typeface="Arial" panose="020B0604020202020204" pitchFamily="34" charset="0"/>
              <a:buChar char="•"/>
            </a:pPr>
            <a:r>
              <a:rPr lang="en-US" dirty="0" smtClean="0"/>
              <a:t>From observation, Area code 415 has more customers and it has more churning count also.</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Other 2 area code has more or less same no of customers and </a:t>
            </a:r>
            <a:r>
              <a:rPr lang="en-US" dirty="0" err="1" smtClean="0"/>
              <a:t>chunring</a:t>
            </a:r>
            <a:r>
              <a:rPr lang="en-US" dirty="0" smtClean="0"/>
              <a:t> rate.</a:t>
            </a:r>
          </a:p>
          <a:p>
            <a:endParaRPr lang="en-US" dirty="0"/>
          </a:p>
          <a:p>
            <a:endParaRPr lang="en-IN" dirty="0"/>
          </a:p>
        </p:txBody>
      </p:sp>
      <p:pic>
        <p:nvPicPr>
          <p:cNvPr id="7" name="Content Placeholder 6"/>
          <p:cNvPicPr>
            <a:picLocks noGrp="1" noChangeAspect="1"/>
          </p:cNvPicPr>
          <p:nvPr>
            <p:ph idx="1"/>
          </p:nvPr>
        </p:nvPicPr>
        <p:blipFill>
          <a:blip r:embed="rId3"/>
          <a:stretch>
            <a:fillRect/>
          </a:stretch>
        </p:blipFill>
        <p:spPr>
          <a:xfrm>
            <a:off x="289807" y="4615370"/>
            <a:ext cx="11804439" cy="2242630"/>
          </a:xfrm>
          <a:prstGeom prst="rect">
            <a:avLst/>
          </a:prstGeom>
        </p:spPr>
      </p:pic>
    </p:spTree>
    <p:extLst>
      <p:ext uri="{BB962C8B-B14F-4D97-AF65-F5344CB8AC3E}">
        <p14:creationId xmlns:p14="http://schemas.microsoft.com/office/powerpoint/2010/main" val="13307158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137" y="0"/>
            <a:ext cx="10515600" cy="784406"/>
          </a:xfrm>
        </p:spPr>
        <p:txBody>
          <a:bodyPr/>
          <a:lstStyle/>
          <a:p>
            <a:r>
              <a:rPr lang="en-US" b="1" dirty="0" smtClean="0"/>
              <a:t>Distribution of customers according to Calls</a:t>
            </a:r>
            <a:endParaRPr lang="en-IN" b="1" dirty="0"/>
          </a:p>
        </p:txBody>
      </p:sp>
      <p:pic>
        <p:nvPicPr>
          <p:cNvPr id="5" name="Content Placeholder 4"/>
          <p:cNvPicPr>
            <a:picLocks noGrp="1" noChangeAspect="1"/>
          </p:cNvPicPr>
          <p:nvPr>
            <p:ph idx="1"/>
          </p:nvPr>
        </p:nvPicPr>
        <p:blipFill>
          <a:blip r:embed="rId2"/>
          <a:stretch>
            <a:fillRect/>
          </a:stretch>
        </p:blipFill>
        <p:spPr>
          <a:xfrm>
            <a:off x="3394691" y="1838704"/>
            <a:ext cx="2637931" cy="2738233"/>
          </a:xfrm>
          <a:prstGeom prst="rect">
            <a:avLst/>
          </a:prstGeom>
        </p:spPr>
      </p:pic>
      <p:pic>
        <p:nvPicPr>
          <p:cNvPr id="4" name="Picture 3"/>
          <p:cNvPicPr>
            <a:picLocks noChangeAspect="1"/>
          </p:cNvPicPr>
          <p:nvPr/>
        </p:nvPicPr>
        <p:blipFill rotWithShape="1">
          <a:blip r:embed="rId3"/>
          <a:srcRect r="9438"/>
          <a:stretch/>
        </p:blipFill>
        <p:spPr>
          <a:xfrm>
            <a:off x="681345" y="1838703"/>
            <a:ext cx="2656605" cy="2738233"/>
          </a:xfrm>
          <a:prstGeom prst="rect">
            <a:avLst/>
          </a:prstGeom>
        </p:spPr>
      </p:pic>
      <p:pic>
        <p:nvPicPr>
          <p:cNvPr id="6" name="Picture 5"/>
          <p:cNvPicPr>
            <a:picLocks noChangeAspect="1"/>
          </p:cNvPicPr>
          <p:nvPr/>
        </p:nvPicPr>
        <p:blipFill>
          <a:blip r:embed="rId4"/>
          <a:stretch>
            <a:fillRect/>
          </a:stretch>
        </p:blipFill>
        <p:spPr>
          <a:xfrm>
            <a:off x="6169468" y="1838704"/>
            <a:ext cx="2792386" cy="2717028"/>
          </a:xfrm>
          <a:prstGeom prst="rect">
            <a:avLst/>
          </a:prstGeom>
        </p:spPr>
      </p:pic>
      <p:pic>
        <p:nvPicPr>
          <p:cNvPr id="7" name="Picture 6"/>
          <p:cNvPicPr>
            <a:picLocks noChangeAspect="1"/>
          </p:cNvPicPr>
          <p:nvPr/>
        </p:nvPicPr>
        <p:blipFill>
          <a:blip r:embed="rId5"/>
          <a:stretch>
            <a:fillRect/>
          </a:stretch>
        </p:blipFill>
        <p:spPr>
          <a:xfrm>
            <a:off x="9087246" y="1838703"/>
            <a:ext cx="2774196" cy="2738233"/>
          </a:xfrm>
          <a:prstGeom prst="rect">
            <a:avLst/>
          </a:prstGeom>
        </p:spPr>
      </p:pic>
      <p:sp>
        <p:nvSpPr>
          <p:cNvPr id="8" name="TextBox 7"/>
          <p:cNvSpPr txBox="1"/>
          <p:nvPr/>
        </p:nvSpPr>
        <p:spPr>
          <a:xfrm>
            <a:off x="984069" y="5024846"/>
            <a:ext cx="10406742" cy="923330"/>
          </a:xfrm>
          <a:prstGeom prst="rect">
            <a:avLst/>
          </a:prstGeom>
          <a:noFill/>
        </p:spPr>
        <p:txBody>
          <a:bodyPr wrap="square" rtlCol="0">
            <a:spAutoFit/>
          </a:bodyPr>
          <a:lstStyle/>
          <a:p>
            <a:r>
              <a:rPr lang="en-US" dirty="0" smtClean="0"/>
              <a:t>This indicates that our customers uses  local calls(Day, Eve, Night) more when compared with International calls.</a:t>
            </a:r>
          </a:p>
          <a:p>
            <a:r>
              <a:rPr lang="en-US" dirty="0" smtClean="0"/>
              <a:t>All Local calls are equally used.</a:t>
            </a:r>
            <a:endParaRPr lang="en-IN" dirty="0"/>
          </a:p>
        </p:txBody>
      </p:sp>
    </p:spTree>
    <p:extLst>
      <p:ext uri="{BB962C8B-B14F-4D97-AF65-F5344CB8AC3E}">
        <p14:creationId xmlns:p14="http://schemas.microsoft.com/office/powerpoint/2010/main" val="40012922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t="25581" r="23289"/>
          <a:stretch/>
        </p:blipFill>
        <p:spPr>
          <a:xfrm>
            <a:off x="42152" y="682510"/>
            <a:ext cx="3622766" cy="2737387"/>
          </a:xfrm>
          <a:prstGeom prst="rect">
            <a:avLst/>
          </a:prstGeom>
        </p:spPr>
      </p:pic>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t="26098" r="13990"/>
          <a:stretch/>
        </p:blipFill>
        <p:spPr>
          <a:xfrm>
            <a:off x="8237116" y="682510"/>
            <a:ext cx="3820816" cy="2788424"/>
          </a:xfrm>
          <a:prstGeom prst="rect">
            <a:avLst/>
          </a:prstGeom>
        </p:spPr>
      </p:pic>
      <p:pic>
        <p:nvPicPr>
          <p:cNvPr id="4" name="Picture 3"/>
          <p:cNvPicPr>
            <a:picLocks noChangeAspect="1"/>
          </p:cNvPicPr>
          <p:nvPr/>
        </p:nvPicPr>
        <p:blipFill rotWithShape="1">
          <a:blip r:embed="rId4">
            <a:extLst>
              <a:ext uri="{28A0092B-C50C-407E-A947-70E740481C1C}">
                <a14:useLocalDpi xmlns:a14="http://schemas.microsoft.com/office/drawing/2010/main" val="0"/>
              </a:ext>
            </a:extLst>
          </a:blip>
          <a:srcRect t="24763" r="15956"/>
          <a:stretch/>
        </p:blipFill>
        <p:spPr>
          <a:xfrm>
            <a:off x="156754" y="3882251"/>
            <a:ext cx="3631474" cy="2683309"/>
          </a:xfrm>
          <a:prstGeom prst="rect">
            <a:avLst/>
          </a:prstGeom>
        </p:spPr>
      </p:pic>
      <p:pic>
        <p:nvPicPr>
          <p:cNvPr id="5" name="Picture 4"/>
          <p:cNvPicPr>
            <a:picLocks noChangeAspect="1"/>
          </p:cNvPicPr>
          <p:nvPr/>
        </p:nvPicPr>
        <p:blipFill rotWithShape="1">
          <a:blip r:embed="rId5">
            <a:extLst>
              <a:ext uri="{28A0092B-C50C-407E-A947-70E740481C1C}">
                <a14:useLocalDpi xmlns:a14="http://schemas.microsoft.com/office/drawing/2010/main" val="0"/>
              </a:ext>
            </a:extLst>
          </a:blip>
          <a:srcRect t="26980" r="21919"/>
          <a:stretch/>
        </p:blipFill>
        <p:spPr>
          <a:xfrm>
            <a:off x="8237116" y="4021588"/>
            <a:ext cx="3754785" cy="2747294"/>
          </a:xfrm>
          <a:prstGeom prst="rect">
            <a:avLst/>
          </a:prstGeom>
        </p:spPr>
      </p:pic>
      <p:sp>
        <p:nvSpPr>
          <p:cNvPr id="6" name="TextBox 5"/>
          <p:cNvSpPr txBox="1"/>
          <p:nvPr/>
        </p:nvSpPr>
        <p:spPr>
          <a:xfrm>
            <a:off x="3788228" y="2270605"/>
            <a:ext cx="4391025" cy="1477328"/>
          </a:xfrm>
          <a:prstGeom prst="rect">
            <a:avLst/>
          </a:prstGeom>
          <a:noFill/>
        </p:spPr>
        <p:txBody>
          <a:bodyPr wrap="square" rtlCol="0">
            <a:spAutoFit/>
          </a:bodyPr>
          <a:lstStyle/>
          <a:p>
            <a:pPr marL="285750" indent="-285750">
              <a:buFont typeface="Arial" panose="020B0604020202020204" pitchFamily="34" charset="0"/>
              <a:buChar char="•"/>
            </a:pPr>
            <a:r>
              <a:rPr lang="en-US" dirty="0" smtClean="0"/>
              <a:t>Churning rate is greater in customers who spends more mins in calls (day, </a:t>
            </a:r>
            <a:r>
              <a:rPr lang="en-US" dirty="0" err="1" smtClean="0"/>
              <a:t>eve,nyt,intl</a:t>
            </a:r>
            <a:r>
              <a:rPr lang="en-US" dirty="0" smtClean="0"/>
              <a:t>).</a:t>
            </a:r>
          </a:p>
          <a:p>
            <a:pPr marL="285750" indent="-285750">
              <a:buFont typeface="Arial" panose="020B0604020202020204" pitchFamily="34" charset="0"/>
              <a:buChar char="•"/>
            </a:pPr>
            <a:r>
              <a:rPr lang="en-US" dirty="0" smtClean="0"/>
              <a:t>Hence they may pay higher charges for it.</a:t>
            </a:r>
          </a:p>
          <a:p>
            <a:endParaRPr lang="en-US" dirty="0" smtClean="0"/>
          </a:p>
        </p:txBody>
      </p:sp>
      <p:sp>
        <p:nvSpPr>
          <p:cNvPr id="7" name="Title 1"/>
          <p:cNvSpPr txBox="1">
            <a:spLocks/>
          </p:cNvSpPr>
          <p:nvPr/>
        </p:nvSpPr>
        <p:spPr>
          <a:xfrm>
            <a:off x="-1" y="0"/>
            <a:ext cx="10563498" cy="61830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Mins-wise churn rate</a:t>
            </a:r>
            <a:endParaRPr lang="en-IN" dirty="0"/>
          </a:p>
        </p:txBody>
      </p:sp>
    </p:spTree>
    <p:extLst>
      <p:ext uri="{BB962C8B-B14F-4D97-AF65-F5344CB8AC3E}">
        <p14:creationId xmlns:p14="http://schemas.microsoft.com/office/powerpoint/2010/main" val="11082127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56" y="1"/>
            <a:ext cx="10515600" cy="670560"/>
          </a:xfrm>
        </p:spPr>
        <p:txBody>
          <a:bodyPr>
            <a:normAutofit fontScale="90000"/>
          </a:bodyPr>
          <a:lstStyle/>
          <a:p>
            <a:r>
              <a:rPr lang="en-US" dirty="0" smtClean="0"/>
              <a:t>Sum of charges and sum of mins</a:t>
            </a:r>
            <a:endParaRPr lang="en-IN" dirty="0"/>
          </a:p>
        </p:txBody>
      </p:sp>
      <p:pic>
        <p:nvPicPr>
          <p:cNvPr id="5" name="Picture 4"/>
          <p:cNvPicPr>
            <a:picLocks noChangeAspect="1"/>
          </p:cNvPicPr>
          <p:nvPr/>
        </p:nvPicPr>
        <p:blipFill>
          <a:blip r:embed="rId2"/>
          <a:stretch>
            <a:fillRect/>
          </a:stretch>
        </p:blipFill>
        <p:spPr>
          <a:xfrm>
            <a:off x="0" y="1624149"/>
            <a:ext cx="12192000" cy="4715676"/>
          </a:xfrm>
          <a:prstGeom prst="rect">
            <a:avLst/>
          </a:prstGeom>
        </p:spPr>
      </p:pic>
      <p:sp>
        <p:nvSpPr>
          <p:cNvPr id="3" name="TextBox 2"/>
          <p:cNvSpPr txBox="1"/>
          <p:nvPr/>
        </p:nvSpPr>
        <p:spPr>
          <a:xfrm>
            <a:off x="6975566" y="235131"/>
            <a:ext cx="4841965" cy="1200329"/>
          </a:xfrm>
          <a:prstGeom prst="rect">
            <a:avLst/>
          </a:prstGeom>
          <a:noFill/>
        </p:spPr>
        <p:txBody>
          <a:bodyPr wrap="square" rtlCol="0">
            <a:spAutoFit/>
          </a:bodyPr>
          <a:lstStyle/>
          <a:p>
            <a:pPr marL="285750" indent="-285750">
              <a:buFont typeface="Arial" panose="020B0604020202020204" pitchFamily="34" charset="0"/>
              <a:buChar char="•"/>
            </a:pPr>
            <a:r>
              <a:rPr lang="en-US" dirty="0" smtClean="0"/>
              <a:t>More customers are spending more on Day Charge.</a:t>
            </a:r>
          </a:p>
          <a:p>
            <a:pPr marL="285750" indent="-285750">
              <a:buFont typeface="Arial" panose="020B0604020202020204" pitchFamily="34" charset="0"/>
              <a:buChar char="•"/>
            </a:pPr>
            <a:r>
              <a:rPr lang="en-US" dirty="0" smtClean="0"/>
              <a:t>Customers spend more mins in night calls when compared with other calls.</a:t>
            </a:r>
            <a:endParaRPr lang="en-IN" dirty="0"/>
          </a:p>
        </p:txBody>
      </p:sp>
    </p:spTree>
    <p:extLst>
      <p:ext uri="{BB962C8B-B14F-4D97-AF65-F5344CB8AC3E}">
        <p14:creationId xmlns:p14="http://schemas.microsoft.com/office/powerpoint/2010/main" val="54079951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600" y="0"/>
            <a:ext cx="10911840" cy="812800"/>
          </a:xfrm>
        </p:spPr>
        <p:txBody>
          <a:bodyPr>
            <a:normAutofit/>
          </a:bodyPr>
          <a:lstStyle/>
          <a:p>
            <a:pPr algn="ctr"/>
            <a:r>
              <a:rPr lang="en-US" b="1" dirty="0" smtClean="0"/>
              <a:t>Day vs eve vs night vs Intl</a:t>
            </a:r>
            <a:endParaRPr lang="en-IN"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9132" y="640748"/>
            <a:ext cx="11094720" cy="6190457"/>
          </a:xfrm>
        </p:spPr>
      </p:pic>
      <p:sp>
        <p:nvSpPr>
          <p:cNvPr id="5" name="Rectangle 4"/>
          <p:cNvSpPr/>
          <p:nvPr/>
        </p:nvSpPr>
        <p:spPr>
          <a:xfrm>
            <a:off x="4746171" y="2821577"/>
            <a:ext cx="2264229" cy="91440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3" name="TextBox 2"/>
          <p:cNvSpPr txBox="1"/>
          <p:nvPr/>
        </p:nvSpPr>
        <p:spPr>
          <a:xfrm>
            <a:off x="3213463" y="2063931"/>
            <a:ext cx="4162697" cy="2031325"/>
          </a:xfrm>
          <a:prstGeom prst="rect">
            <a:avLst/>
          </a:prstGeom>
          <a:noFill/>
        </p:spPr>
        <p:txBody>
          <a:bodyPr wrap="square" rtlCol="0">
            <a:spAutoFit/>
          </a:bodyPr>
          <a:lstStyle/>
          <a:p>
            <a:pPr marL="285750" indent="-285750">
              <a:buFont typeface="Arial" panose="020B0604020202020204" pitchFamily="34" charset="0"/>
              <a:buChar char="•"/>
            </a:pPr>
            <a:r>
              <a:rPr lang="en-US" dirty="0" smtClean="0"/>
              <a:t>Comparing all charges – Customers who pays Day charge is higher when compared.</a:t>
            </a:r>
          </a:p>
          <a:p>
            <a:pPr marL="285750" indent="-285750">
              <a:buFont typeface="Arial" panose="020B0604020202020204" pitchFamily="34" charset="0"/>
              <a:buChar char="•"/>
            </a:pPr>
            <a:r>
              <a:rPr lang="en-US" dirty="0" smtClean="0"/>
              <a:t>By comparing mins spend in each calls – Customers spend more mins in night calls.</a:t>
            </a:r>
          </a:p>
          <a:p>
            <a:pPr marL="285750" indent="-285750">
              <a:buFont typeface="Arial" panose="020B0604020202020204" pitchFamily="34" charset="0"/>
              <a:buChar char="•"/>
            </a:pPr>
            <a:r>
              <a:rPr lang="en-US" dirty="0" smtClean="0"/>
              <a:t>Sum of calls are equally distributed</a:t>
            </a:r>
            <a:endParaRPr lang="en-IN" dirty="0"/>
          </a:p>
        </p:txBody>
      </p:sp>
    </p:spTree>
    <p:extLst>
      <p:ext uri="{BB962C8B-B14F-4D97-AF65-F5344CB8AC3E}">
        <p14:creationId xmlns:p14="http://schemas.microsoft.com/office/powerpoint/2010/main" val="244052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975359" y="2220685"/>
            <a:ext cx="10371909" cy="2646878"/>
          </a:xfrm>
          <a:prstGeom prst="rect">
            <a:avLst/>
          </a:prstGeom>
          <a:noFill/>
        </p:spPr>
        <p:txBody>
          <a:bodyPr wrap="square" lIns="91440" tIns="45720" rIns="91440" bIns="45720">
            <a:spAutoFit/>
          </a:bodyPr>
          <a:lstStyle/>
          <a:p>
            <a:pPr algn="ctr"/>
            <a:r>
              <a:rPr lang="en-US" sz="16600" b="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INSIGHTS</a:t>
            </a:r>
            <a:endParaRPr lang="en-US" sz="166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Tree>
    <p:extLst>
      <p:ext uri="{BB962C8B-B14F-4D97-AF65-F5344CB8AC3E}">
        <p14:creationId xmlns:p14="http://schemas.microsoft.com/office/powerpoint/2010/main" val="18457626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4000"/>
            <a:lum/>
          </a:blip>
          <a:srcRect/>
          <a:stretch>
            <a:fillRect l="-25000" r="-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809625"/>
          </a:xfrm>
        </p:spPr>
        <p:txBody>
          <a:bodyPr>
            <a:normAutofit fontScale="90000"/>
          </a:bodyPr>
          <a:lstStyle/>
          <a:p>
            <a:r>
              <a:rPr lang="en-US" sz="6700" b="1" dirty="0" smtClean="0">
                <a:latin typeface="Algerian" panose="04020705040A02060702" pitchFamily="82" charset="0"/>
              </a:rPr>
              <a:t>Problem</a:t>
            </a:r>
            <a:endParaRPr lang="en-IN" sz="7200" b="1" dirty="0">
              <a:latin typeface="Algerian" panose="04020705040A02060702" pitchFamily="82" charset="0"/>
            </a:endParaRPr>
          </a:p>
        </p:txBody>
      </p:sp>
      <p:sp>
        <p:nvSpPr>
          <p:cNvPr id="3" name="Content Placeholder 2"/>
          <p:cNvSpPr>
            <a:spLocks noGrp="1"/>
          </p:cNvSpPr>
          <p:nvPr>
            <p:ph idx="1"/>
          </p:nvPr>
        </p:nvSpPr>
        <p:spPr>
          <a:xfrm>
            <a:off x="838200" y="1429113"/>
            <a:ext cx="10515600" cy="4809762"/>
          </a:xfrm>
        </p:spPr>
        <p:txBody>
          <a:bodyPr>
            <a:normAutofit/>
          </a:bodyPr>
          <a:lstStyle/>
          <a:p>
            <a:r>
              <a:rPr lang="en-US" b="1" dirty="0" smtClean="0"/>
              <a:t>Customer churn is a big problem for telecommunications companies and It is one of the important concerns for the Telecom Industry </a:t>
            </a:r>
          </a:p>
          <a:p>
            <a:r>
              <a:rPr lang="en-US" b="1" dirty="0" smtClean="0"/>
              <a:t>Indeed, their annual churn rates are usually higher than 10%. For that reason, they develop strategies to keep as many clients as possible. </a:t>
            </a:r>
          </a:p>
          <a:p>
            <a:r>
              <a:rPr lang="en-US" b="1" dirty="0" smtClean="0"/>
              <a:t>It costs 5 to 10 times more to acquire a new customer than to retain an existing one, That’s why customer retention has now become even more important than customer acquisition</a:t>
            </a:r>
          </a:p>
        </p:txBody>
      </p:sp>
    </p:spTree>
    <p:extLst>
      <p:ext uri="{BB962C8B-B14F-4D97-AF65-F5344CB8AC3E}">
        <p14:creationId xmlns:p14="http://schemas.microsoft.com/office/powerpoint/2010/main" val="51263307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87680" y="976361"/>
            <a:ext cx="3596235" cy="2837993"/>
          </a:xfrm>
          <a:prstGeom prst="rect">
            <a:avLst/>
          </a:prstGeom>
        </p:spPr>
      </p:pic>
      <p:sp>
        <p:nvSpPr>
          <p:cNvPr id="2" name="Title 1"/>
          <p:cNvSpPr>
            <a:spLocks noGrp="1"/>
          </p:cNvSpPr>
          <p:nvPr>
            <p:ph type="title"/>
          </p:nvPr>
        </p:nvSpPr>
        <p:spPr>
          <a:xfrm>
            <a:off x="0" y="0"/>
            <a:ext cx="12192000" cy="662486"/>
          </a:xfrm>
          <a:solidFill>
            <a:schemeClr val="accent1">
              <a:lumMod val="40000"/>
              <a:lumOff val="60000"/>
            </a:schemeClr>
          </a:solidFill>
        </p:spPr>
        <p:txBody>
          <a:bodyPr>
            <a:normAutofit fontScale="90000"/>
          </a:bodyPr>
          <a:lstStyle/>
          <a:p>
            <a:r>
              <a:rPr lang="en-US" dirty="0" smtClean="0"/>
              <a:t>Top 5 states of Customers</a:t>
            </a:r>
            <a:endParaRPr lang="en-IN" dirty="0"/>
          </a:p>
        </p:txBody>
      </p:sp>
      <p:pic>
        <p:nvPicPr>
          <p:cNvPr id="4" name="Content Placeholder 11"/>
          <p:cNvPicPr>
            <a:picLocks noGrp="1" noChangeAspect="1"/>
          </p:cNvPicPr>
          <p:nvPr>
            <p:ph idx="1"/>
          </p:nvPr>
        </p:nvPicPr>
        <p:blipFill rotWithShape="1">
          <a:blip r:embed="rId3">
            <a:extLst>
              <a:ext uri="{28A0092B-C50C-407E-A947-70E740481C1C}">
                <a14:useLocalDpi xmlns:a14="http://schemas.microsoft.com/office/drawing/2010/main" val="0"/>
              </a:ext>
            </a:extLst>
          </a:blip>
          <a:srcRect t="15833" r="25052"/>
          <a:stretch/>
        </p:blipFill>
        <p:spPr>
          <a:xfrm>
            <a:off x="237310" y="662486"/>
            <a:ext cx="3899261" cy="3240144"/>
          </a:xfrm>
          <a:prstGeom prst="rect">
            <a:avLst/>
          </a:prstGeom>
        </p:spPr>
      </p:pic>
      <p:sp>
        <p:nvSpPr>
          <p:cNvPr id="6" name="TextBox 5"/>
          <p:cNvSpPr txBox="1"/>
          <p:nvPr/>
        </p:nvSpPr>
        <p:spPr>
          <a:xfrm>
            <a:off x="8203474" y="574263"/>
            <a:ext cx="3513909" cy="369332"/>
          </a:xfrm>
          <a:prstGeom prst="rect">
            <a:avLst/>
          </a:prstGeom>
          <a:noFill/>
        </p:spPr>
        <p:txBody>
          <a:bodyPr wrap="square" rtlCol="0">
            <a:spAutoFit/>
          </a:bodyPr>
          <a:lstStyle/>
          <a:p>
            <a:r>
              <a:rPr lang="en-US" b="1" dirty="0" smtClean="0"/>
              <a:t>Top states that not uses Voice plan</a:t>
            </a:r>
            <a:endParaRPr lang="en-IN" b="1" dirty="0"/>
          </a:p>
        </p:txBody>
      </p:sp>
      <p:sp>
        <p:nvSpPr>
          <p:cNvPr id="7" name="Rectangle 6"/>
          <p:cNvSpPr/>
          <p:nvPr/>
        </p:nvSpPr>
        <p:spPr>
          <a:xfrm>
            <a:off x="9292046" y="1280160"/>
            <a:ext cx="522514" cy="26125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smtClean="0"/>
              <a:t>WV</a:t>
            </a:r>
            <a:endParaRPr lang="en-IN" sz="1600" dirty="0"/>
          </a:p>
        </p:txBody>
      </p:sp>
      <p:sp>
        <p:nvSpPr>
          <p:cNvPr id="8" name="Rectangle 7"/>
          <p:cNvSpPr/>
          <p:nvPr/>
        </p:nvSpPr>
        <p:spPr>
          <a:xfrm>
            <a:off x="9292046" y="1541417"/>
            <a:ext cx="522514" cy="23513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AL</a:t>
            </a:r>
            <a:endParaRPr lang="en-IN" dirty="0"/>
          </a:p>
        </p:txBody>
      </p:sp>
      <p:sp>
        <p:nvSpPr>
          <p:cNvPr id="9" name="Rectangle 8"/>
          <p:cNvSpPr/>
          <p:nvPr/>
        </p:nvSpPr>
        <p:spPr>
          <a:xfrm>
            <a:off x="9292046" y="1776549"/>
            <a:ext cx="522514" cy="25254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smtClean="0"/>
              <a:t>MN</a:t>
            </a:r>
            <a:endParaRPr lang="en-IN" sz="1600" dirty="0"/>
          </a:p>
        </p:txBody>
      </p:sp>
      <p:pic>
        <p:nvPicPr>
          <p:cNvPr id="13" name="Content Placeholder 3"/>
          <p:cNvPicPr>
            <a:picLocks noChangeAspect="1"/>
          </p:cNvPicPr>
          <p:nvPr/>
        </p:nvPicPr>
        <p:blipFill rotWithShape="1">
          <a:blip r:embed="rId4">
            <a:extLst>
              <a:ext uri="{28A0092B-C50C-407E-A947-70E740481C1C}">
                <a14:useLocalDpi xmlns:a14="http://schemas.microsoft.com/office/drawing/2010/main" val="0"/>
              </a:ext>
            </a:extLst>
          </a:blip>
          <a:srcRect t="2328"/>
          <a:stretch/>
        </p:blipFill>
        <p:spPr>
          <a:xfrm>
            <a:off x="0" y="3770810"/>
            <a:ext cx="9836381" cy="3082581"/>
          </a:xfrm>
          <a:prstGeom prst="rect">
            <a:avLst/>
          </a:prstGeom>
        </p:spPr>
      </p:pic>
      <p:sp>
        <p:nvSpPr>
          <p:cNvPr id="14" name="Rectangle 13"/>
          <p:cNvSpPr/>
          <p:nvPr/>
        </p:nvSpPr>
        <p:spPr>
          <a:xfrm>
            <a:off x="1088570" y="4456696"/>
            <a:ext cx="452847" cy="34172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100" dirty="0" smtClean="0">
                <a:solidFill>
                  <a:schemeClr val="tx1"/>
                </a:solidFill>
              </a:rPr>
              <a:t>AL</a:t>
            </a:r>
            <a:endParaRPr lang="en-IN" sz="2800" dirty="0">
              <a:solidFill>
                <a:schemeClr val="tx1"/>
              </a:solidFill>
            </a:endParaRPr>
          </a:p>
        </p:txBody>
      </p:sp>
      <p:sp>
        <p:nvSpPr>
          <p:cNvPr id="11" name="Rectangle 10"/>
          <p:cNvSpPr/>
          <p:nvPr/>
        </p:nvSpPr>
        <p:spPr>
          <a:xfrm>
            <a:off x="9279033" y="3548743"/>
            <a:ext cx="522514" cy="261257"/>
          </a:xfrm>
          <a:prstGeom prst="rect">
            <a:avLst/>
          </a:prstGeom>
          <a:solidFill>
            <a:srgbClr val="FF4B4B"/>
          </a:solidFill>
          <a:ln>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ID</a:t>
            </a:r>
            <a:endParaRPr lang="en-IN" dirty="0"/>
          </a:p>
        </p:txBody>
      </p:sp>
      <p:sp>
        <p:nvSpPr>
          <p:cNvPr id="10" name="Rectangle 9"/>
          <p:cNvSpPr/>
          <p:nvPr/>
        </p:nvSpPr>
        <p:spPr>
          <a:xfrm>
            <a:off x="9292046" y="2290354"/>
            <a:ext cx="522514" cy="276104"/>
          </a:xfrm>
          <a:prstGeom prst="rect">
            <a:avLst/>
          </a:prstGeom>
          <a:solidFill>
            <a:srgbClr val="B889DB"/>
          </a:solidFill>
          <a:ln>
            <a:solidFill>
              <a:srgbClr val="7030A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VA</a:t>
            </a:r>
            <a:endParaRPr lang="en-IN" dirty="0"/>
          </a:p>
        </p:txBody>
      </p:sp>
      <p:sp>
        <p:nvSpPr>
          <p:cNvPr id="15" name="Rectangle 14"/>
          <p:cNvSpPr/>
          <p:nvPr/>
        </p:nvSpPr>
        <p:spPr>
          <a:xfrm>
            <a:off x="3082834" y="4632960"/>
            <a:ext cx="357052" cy="256903"/>
          </a:xfrm>
          <a:prstGeom prst="rect">
            <a:avLst/>
          </a:prstGeom>
          <a:solidFill>
            <a:srgbClr val="FF4B4B"/>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smtClean="0"/>
              <a:t>ID</a:t>
            </a:r>
            <a:endParaRPr lang="en-IN" dirty="0"/>
          </a:p>
        </p:txBody>
      </p:sp>
      <p:sp>
        <p:nvSpPr>
          <p:cNvPr id="16" name="Rectangle 15"/>
          <p:cNvSpPr/>
          <p:nvPr/>
        </p:nvSpPr>
        <p:spPr>
          <a:xfrm>
            <a:off x="4589417" y="4537166"/>
            <a:ext cx="452846" cy="26125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smtClean="0">
                <a:solidFill>
                  <a:schemeClr val="tx1"/>
                </a:solidFill>
              </a:rPr>
              <a:t>MN</a:t>
            </a:r>
            <a:endParaRPr lang="en-IN" dirty="0">
              <a:solidFill>
                <a:schemeClr val="tx1"/>
              </a:solidFill>
            </a:endParaRPr>
          </a:p>
        </p:txBody>
      </p:sp>
      <p:sp>
        <p:nvSpPr>
          <p:cNvPr id="17" name="Rectangle 16"/>
          <p:cNvSpPr/>
          <p:nvPr/>
        </p:nvSpPr>
        <p:spPr>
          <a:xfrm>
            <a:off x="9122279" y="4045687"/>
            <a:ext cx="431024" cy="2612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WV</a:t>
            </a:r>
            <a:endParaRPr lang="en-IN" dirty="0">
              <a:solidFill>
                <a:schemeClr val="tx1"/>
              </a:solidFill>
            </a:endParaRPr>
          </a:p>
        </p:txBody>
      </p:sp>
      <p:sp>
        <p:nvSpPr>
          <p:cNvPr id="18" name="Rectangle 17"/>
          <p:cNvSpPr/>
          <p:nvPr/>
        </p:nvSpPr>
        <p:spPr>
          <a:xfrm>
            <a:off x="8203474" y="4632960"/>
            <a:ext cx="374469" cy="312281"/>
          </a:xfrm>
          <a:prstGeom prst="rect">
            <a:avLst/>
          </a:prstGeom>
          <a:solidFill>
            <a:srgbClr val="B889D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VA</a:t>
            </a:r>
            <a:endParaRPr lang="en-IN" sz="2800" dirty="0">
              <a:solidFill>
                <a:schemeClr val="tx1"/>
              </a:solidFill>
            </a:endParaRPr>
          </a:p>
        </p:txBody>
      </p:sp>
      <p:sp>
        <p:nvSpPr>
          <p:cNvPr id="19" name="TextBox 18"/>
          <p:cNvSpPr txBox="1"/>
          <p:nvPr/>
        </p:nvSpPr>
        <p:spPr>
          <a:xfrm>
            <a:off x="3826491" y="949123"/>
            <a:ext cx="3620480" cy="923330"/>
          </a:xfrm>
          <a:prstGeom prst="rect">
            <a:avLst/>
          </a:prstGeom>
          <a:solidFill>
            <a:srgbClr val="FFFF7D"/>
          </a:solidFill>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dirty="0" smtClean="0"/>
              <a:t>Top states which have high no of customers are the least no of users of Voice plan.</a:t>
            </a:r>
            <a:endParaRPr lang="en-IN" dirty="0"/>
          </a:p>
        </p:txBody>
      </p:sp>
    </p:spTree>
    <p:extLst>
      <p:ext uri="{BB962C8B-B14F-4D97-AF65-F5344CB8AC3E}">
        <p14:creationId xmlns:p14="http://schemas.microsoft.com/office/powerpoint/2010/main" val="245808632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12192001" cy="801824"/>
          </a:xfrm>
          <a:solidFill>
            <a:schemeClr val="accent1">
              <a:lumMod val="40000"/>
              <a:lumOff val="60000"/>
            </a:schemeClr>
          </a:solidFill>
        </p:spPr>
        <p:txBody>
          <a:bodyPr/>
          <a:lstStyle/>
          <a:p>
            <a:r>
              <a:rPr lang="en-US" b="1" dirty="0" smtClean="0"/>
              <a:t>Total Charges and mins spend by churned customer</a:t>
            </a:r>
            <a:endParaRPr lang="en-IN" b="1" dirty="0"/>
          </a:p>
        </p:txBody>
      </p:sp>
      <p:pic>
        <p:nvPicPr>
          <p:cNvPr id="4" name="Picture 3"/>
          <p:cNvPicPr>
            <a:picLocks noChangeAspect="1"/>
          </p:cNvPicPr>
          <p:nvPr/>
        </p:nvPicPr>
        <p:blipFill>
          <a:blip r:embed="rId2"/>
          <a:stretch>
            <a:fillRect/>
          </a:stretch>
        </p:blipFill>
        <p:spPr>
          <a:xfrm>
            <a:off x="-1" y="1102813"/>
            <a:ext cx="4066903" cy="3862378"/>
          </a:xfrm>
          <a:prstGeom prst="rect">
            <a:avLst/>
          </a:prstGeom>
        </p:spPr>
      </p:pic>
      <p:pic>
        <p:nvPicPr>
          <p:cNvPr id="5" name="Picture 4"/>
          <p:cNvPicPr>
            <a:picLocks noChangeAspect="1"/>
          </p:cNvPicPr>
          <p:nvPr/>
        </p:nvPicPr>
        <p:blipFill>
          <a:blip r:embed="rId3"/>
          <a:stretch>
            <a:fillRect/>
          </a:stretch>
        </p:blipFill>
        <p:spPr>
          <a:xfrm>
            <a:off x="7315991" y="1102814"/>
            <a:ext cx="4553791" cy="3862378"/>
          </a:xfrm>
          <a:prstGeom prst="rect">
            <a:avLst/>
          </a:prstGeom>
        </p:spPr>
      </p:pic>
      <p:sp>
        <p:nvSpPr>
          <p:cNvPr id="6" name="TextBox 5"/>
          <p:cNvSpPr txBox="1"/>
          <p:nvPr/>
        </p:nvSpPr>
        <p:spPr>
          <a:xfrm>
            <a:off x="3422469" y="4441372"/>
            <a:ext cx="4990011" cy="1226455"/>
          </a:xfrm>
          <a:prstGeom prst="rect">
            <a:avLst/>
          </a:prstGeom>
          <a:solidFill>
            <a:srgbClr val="FFFF7D"/>
          </a:solidFill>
        </p:spPr>
        <p:txBody>
          <a:bodyPr wrap="square" rtlCol="0">
            <a:spAutoFit/>
          </a:bodyPr>
          <a:lstStyle/>
          <a:p>
            <a:r>
              <a:rPr lang="en-US" dirty="0" smtClean="0"/>
              <a:t>These are filtered data of churned customers whose usage of day calls are comparatively less to eve and night calls </a:t>
            </a:r>
            <a:r>
              <a:rPr lang="en-US" dirty="0" smtClean="0">
                <a:solidFill>
                  <a:srgbClr val="FF0000"/>
                </a:solidFill>
              </a:rPr>
              <a:t>BUT</a:t>
            </a:r>
            <a:r>
              <a:rPr lang="en-US" dirty="0" smtClean="0"/>
              <a:t> they pay high charge for day</a:t>
            </a:r>
            <a:endParaRPr lang="en-IN" dirty="0"/>
          </a:p>
        </p:txBody>
      </p:sp>
      <p:sp>
        <p:nvSpPr>
          <p:cNvPr id="3" name="TextBox 2"/>
          <p:cNvSpPr txBox="1"/>
          <p:nvPr/>
        </p:nvSpPr>
        <p:spPr>
          <a:xfrm>
            <a:off x="1428205" y="6175382"/>
            <a:ext cx="9901646" cy="646331"/>
          </a:xfrm>
          <a:prstGeom prst="rect">
            <a:avLst/>
          </a:prstGeom>
          <a:solidFill>
            <a:schemeClr val="tx2">
              <a:lumMod val="20000"/>
              <a:lumOff val="80000"/>
            </a:schemeClr>
          </a:solidFill>
        </p:spPr>
        <p:txBody>
          <a:bodyPr wrap="square" rtlCol="0">
            <a:spAutoFit/>
          </a:bodyPr>
          <a:lstStyle/>
          <a:p>
            <a:r>
              <a:rPr lang="en-US" dirty="0" smtClean="0"/>
              <a:t>More no of people are churning because of charges. So the company could provide separate plans to avoid churning</a:t>
            </a:r>
            <a:endParaRPr lang="en-IN" dirty="0"/>
          </a:p>
        </p:txBody>
      </p:sp>
    </p:spTree>
    <p:extLst>
      <p:ext uri="{BB962C8B-B14F-4D97-AF65-F5344CB8AC3E}">
        <p14:creationId xmlns:p14="http://schemas.microsoft.com/office/powerpoint/2010/main" val="164260172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599440"/>
          </a:xfrm>
          <a:solidFill>
            <a:schemeClr val="accent1">
              <a:lumMod val="40000"/>
              <a:lumOff val="60000"/>
            </a:schemeClr>
          </a:solidFill>
        </p:spPr>
        <p:txBody>
          <a:bodyPr>
            <a:normAutofit fontScale="90000"/>
          </a:bodyPr>
          <a:lstStyle/>
          <a:p>
            <a:r>
              <a:rPr lang="en-US" b="1" dirty="0" smtClean="0"/>
              <a:t>Churn rate according to customer calls</a:t>
            </a:r>
            <a:endParaRPr lang="en-IN" b="1"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r="6946"/>
          <a:stretch/>
        </p:blipFill>
        <p:spPr>
          <a:xfrm>
            <a:off x="165616" y="4011208"/>
            <a:ext cx="3881495" cy="2640492"/>
          </a:xfrm>
        </p:spPr>
      </p:pic>
      <p:pic>
        <p:nvPicPr>
          <p:cNvPr id="8" name="Picture 7"/>
          <p:cNvPicPr>
            <a:picLocks noChangeAspect="1"/>
          </p:cNvPicPr>
          <p:nvPr/>
        </p:nvPicPr>
        <p:blipFill>
          <a:blip r:embed="rId3"/>
          <a:stretch>
            <a:fillRect/>
          </a:stretch>
        </p:blipFill>
        <p:spPr>
          <a:xfrm>
            <a:off x="4029847" y="3559377"/>
            <a:ext cx="8162153" cy="3298623"/>
          </a:xfrm>
          <a:prstGeom prst="rect">
            <a:avLst/>
          </a:prstGeom>
        </p:spPr>
      </p:pic>
      <p:pic>
        <p:nvPicPr>
          <p:cNvPr id="5" name="Picture 4"/>
          <p:cNvPicPr>
            <a:picLocks noChangeAspect="1"/>
          </p:cNvPicPr>
          <p:nvPr/>
        </p:nvPicPr>
        <p:blipFill rotWithShape="1">
          <a:blip r:embed="rId4">
            <a:extLst>
              <a:ext uri="{28A0092B-C50C-407E-A947-70E740481C1C}">
                <a14:useLocalDpi xmlns:a14="http://schemas.microsoft.com/office/drawing/2010/main" val="0"/>
              </a:ext>
            </a:extLst>
          </a:blip>
          <a:srcRect l="2878" r="5657"/>
          <a:stretch/>
        </p:blipFill>
        <p:spPr>
          <a:xfrm>
            <a:off x="182880" y="741682"/>
            <a:ext cx="6258560" cy="3063226"/>
          </a:xfrm>
          <a:prstGeom prst="rect">
            <a:avLst/>
          </a:prstGeom>
        </p:spPr>
      </p:pic>
      <p:sp>
        <p:nvSpPr>
          <p:cNvPr id="3" name="TextBox 2"/>
          <p:cNvSpPr txBox="1"/>
          <p:nvPr/>
        </p:nvSpPr>
        <p:spPr>
          <a:xfrm>
            <a:off x="6801395" y="842134"/>
            <a:ext cx="5172892" cy="1754326"/>
          </a:xfrm>
          <a:prstGeom prst="rect">
            <a:avLst/>
          </a:prstGeom>
          <a:solidFill>
            <a:srgbClr val="FFFF7D"/>
          </a:solidFill>
        </p:spPr>
        <p:txBody>
          <a:bodyPr wrap="square" rtlCol="0">
            <a:spAutoFit/>
          </a:bodyPr>
          <a:lstStyle/>
          <a:p>
            <a:pPr marL="285750" indent="-285750">
              <a:buFont typeface="Arial" panose="020B0604020202020204" pitchFamily="34" charset="0"/>
              <a:buChar char="•"/>
            </a:pPr>
            <a:r>
              <a:rPr lang="en-US" dirty="0" smtClean="0"/>
              <a:t>Customers who calls customer service is higher that those who are not calling customer service.</a:t>
            </a:r>
          </a:p>
          <a:p>
            <a:pPr marL="285750" indent="-285750">
              <a:buFont typeface="Arial" panose="020B0604020202020204" pitchFamily="34" charset="0"/>
              <a:buChar char="•"/>
            </a:pPr>
            <a:r>
              <a:rPr lang="en-US" dirty="0" smtClean="0"/>
              <a:t>Churning rate is higher in Customer who calls for customer service.</a:t>
            </a:r>
          </a:p>
          <a:p>
            <a:pPr marL="285750" indent="-285750">
              <a:buFont typeface="Arial" panose="020B0604020202020204" pitchFamily="34" charset="0"/>
              <a:buChar char="•"/>
            </a:pPr>
            <a:r>
              <a:rPr lang="en-US" dirty="0" smtClean="0"/>
              <a:t>Customer who are calling 5th and 6th time for customer service are churning  more.</a:t>
            </a:r>
          </a:p>
        </p:txBody>
      </p:sp>
    </p:spTree>
    <p:extLst>
      <p:ext uri="{BB962C8B-B14F-4D97-AF65-F5344CB8AC3E}">
        <p14:creationId xmlns:p14="http://schemas.microsoft.com/office/powerpoint/2010/main" val="220032473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758281"/>
          </a:xfrm>
          <a:solidFill>
            <a:schemeClr val="accent1">
              <a:lumMod val="40000"/>
              <a:lumOff val="60000"/>
            </a:schemeClr>
          </a:solidFill>
        </p:spPr>
        <p:txBody>
          <a:bodyPr/>
          <a:lstStyle/>
          <a:p>
            <a:r>
              <a:rPr lang="en-US" dirty="0" smtClean="0"/>
              <a:t>Churned Customers with calls &gt; 3 customer calls</a:t>
            </a:r>
            <a:endParaRPr lang="en-IN" dirty="0"/>
          </a:p>
        </p:txBody>
      </p:sp>
      <p:pic>
        <p:nvPicPr>
          <p:cNvPr id="5" name="Picture 4"/>
          <p:cNvPicPr>
            <a:picLocks noChangeAspect="1"/>
          </p:cNvPicPr>
          <p:nvPr/>
        </p:nvPicPr>
        <p:blipFill>
          <a:blip r:embed="rId2"/>
          <a:stretch>
            <a:fillRect/>
          </a:stretch>
        </p:blipFill>
        <p:spPr>
          <a:xfrm>
            <a:off x="8523308" y="3667129"/>
            <a:ext cx="3486541" cy="3064782"/>
          </a:xfrm>
          <a:prstGeom prst="rect">
            <a:avLst/>
          </a:prstGeom>
        </p:spPr>
      </p:pic>
      <p:pic>
        <p:nvPicPr>
          <p:cNvPr id="6" name="Picture 5"/>
          <p:cNvPicPr>
            <a:picLocks noChangeAspect="1"/>
          </p:cNvPicPr>
          <p:nvPr/>
        </p:nvPicPr>
        <p:blipFill>
          <a:blip r:embed="rId3"/>
          <a:stretch>
            <a:fillRect/>
          </a:stretch>
        </p:blipFill>
        <p:spPr>
          <a:xfrm>
            <a:off x="118219" y="3667129"/>
            <a:ext cx="4419506" cy="3190871"/>
          </a:xfrm>
          <a:prstGeom prst="rect">
            <a:avLst/>
          </a:prstGeom>
        </p:spPr>
      </p:pic>
      <p:pic>
        <p:nvPicPr>
          <p:cNvPr id="7" name="Picture 6"/>
          <p:cNvPicPr>
            <a:picLocks noChangeAspect="1"/>
          </p:cNvPicPr>
          <p:nvPr/>
        </p:nvPicPr>
        <p:blipFill>
          <a:blip r:embed="rId4"/>
          <a:stretch>
            <a:fillRect/>
          </a:stretch>
        </p:blipFill>
        <p:spPr>
          <a:xfrm>
            <a:off x="4546367" y="758281"/>
            <a:ext cx="3448259" cy="2952538"/>
          </a:xfrm>
          <a:prstGeom prst="rect">
            <a:avLst/>
          </a:prstGeom>
        </p:spPr>
      </p:pic>
      <p:sp>
        <p:nvSpPr>
          <p:cNvPr id="8" name="Right Arrow 7"/>
          <p:cNvSpPr/>
          <p:nvPr/>
        </p:nvSpPr>
        <p:spPr>
          <a:xfrm rot="16200000">
            <a:off x="5284560" y="4198138"/>
            <a:ext cx="1954587" cy="1057364"/>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TOTAL CHURNED</a:t>
            </a:r>
            <a:endParaRPr lang="en-IN" dirty="0"/>
          </a:p>
        </p:txBody>
      </p:sp>
      <p:sp>
        <p:nvSpPr>
          <p:cNvPr id="9" name="Left Arrow 8"/>
          <p:cNvSpPr/>
          <p:nvPr/>
        </p:nvSpPr>
        <p:spPr>
          <a:xfrm>
            <a:off x="4017685" y="4893832"/>
            <a:ext cx="1973914" cy="1068567"/>
          </a:xfrm>
          <a:prstGeom prst="lef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Customer call &gt; 3</a:t>
            </a:r>
            <a:endParaRPr lang="en-IN" dirty="0"/>
          </a:p>
        </p:txBody>
      </p:sp>
      <p:sp>
        <p:nvSpPr>
          <p:cNvPr id="10" name="Right Arrow 9"/>
          <p:cNvSpPr/>
          <p:nvPr/>
        </p:nvSpPr>
        <p:spPr>
          <a:xfrm>
            <a:off x="6522720" y="4893832"/>
            <a:ext cx="1854926" cy="1068567"/>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Count of </a:t>
            </a:r>
            <a:r>
              <a:rPr lang="en-US" dirty="0" err="1" smtClean="0"/>
              <a:t>cust</a:t>
            </a:r>
            <a:r>
              <a:rPr lang="en-US" dirty="0" smtClean="0"/>
              <a:t> calls &gt;3</a:t>
            </a:r>
            <a:endParaRPr lang="en-IN" dirty="0"/>
          </a:p>
        </p:txBody>
      </p:sp>
      <p:sp>
        <p:nvSpPr>
          <p:cNvPr id="11" name="TextBox 10"/>
          <p:cNvSpPr txBox="1"/>
          <p:nvPr/>
        </p:nvSpPr>
        <p:spPr>
          <a:xfrm>
            <a:off x="133662" y="1516561"/>
            <a:ext cx="3884023" cy="1200329"/>
          </a:xfrm>
          <a:prstGeom prst="rect">
            <a:avLst/>
          </a:prstGeom>
          <a:solidFill>
            <a:srgbClr val="FFFF7D"/>
          </a:solidFill>
        </p:spPr>
        <p:txBody>
          <a:bodyPr wrap="square" rtlCol="0">
            <a:spAutoFit/>
          </a:bodyPr>
          <a:lstStyle/>
          <a:p>
            <a:r>
              <a:rPr lang="en-US" dirty="0" smtClean="0"/>
              <a:t>The filtered data of customers who calls customer service more than 3 times shows that they pay </a:t>
            </a:r>
            <a:r>
              <a:rPr lang="en-US" dirty="0" err="1" smtClean="0"/>
              <a:t>intl</a:t>
            </a:r>
            <a:r>
              <a:rPr lang="en-US" dirty="0" smtClean="0"/>
              <a:t> chares even though they didn’t opt for </a:t>
            </a:r>
            <a:r>
              <a:rPr lang="en-US" dirty="0" err="1" smtClean="0"/>
              <a:t>intl</a:t>
            </a:r>
            <a:r>
              <a:rPr lang="en-US" dirty="0" smtClean="0"/>
              <a:t> plan</a:t>
            </a:r>
            <a:endParaRPr lang="en-IN" dirty="0"/>
          </a:p>
        </p:txBody>
      </p:sp>
      <p:sp>
        <p:nvSpPr>
          <p:cNvPr id="12" name="TextBox 11"/>
          <p:cNvSpPr txBox="1"/>
          <p:nvPr/>
        </p:nvSpPr>
        <p:spPr>
          <a:xfrm>
            <a:off x="7994626" y="1516562"/>
            <a:ext cx="3894288" cy="1200329"/>
          </a:xfrm>
          <a:prstGeom prst="rect">
            <a:avLst/>
          </a:prstGeom>
          <a:solidFill>
            <a:srgbClr val="FFFF7D"/>
          </a:solidFill>
        </p:spPr>
        <p:txBody>
          <a:bodyPr wrap="square" rtlCol="0">
            <a:spAutoFit/>
          </a:bodyPr>
          <a:lstStyle/>
          <a:p>
            <a:r>
              <a:rPr lang="en-US" dirty="0" smtClean="0"/>
              <a:t>From filtered data of churned customers shows that most of customers haven’t opted for </a:t>
            </a:r>
            <a:r>
              <a:rPr lang="en-US" dirty="0" err="1" smtClean="0"/>
              <a:t>intl</a:t>
            </a:r>
            <a:r>
              <a:rPr lang="en-US" dirty="0" smtClean="0"/>
              <a:t> plan but they pay charges for it</a:t>
            </a:r>
            <a:endParaRPr lang="en-IN" dirty="0"/>
          </a:p>
        </p:txBody>
      </p:sp>
    </p:spTree>
    <p:extLst>
      <p:ext uri="{BB962C8B-B14F-4D97-AF65-F5344CB8AC3E}">
        <p14:creationId xmlns:p14="http://schemas.microsoft.com/office/powerpoint/2010/main" val="125462104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61851"/>
          </a:xfrm>
          <a:solidFill>
            <a:schemeClr val="accent1">
              <a:lumMod val="40000"/>
              <a:lumOff val="60000"/>
            </a:schemeClr>
          </a:solidFill>
        </p:spPr>
        <p:txBody>
          <a:bodyPr>
            <a:normAutofit fontScale="90000"/>
          </a:bodyPr>
          <a:lstStyle/>
          <a:p>
            <a:r>
              <a:rPr lang="en-US" dirty="0" smtClean="0"/>
              <a:t>Feature Selection</a:t>
            </a:r>
            <a:endParaRPr lang="en-IN" dirty="0"/>
          </a:p>
        </p:txBody>
      </p:sp>
      <p:pic>
        <p:nvPicPr>
          <p:cNvPr id="4" name="Picture 3"/>
          <p:cNvPicPr>
            <a:picLocks noChangeAspect="1"/>
          </p:cNvPicPr>
          <p:nvPr/>
        </p:nvPicPr>
        <p:blipFill rotWithShape="1">
          <a:blip r:embed="rId2"/>
          <a:srcRect t="4570" b="8821"/>
          <a:stretch/>
        </p:blipFill>
        <p:spPr>
          <a:xfrm>
            <a:off x="687977" y="870609"/>
            <a:ext cx="11051177" cy="3318464"/>
          </a:xfrm>
          <a:prstGeom prst="rect">
            <a:avLst/>
          </a:prstGeom>
        </p:spPr>
      </p:pic>
      <p:sp>
        <p:nvSpPr>
          <p:cNvPr id="6" name="Rectangle 5"/>
          <p:cNvSpPr/>
          <p:nvPr/>
        </p:nvSpPr>
        <p:spPr>
          <a:xfrm>
            <a:off x="1550125" y="1541417"/>
            <a:ext cx="496389" cy="21771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p:cNvSpPr txBox="1"/>
          <p:nvPr/>
        </p:nvSpPr>
        <p:spPr>
          <a:xfrm>
            <a:off x="276014" y="4781006"/>
            <a:ext cx="11750523" cy="2031325"/>
          </a:xfrm>
          <a:prstGeom prst="rect">
            <a:avLst/>
          </a:prstGeom>
          <a:noFill/>
        </p:spPr>
        <p:txBody>
          <a:bodyPr wrap="square" rtlCol="0">
            <a:spAutoFit/>
          </a:bodyPr>
          <a:lstStyle/>
          <a:p>
            <a:pPr marL="285750" indent="-285750">
              <a:buFont typeface="Arial" panose="020B0604020202020204" pitchFamily="34" charset="0"/>
              <a:buChar char="•"/>
            </a:pPr>
            <a:r>
              <a:rPr lang="en-US" dirty="0" smtClean="0"/>
              <a:t>We have created new columns ‘Total _charge’ by adding all the charges, ‘</a:t>
            </a:r>
            <a:r>
              <a:rPr lang="en-US" dirty="0" err="1" smtClean="0"/>
              <a:t>Total_calls</a:t>
            </a:r>
            <a:r>
              <a:rPr lang="en-US" dirty="0" smtClean="0"/>
              <a:t>’ by adding calls and ‘</a:t>
            </a:r>
            <a:r>
              <a:rPr lang="en-US" dirty="0" err="1" smtClean="0"/>
              <a:t>Total_mins</a:t>
            </a:r>
            <a:r>
              <a:rPr lang="en-US" dirty="0" smtClean="0"/>
              <a:t>’ by adding all the mins and checked for different types of Feature selection (RFE, Chi2, Decision tree, Random forest, Extra Tree classifier, Mutual information) and found that Total charge, total mins and customer calls are most significant feature.</a:t>
            </a:r>
          </a:p>
          <a:p>
            <a:pPr marL="285750" indent="-285750">
              <a:buFont typeface="Arial" panose="020B0604020202020204" pitchFamily="34" charset="0"/>
              <a:buChar char="•"/>
            </a:pPr>
            <a:r>
              <a:rPr lang="en-US" dirty="0" smtClean="0"/>
              <a:t>We done this column reduction which will be useful in deployment.</a:t>
            </a:r>
          </a:p>
          <a:p>
            <a:pPr marL="285750" indent="-285750">
              <a:buFont typeface="Arial" panose="020B0604020202020204" pitchFamily="34" charset="0"/>
              <a:buChar char="•"/>
            </a:pPr>
            <a:r>
              <a:rPr lang="en-US" dirty="0" smtClean="0"/>
              <a:t>We have tried different models with these new features, we did not get good accuracy (Precision, recall and F1 score were less).</a:t>
            </a:r>
            <a:endParaRPr lang="en-IN" dirty="0"/>
          </a:p>
        </p:txBody>
      </p:sp>
      <p:sp>
        <p:nvSpPr>
          <p:cNvPr id="7" name="Rectangle 6"/>
          <p:cNvSpPr/>
          <p:nvPr/>
        </p:nvSpPr>
        <p:spPr>
          <a:xfrm>
            <a:off x="1737359" y="1873102"/>
            <a:ext cx="496389" cy="21771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7842435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97321"/>
          </a:xfrm>
          <a:solidFill>
            <a:schemeClr val="accent1">
              <a:lumMod val="40000"/>
              <a:lumOff val="60000"/>
            </a:schemeClr>
          </a:solidFill>
        </p:spPr>
        <p:txBody>
          <a:bodyPr>
            <a:normAutofit fontScale="90000"/>
          </a:bodyPr>
          <a:lstStyle/>
          <a:p>
            <a:r>
              <a:rPr lang="en-US" sz="4800" b="1" dirty="0" smtClean="0"/>
              <a:t>Feature selection – with Original dataset</a:t>
            </a:r>
            <a:endParaRPr lang="en-IN" sz="4800" b="1" dirty="0"/>
          </a:p>
        </p:txBody>
      </p:sp>
      <p:sp>
        <p:nvSpPr>
          <p:cNvPr id="6" name="TextBox 5"/>
          <p:cNvSpPr txBox="1"/>
          <p:nvPr/>
        </p:nvSpPr>
        <p:spPr>
          <a:xfrm>
            <a:off x="8250577" y="2056686"/>
            <a:ext cx="3857897" cy="4801314"/>
          </a:xfrm>
          <a:prstGeom prst="rect">
            <a:avLst/>
          </a:prstGeom>
          <a:solidFill>
            <a:srgbClr val="FFFF7D"/>
          </a:solidFill>
        </p:spPr>
        <p:txBody>
          <a:bodyPr wrap="square" rtlCol="0">
            <a:spAutoFit/>
          </a:bodyPr>
          <a:lstStyle/>
          <a:p>
            <a:pPr marL="285750" indent="-285750">
              <a:buFont typeface="Arial" panose="020B0604020202020204" pitchFamily="34" charset="0"/>
              <a:buChar char="•"/>
            </a:pPr>
            <a:r>
              <a:rPr lang="en-US" dirty="0" smtClean="0"/>
              <a:t>For feature selection we used RFE(Recursive feature elimination), CHI2, </a:t>
            </a:r>
            <a:r>
              <a:rPr lang="en-US" dirty="0" err="1" smtClean="0"/>
              <a:t>Decision_Tree</a:t>
            </a:r>
            <a:r>
              <a:rPr lang="en-US" dirty="0" smtClean="0"/>
              <a:t>, Random forest, </a:t>
            </a:r>
            <a:r>
              <a:rPr lang="en-US" dirty="0" err="1" smtClean="0"/>
              <a:t>Extratree_Classifier</a:t>
            </a:r>
            <a:r>
              <a:rPr lang="en-US" dirty="0" smtClean="0"/>
              <a:t> and Mutual information were used.</a:t>
            </a:r>
          </a:p>
          <a:p>
            <a:endParaRPr lang="en-US" dirty="0" smtClean="0"/>
          </a:p>
          <a:p>
            <a:pPr marL="285750" indent="-285750">
              <a:buFont typeface="Arial" panose="020B0604020202020204" pitchFamily="34" charset="0"/>
              <a:buChar char="•"/>
            </a:pPr>
            <a:r>
              <a:rPr lang="en-US" dirty="0" smtClean="0"/>
              <a:t>In comparison with all, important features are day mins, Day charge, Customer calls and Intl calls.</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But in reference with RFE</a:t>
            </a:r>
            <a:r>
              <a:rPr lang="en-US" dirty="0" smtClean="0">
                <a:sym typeface="Wingdings" panose="05000000000000000000" pitchFamily="2" charset="2"/>
              </a:rPr>
              <a:t> Intl plan, voice plan and </a:t>
            </a:r>
            <a:r>
              <a:rPr lang="en-US" dirty="0" err="1" smtClean="0">
                <a:sym typeface="Wingdings" panose="05000000000000000000" pitchFamily="2" charset="2"/>
              </a:rPr>
              <a:t>customercalls</a:t>
            </a:r>
            <a:r>
              <a:rPr lang="en-US" dirty="0" smtClean="0">
                <a:sym typeface="Wingdings" panose="05000000000000000000" pitchFamily="2" charset="2"/>
              </a:rPr>
              <a:t> are more important</a:t>
            </a: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The least important is Account length, day calls, Eve charge and calls, night charge and calls</a:t>
            </a:r>
            <a:endParaRPr lang="en-IN" dirty="0"/>
          </a:p>
        </p:txBody>
      </p:sp>
      <p:pic>
        <p:nvPicPr>
          <p:cNvPr id="3" name="Picture 2"/>
          <p:cNvPicPr>
            <a:picLocks noChangeAspect="1"/>
          </p:cNvPicPr>
          <p:nvPr/>
        </p:nvPicPr>
        <p:blipFill>
          <a:blip r:embed="rId2"/>
          <a:stretch>
            <a:fillRect/>
          </a:stretch>
        </p:blipFill>
        <p:spPr>
          <a:xfrm>
            <a:off x="105297" y="891836"/>
            <a:ext cx="8145280" cy="4182464"/>
          </a:xfrm>
          <a:prstGeom prst="rect">
            <a:avLst/>
          </a:prstGeom>
        </p:spPr>
      </p:pic>
    </p:spTree>
    <p:extLst>
      <p:ext uri="{BB962C8B-B14F-4D97-AF65-F5344CB8AC3E}">
        <p14:creationId xmlns:p14="http://schemas.microsoft.com/office/powerpoint/2010/main" val="234941131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1"/>
            <a:ext cx="12192000" cy="836022"/>
          </a:xfrm>
          <a:solidFill>
            <a:schemeClr val="accent1">
              <a:lumMod val="40000"/>
              <a:lumOff val="60000"/>
            </a:schemeClr>
          </a:solidFill>
        </p:spPr>
        <p:txBody>
          <a:bodyPr/>
          <a:lstStyle/>
          <a:p>
            <a:r>
              <a:rPr lang="en-US" b="1" dirty="0" smtClean="0"/>
              <a:t>Difference between OS, Smote and Normal data</a:t>
            </a:r>
            <a:endParaRPr lang="en-IN" b="1" dirty="0"/>
          </a:p>
        </p:txBody>
      </p:sp>
      <p:sp>
        <p:nvSpPr>
          <p:cNvPr id="5" name="TextBox 4"/>
          <p:cNvSpPr txBox="1"/>
          <p:nvPr/>
        </p:nvSpPr>
        <p:spPr>
          <a:xfrm>
            <a:off x="1757159" y="991686"/>
            <a:ext cx="2623252" cy="369332"/>
          </a:xfrm>
          <a:prstGeom prst="rect">
            <a:avLst/>
          </a:prstGeom>
          <a:solidFill>
            <a:schemeClr val="accent1"/>
          </a:solidFill>
        </p:spPr>
        <p:txBody>
          <a:bodyPr wrap="square" rtlCol="0">
            <a:spAutoFit/>
          </a:bodyPr>
          <a:lstStyle/>
          <a:p>
            <a:r>
              <a:rPr lang="en-US" dirty="0" smtClean="0"/>
              <a:t>Normal dataset: RF</a:t>
            </a:r>
            <a:endParaRPr lang="en-IN" dirty="0"/>
          </a:p>
        </p:txBody>
      </p:sp>
      <p:sp>
        <p:nvSpPr>
          <p:cNvPr id="6" name="TextBox 5"/>
          <p:cNvSpPr txBox="1"/>
          <p:nvPr/>
        </p:nvSpPr>
        <p:spPr>
          <a:xfrm>
            <a:off x="8404193" y="1007031"/>
            <a:ext cx="2472813" cy="369332"/>
          </a:xfrm>
          <a:prstGeom prst="rect">
            <a:avLst/>
          </a:prstGeom>
          <a:solidFill>
            <a:schemeClr val="accent1"/>
          </a:solidFill>
        </p:spPr>
        <p:txBody>
          <a:bodyPr wrap="square" rtlCol="0">
            <a:spAutoFit/>
          </a:bodyPr>
          <a:lstStyle/>
          <a:p>
            <a:r>
              <a:rPr lang="en-US" dirty="0" smtClean="0"/>
              <a:t>AFTER Oversampling: RF</a:t>
            </a:r>
            <a:endParaRPr lang="en-IN" dirty="0"/>
          </a:p>
        </p:txBody>
      </p:sp>
      <p:pic>
        <p:nvPicPr>
          <p:cNvPr id="8" name="Picture 7"/>
          <p:cNvPicPr>
            <a:picLocks noChangeAspect="1"/>
          </p:cNvPicPr>
          <p:nvPr/>
        </p:nvPicPr>
        <p:blipFill rotWithShape="1">
          <a:blip r:embed="rId2"/>
          <a:srcRect l="982" t="1828" b="9128"/>
          <a:stretch/>
        </p:blipFill>
        <p:spPr>
          <a:xfrm>
            <a:off x="482340" y="1516681"/>
            <a:ext cx="4779438" cy="2114793"/>
          </a:xfrm>
          <a:prstGeom prst="rect">
            <a:avLst/>
          </a:prstGeom>
        </p:spPr>
      </p:pic>
      <p:pic>
        <p:nvPicPr>
          <p:cNvPr id="9" name="Picture 8"/>
          <p:cNvPicPr>
            <a:picLocks noChangeAspect="1"/>
          </p:cNvPicPr>
          <p:nvPr/>
        </p:nvPicPr>
        <p:blipFill rotWithShape="1">
          <a:blip r:embed="rId3"/>
          <a:srcRect b="9302"/>
          <a:stretch/>
        </p:blipFill>
        <p:spPr>
          <a:xfrm>
            <a:off x="3603544" y="4608794"/>
            <a:ext cx="5209529" cy="2211673"/>
          </a:xfrm>
          <a:prstGeom prst="rect">
            <a:avLst/>
          </a:prstGeom>
        </p:spPr>
      </p:pic>
      <p:sp>
        <p:nvSpPr>
          <p:cNvPr id="10" name="TextBox 9"/>
          <p:cNvSpPr txBox="1"/>
          <p:nvPr/>
        </p:nvSpPr>
        <p:spPr>
          <a:xfrm>
            <a:off x="5138057" y="4083799"/>
            <a:ext cx="2326357" cy="366169"/>
          </a:xfrm>
          <a:prstGeom prst="rect">
            <a:avLst/>
          </a:prstGeom>
          <a:solidFill>
            <a:schemeClr val="accent1"/>
          </a:solidFill>
        </p:spPr>
        <p:txBody>
          <a:bodyPr wrap="square" rtlCol="0">
            <a:spAutoFit/>
          </a:bodyPr>
          <a:lstStyle/>
          <a:p>
            <a:r>
              <a:rPr lang="en-US" dirty="0" smtClean="0"/>
              <a:t>AFTER SMOTE: RF</a:t>
            </a:r>
            <a:endParaRPr lang="en-IN" dirty="0"/>
          </a:p>
        </p:txBody>
      </p:sp>
      <p:pic>
        <p:nvPicPr>
          <p:cNvPr id="2" name="Picture 1"/>
          <p:cNvPicPr>
            <a:picLocks noChangeAspect="1"/>
          </p:cNvPicPr>
          <p:nvPr/>
        </p:nvPicPr>
        <p:blipFill rotWithShape="1">
          <a:blip r:embed="rId4"/>
          <a:srcRect r="3847"/>
          <a:stretch/>
        </p:blipFill>
        <p:spPr>
          <a:xfrm>
            <a:off x="6679475" y="1556811"/>
            <a:ext cx="5364480" cy="2316416"/>
          </a:xfrm>
          <a:prstGeom prst="rect">
            <a:avLst/>
          </a:prstGeom>
        </p:spPr>
      </p:pic>
      <p:pic>
        <p:nvPicPr>
          <p:cNvPr id="11" name="Picture 10"/>
          <p:cNvPicPr>
            <a:picLocks noChangeAspect="1"/>
          </p:cNvPicPr>
          <p:nvPr/>
        </p:nvPicPr>
        <p:blipFill>
          <a:blip r:embed="rId5"/>
          <a:stretch>
            <a:fillRect/>
          </a:stretch>
        </p:blipFill>
        <p:spPr>
          <a:xfrm>
            <a:off x="2908868" y="1376363"/>
            <a:ext cx="2229189" cy="740642"/>
          </a:xfrm>
          <a:prstGeom prst="rect">
            <a:avLst/>
          </a:prstGeom>
        </p:spPr>
      </p:pic>
      <p:pic>
        <p:nvPicPr>
          <p:cNvPr id="3" name="Picture 2"/>
          <p:cNvPicPr>
            <a:picLocks noChangeAspect="1"/>
          </p:cNvPicPr>
          <p:nvPr/>
        </p:nvPicPr>
        <p:blipFill>
          <a:blip r:embed="rId6"/>
          <a:stretch>
            <a:fillRect/>
          </a:stretch>
        </p:blipFill>
        <p:spPr>
          <a:xfrm>
            <a:off x="8305268" y="1479891"/>
            <a:ext cx="3726813" cy="540498"/>
          </a:xfrm>
          <a:prstGeom prst="rect">
            <a:avLst/>
          </a:prstGeom>
        </p:spPr>
      </p:pic>
      <p:pic>
        <p:nvPicPr>
          <p:cNvPr id="7" name="Picture 6"/>
          <p:cNvPicPr>
            <a:picLocks noChangeAspect="1"/>
          </p:cNvPicPr>
          <p:nvPr/>
        </p:nvPicPr>
        <p:blipFill>
          <a:blip r:embed="rId7"/>
          <a:stretch>
            <a:fillRect/>
          </a:stretch>
        </p:blipFill>
        <p:spPr>
          <a:xfrm>
            <a:off x="5830747" y="4850546"/>
            <a:ext cx="4358281" cy="341499"/>
          </a:xfrm>
          <a:prstGeom prst="rect">
            <a:avLst/>
          </a:prstGeom>
        </p:spPr>
      </p:pic>
      <p:pic>
        <p:nvPicPr>
          <p:cNvPr id="12" name="Picture 11"/>
          <p:cNvPicPr>
            <a:picLocks noChangeAspect="1"/>
          </p:cNvPicPr>
          <p:nvPr/>
        </p:nvPicPr>
        <p:blipFill rotWithShape="1">
          <a:blip r:embed="rId6"/>
          <a:srcRect l="-935" t="3509" r="935" b="45114"/>
          <a:stretch/>
        </p:blipFill>
        <p:spPr>
          <a:xfrm>
            <a:off x="5732692" y="4565690"/>
            <a:ext cx="4373246" cy="325858"/>
          </a:xfrm>
          <a:prstGeom prst="rect">
            <a:avLst/>
          </a:prstGeom>
        </p:spPr>
      </p:pic>
    </p:spTree>
    <p:extLst>
      <p:ext uri="{BB962C8B-B14F-4D97-AF65-F5344CB8AC3E}">
        <p14:creationId xmlns:p14="http://schemas.microsoft.com/office/powerpoint/2010/main" val="1223920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27652"/>
          </a:xfrm>
          <a:solidFill>
            <a:schemeClr val="accent1">
              <a:lumMod val="40000"/>
              <a:lumOff val="60000"/>
            </a:schemeClr>
          </a:solidFill>
        </p:spPr>
        <p:txBody>
          <a:bodyPr>
            <a:normAutofit fontScale="90000"/>
          </a:bodyPr>
          <a:lstStyle/>
          <a:p>
            <a:r>
              <a:rPr lang="en-US" b="1" dirty="0"/>
              <a:t>Model Accuracy for Normal, </a:t>
            </a:r>
            <a:r>
              <a:rPr lang="en-US" b="1" dirty="0" err="1"/>
              <a:t>Smoted</a:t>
            </a:r>
            <a:r>
              <a:rPr lang="en-US" b="1" dirty="0"/>
              <a:t> and </a:t>
            </a:r>
            <a:r>
              <a:rPr lang="en-US" sz="4000" b="1" dirty="0"/>
              <a:t>Oversampled</a:t>
            </a:r>
            <a:r>
              <a:rPr lang="en-US" b="1" dirty="0"/>
              <a:t> data</a:t>
            </a:r>
            <a:endParaRPr lang="en-IN" dirty="0"/>
          </a:p>
        </p:txBody>
      </p:sp>
      <p:pic>
        <p:nvPicPr>
          <p:cNvPr id="4" name="Picture 3"/>
          <p:cNvPicPr>
            <a:picLocks noChangeAspect="1"/>
          </p:cNvPicPr>
          <p:nvPr/>
        </p:nvPicPr>
        <p:blipFill rotWithShape="1">
          <a:blip r:embed="rId2"/>
          <a:srcRect l="-1" r="324"/>
          <a:stretch/>
        </p:blipFill>
        <p:spPr>
          <a:xfrm>
            <a:off x="0" y="627652"/>
            <a:ext cx="7541623" cy="6230348"/>
          </a:xfrm>
          <a:prstGeom prst="rect">
            <a:avLst/>
          </a:prstGeom>
        </p:spPr>
      </p:pic>
      <p:pic>
        <p:nvPicPr>
          <p:cNvPr id="5" name="Picture 4"/>
          <p:cNvPicPr>
            <a:picLocks noChangeAspect="1"/>
          </p:cNvPicPr>
          <p:nvPr/>
        </p:nvPicPr>
        <p:blipFill>
          <a:blip r:embed="rId3"/>
          <a:stretch>
            <a:fillRect/>
          </a:stretch>
        </p:blipFill>
        <p:spPr>
          <a:xfrm>
            <a:off x="8065287" y="706029"/>
            <a:ext cx="3603048" cy="1322947"/>
          </a:xfrm>
          <a:prstGeom prst="rect">
            <a:avLst/>
          </a:prstGeom>
        </p:spPr>
      </p:pic>
      <p:sp>
        <p:nvSpPr>
          <p:cNvPr id="6" name="TextBox 5"/>
          <p:cNvSpPr txBox="1"/>
          <p:nvPr/>
        </p:nvSpPr>
        <p:spPr>
          <a:xfrm>
            <a:off x="7585166" y="3271258"/>
            <a:ext cx="4606834" cy="369332"/>
          </a:xfrm>
          <a:prstGeom prst="rect">
            <a:avLst/>
          </a:prstGeom>
          <a:solidFill>
            <a:schemeClr val="accent1"/>
          </a:solidFill>
        </p:spPr>
        <p:txBody>
          <a:bodyPr wrap="square" rtlCol="0">
            <a:spAutoFit/>
          </a:bodyPr>
          <a:lstStyle/>
          <a:p>
            <a:r>
              <a:rPr lang="en-US" dirty="0" smtClean="0"/>
              <a:t>DEPLOYED MODEL </a:t>
            </a:r>
            <a:r>
              <a:rPr lang="en-US" dirty="0" smtClean="0">
                <a:sym typeface="Wingdings" panose="05000000000000000000" pitchFamily="2" charset="2"/>
              </a:rPr>
              <a:t></a:t>
            </a:r>
            <a:r>
              <a:rPr lang="en-US" dirty="0" smtClean="0"/>
              <a:t>Oversampled: RF</a:t>
            </a:r>
            <a:endParaRPr lang="en-IN" dirty="0"/>
          </a:p>
        </p:txBody>
      </p:sp>
    </p:spTree>
    <p:extLst>
      <p:ext uri="{BB962C8B-B14F-4D97-AF65-F5344CB8AC3E}">
        <p14:creationId xmlns:p14="http://schemas.microsoft.com/office/powerpoint/2010/main" val="37676883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45069"/>
          </a:xfrm>
          <a:solidFill>
            <a:schemeClr val="accent1">
              <a:lumMod val="40000"/>
              <a:lumOff val="60000"/>
            </a:schemeClr>
          </a:solidFill>
        </p:spPr>
        <p:txBody>
          <a:bodyPr>
            <a:normAutofit fontScale="90000"/>
          </a:bodyPr>
          <a:lstStyle/>
          <a:p>
            <a:r>
              <a:rPr lang="en-US" dirty="0" smtClean="0"/>
              <a:t>Deployment Link</a:t>
            </a:r>
            <a:endParaRPr lang="en-IN" dirty="0"/>
          </a:p>
        </p:txBody>
      </p:sp>
      <p:sp>
        <p:nvSpPr>
          <p:cNvPr id="3" name="Content Placeholder 2"/>
          <p:cNvSpPr>
            <a:spLocks noGrp="1"/>
          </p:cNvSpPr>
          <p:nvPr>
            <p:ph idx="1"/>
          </p:nvPr>
        </p:nvSpPr>
        <p:spPr>
          <a:xfrm>
            <a:off x="916577" y="645069"/>
            <a:ext cx="10515600" cy="4351338"/>
          </a:xfrm>
        </p:spPr>
        <p:txBody>
          <a:bodyPr>
            <a:normAutofit/>
          </a:bodyPr>
          <a:lstStyle/>
          <a:p>
            <a:r>
              <a:rPr lang="en-US" sz="1400" dirty="0" smtClean="0">
                <a:hlinkClick r:id="rId2"/>
              </a:rPr>
              <a:t>https://sundaramayyappan-deploy-app-0z6ayu.streamlit.app</a:t>
            </a:r>
            <a:r>
              <a:rPr lang="en-US" sz="1400" dirty="0" smtClean="0">
                <a:hlinkClick r:id="rId2"/>
              </a:rPr>
              <a:t>/</a:t>
            </a:r>
          </a:p>
          <a:p>
            <a:pPr marL="0" indent="0">
              <a:buNone/>
            </a:pPr>
            <a:endParaRPr lang="en-US" sz="1400" dirty="0" smtClean="0"/>
          </a:p>
        </p:txBody>
      </p:sp>
      <p:pic>
        <p:nvPicPr>
          <p:cNvPr id="4" name="Picture 3"/>
          <p:cNvPicPr>
            <a:picLocks noChangeAspect="1"/>
          </p:cNvPicPr>
          <p:nvPr/>
        </p:nvPicPr>
        <p:blipFill rotWithShape="1">
          <a:blip r:embed="rId3"/>
          <a:srcRect b="95373"/>
          <a:stretch/>
        </p:blipFill>
        <p:spPr>
          <a:xfrm>
            <a:off x="0" y="1563461"/>
            <a:ext cx="12192000" cy="265339"/>
          </a:xfrm>
          <a:prstGeom prst="rect">
            <a:avLst/>
          </a:prstGeom>
        </p:spPr>
      </p:pic>
      <p:pic>
        <p:nvPicPr>
          <p:cNvPr id="5" name="Picture 4"/>
          <p:cNvPicPr>
            <a:picLocks noChangeAspect="1"/>
          </p:cNvPicPr>
          <p:nvPr/>
        </p:nvPicPr>
        <p:blipFill rotWithShape="1">
          <a:blip r:embed="rId3"/>
          <a:srcRect t="9255"/>
          <a:stretch/>
        </p:blipFill>
        <p:spPr>
          <a:xfrm>
            <a:off x="0" y="1828800"/>
            <a:ext cx="12192000" cy="5029199"/>
          </a:xfrm>
          <a:prstGeom prst="rect">
            <a:avLst/>
          </a:prstGeom>
        </p:spPr>
      </p:pic>
    </p:spTree>
    <p:extLst>
      <p:ext uri="{BB962C8B-B14F-4D97-AF65-F5344CB8AC3E}">
        <p14:creationId xmlns:p14="http://schemas.microsoft.com/office/powerpoint/2010/main" val="1975232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0515600" cy="827314"/>
          </a:xfrm>
        </p:spPr>
        <p:txBody>
          <a:bodyPr>
            <a:noAutofit/>
          </a:bodyPr>
          <a:lstStyle/>
          <a:p>
            <a:r>
              <a:rPr lang="en-US" sz="5400" b="1" dirty="0" smtClean="0">
                <a:latin typeface="Algerian" panose="04020705040A02060702" pitchFamily="82" charset="0"/>
              </a:rPr>
              <a:t>Objectives</a:t>
            </a:r>
            <a:endParaRPr lang="en-IN" sz="5400" b="1" dirty="0">
              <a:latin typeface="Algerian" panose="04020705040A02060702" pitchFamily="82" charset="0"/>
            </a:endParaRPr>
          </a:p>
        </p:txBody>
      </p:sp>
      <p:sp>
        <p:nvSpPr>
          <p:cNvPr id="3" name="Content Placeholder 2"/>
          <p:cNvSpPr>
            <a:spLocks noGrp="1"/>
          </p:cNvSpPr>
          <p:nvPr>
            <p:ph idx="1"/>
          </p:nvPr>
        </p:nvSpPr>
        <p:spPr>
          <a:xfrm>
            <a:off x="838200" y="1314994"/>
            <a:ext cx="10515600" cy="4861969"/>
          </a:xfrm>
        </p:spPr>
        <p:txBody>
          <a:bodyPr>
            <a:normAutofit lnSpcReduction="10000"/>
          </a:bodyPr>
          <a:lstStyle/>
          <a:p>
            <a:pPr marL="0" indent="0">
              <a:buNone/>
            </a:pPr>
            <a:r>
              <a:rPr lang="en-US" b="1" dirty="0" smtClean="0"/>
              <a:t>The main objective of this project is to model churn probability, conditioned on the customer features</a:t>
            </a:r>
          </a:p>
          <a:p>
            <a:pPr marL="0" indent="0">
              <a:buNone/>
            </a:pPr>
            <a:endParaRPr lang="en-US" b="1" dirty="0" smtClean="0"/>
          </a:p>
          <a:p>
            <a:r>
              <a:rPr lang="en-US" dirty="0" smtClean="0"/>
              <a:t>This is a classification project (</a:t>
            </a:r>
            <a:r>
              <a:rPr lang="en-US" dirty="0" err="1" smtClean="0"/>
              <a:t>ie</a:t>
            </a:r>
            <a:r>
              <a:rPr lang="en-US" dirty="0" smtClean="0"/>
              <a:t>) to find a probability of churn and loyal customers</a:t>
            </a:r>
          </a:p>
          <a:p>
            <a:r>
              <a:rPr lang="en-US" dirty="0" smtClean="0"/>
              <a:t>The goal here is to model churn probability, conditioned on the customer features.</a:t>
            </a:r>
          </a:p>
          <a:p>
            <a:r>
              <a:rPr lang="en-US" dirty="0"/>
              <a:t>D</a:t>
            </a:r>
            <a:r>
              <a:rPr lang="en-US" dirty="0" smtClean="0"/>
              <a:t>evelop strategies to keep as many clients as possible.</a:t>
            </a:r>
          </a:p>
          <a:p>
            <a:r>
              <a:rPr lang="en-US" dirty="0" smtClean="0"/>
              <a:t>Finding factors that influence the churn.</a:t>
            </a:r>
            <a:endParaRPr lang="en-IN" dirty="0" smtClean="0"/>
          </a:p>
          <a:p>
            <a:r>
              <a:rPr lang="en-US" dirty="0"/>
              <a:t>Helps you predict and thus reduce future </a:t>
            </a:r>
            <a:r>
              <a:rPr lang="en-US" dirty="0" smtClean="0"/>
              <a:t>churn.</a:t>
            </a:r>
          </a:p>
          <a:p>
            <a:r>
              <a:rPr lang="en-US" dirty="0" smtClean="0"/>
              <a:t>Applying strategies</a:t>
            </a:r>
            <a:r>
              <a:rPr lang="en-IN" dirty="0"/>
              <a:t> </a:t>
            </a:r>
            <a:r>
              <a:rPr lang="en-IN" dirty="0" smtClean="0"/>
              <a:t>and different plans to minimize the churn</a:t>
            </a:r>
            <a:endParaRPr lang="en-US" dirty="0"/>
          </a:p>
        </p:txBody>
      </p:sp>
    </p:spTree>
    <p:extLst>
      <p:ext uri="{BB962C8B-B14F-4D97-AF65-F5344CB8AC3E}">
        <p14:creationId xmlns:p14="http://schemas.microsoft.com/office/powerpoint/2010/main" val="18442709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01526"/>
          </a:xfrm>
        </p:spPr>
        <p:txBody>
          <a:bodyPr>
            <a:normAutofit fontScale="90000"/>
          </a:bodyPr>
          <a:lstStyle/>
          <a:p>
            <a:r>
              <a:rPr lang="en-US" dirty="0" smtClean="0"/>
              <a:t>DATASET:</a:t>
            </a:r>
            <a:endParaRPr lang="en-IN" dirty="0"/>
          </a:p>
        </p:txBody>
      </p:sp>
      <p:sp>
        <p:nvSpPr>
          <p:cNvPr id="3" name="Content Placeholder 2"/>
          <p:cNvSpPr>
            <a:spLocks noGrp="1"/>
          </p:cNvSpPr>
          <p:nvPr>
            <p:ph idx="1"/>
          </p:nvPr>
        </p:nvSpPr>
        <p:spPr>
          <a:xfrm>
            <a:off x="742405" y="601526"/>
            <a:ext cx="10515600" cy="6256474"/>
          </a:xfrm>
        </p:spPr>
        <p:txBody>
          <a:bodyPr>
            <a:normAutofit fontScale="47500" lnSpcReduction="20000"/>
          </a:bodyPr>
          <a:lstStyle/>
          <a:p>
            <a:pPr marL="0" indent="0">
              <a:buNone/>
            </a:pPr>
            <a:r>
              <a:rPr lang="en-US" sz="3800" b="1" dirty="0" smtClean="0"/>
              <a:t>Each </a:t>
            </a:r>
            <a:r>
              <a:rPr lang="en-US" sz="3800" b="1" dirty="0" smtClean="0"/>
              <a:t>row corresponds to a client of the telecommunications company for whom it has collected information about the type of plan they have contracted, the minutes they have talked and the charged they have paid every </a:t>
            </a:r>
            <a:r>
              <a:rPr lang="en-US" sz="3800" b="1" dirty="0" smtClean="0"/>
              <a:t>month.</a:t>
            </a:r>
          </a:p>
          <a:p>
            <a:pPr marL="0" indent="0">
              <a:buNone/>
            </a:pPr>
            <a:r>
              <a:rPr lang="en-US" dirty="0"/>
              <a:t>● S</a:t>
            </a:r>
            <a:r>
              <a:rPr lang="en-US" dirty="0" smtClean="0"/>
              <a:t>tate</a:t>
            </a:r>
            <a:r>
              <a:rPr lang="en-US" dirty="0"/>
              <a:t>: Categorical, for the 51 states and the District of Columbia.</a:t>
            </a:r>
          </a:p>
          <a:p>
            <a:pPr marL="0" indent="0">
              <a:buNone/>
            </a:pPr>
            <a:r>
              <a:rPr lang="en-US" dirty="0"/>
              <a:t>● </a:t>
            </a:r>
            <a:r>
              <a:rPr lang="en-US" dirty="0" err="1" smtClean="0"/>
              <a:t>Area.code</a:t>
            </a:r>
            <a:endParaRPr lang="en-US" dirty="0"/>
          </a:p>
          <a:p>
            <a:pPr marL="0" indent="0">
              <a:buNone/>
            </a:pPr>
            <a:r>
              <a:rPr lang="en-US" dirty="0"/>
              <a:t>● </a:t>
            </a:r>
            <a:r>
              <a:rPr lang="en-US" dirty="0" err="1"/>
              <a:t>account.length</a:t>
            </a:r>
            <a:r>
              <a:rPr lang="en-US" dirty="0"/>
              <a:t>: how long the account has been active.</a:t>
            </a:r>
          </a:p>
          <a:p>
            <a:pPr marL="0" indent="0">
              <a:buNone/>
            </a:pPr>
            <a:r>
              <a:rPr lang="en-US" dirty="0"/>
              <a:t>● </a:t>
            </a:r>
            <a:r>
              <a:rPr lang="en-US" dirty="0" err="1"/>
              <a:t>voice.plan</a:t>
            </a:r>
            <a:r>
              <a:rPr lang="en-US" dirty="0"/>
              <a:t>: yes or no, voicemail plan.</a:t>
            </a:r>
          </a:p>
          <a:p>
            <a:pPr marL="0" indent="0">
              <a:buNone/>
            </a:pPr>
            <a:r>
              <a:rPr lang="en-US" dirty="0"/>
              <a:t>● </a:t>
            </a:r>
            <a:r>
              <a:rPr lang="en-US" dirty="0" err="1"/>
              <a:t>voice.messages</a:t>
            </a:r>
            <a:r>
              <a:rPr lang="en-US" dirty="0"/>
              <a:t>: number of voicemail messages.</a:t>
            </a:r>
          </a:p>
          <a:p>
            <a:pPr marL="0" indent="0">
              <a:buNone/>
            </a:pPr>
            <a:r>
              <a:rPr lang="en-US" dirty="0"/>
              <a:t>● </a:t>
            </a:r>
            <a:r>
              <a:rPr lang="en-US" dirty="0" err="1"/>
              <a:t>intl.plan</a:t>
            </a:r>
            <a:r>
              <a:rPr lang="en-US" dirty="0"/>
              <a:t>: yes or no, international plan.</a:t>
            </a:r>
          </a:p>
          <a:p>
            <a:pPr marL="0" indent="0">
              <a:buNone/>
            </a:pPr>
            <a:r>
              <a:rPr lang="en-US" dirty="0"/>
              <a:t>● </a:t>
            </a:r>
            <a:r>
              <a:rPr lang="en-US" dirty="0" err="1"/>
              <a:t>intl.mins</a:t>
            </a:r>
            <a:r>
              <a:rPr lang="en-US" dirty="0"/>
              <a:t>: minutes customer used service to make international calls.</a:t>
            </a:r>
          </a:p>
          <a:p>
            <a:pPr marL="0" indent="0">
              <a:buNone/>
            </a:pPr>
            <a:r>
              <a:rPr lang="en-US" dirty="0"/>
              <a:t>● </a:t>
            </a:r>
            <a:r>
              <a:rPr lang="en-US" dirty="0" err="1"/>
              <a:t>intl.calls</a:t>
            </a:r>
            <a:r>
              <a:rPr lang="en-US" dirty="0"/>
              <a:t>: total number of international calls.</a:t>
            </a:r>
          </a:p>
          <a:p>
            <a:pPr marL="0" indent="0">
              <a:buNone/>
            </a:pPr>
            <a:r>
              <a:rPr lang="en-US" dirty="0"/>
              <a:t>● </a:t>
            </a:r>
            <a:r>
              <a:rPr lang="en-US" dirty="0" err="1"/>
              <a:t>intl.charge</a:t>
            </a:r>
            <a:r>
              <a:rPr lang="en-US" dirty="0"/>
              <a:t>: total international charge.</a:t>
            </a:r>
          </a:p>
          <a:p>
            <a:pPr marL="0" indent="0">
              <a:buNone/>
            </a:pPr>
            <a:r>
              <a:rPr lang="en-US" dirty="0"/>
              <a:t>● </a:t>
            </a:r>
            <a:r>
              <a:rPr lang="en-US" dirty="0" err="1"/>
              <a:t>day.mins</a:t>
            </a:r>
            <a:r>
              <a:rPr lang="en-US" dirty="0"/>
              <a:t>: minutes customer used service during the day.</a:t>
            </a:r>
          </a:p>
          <a:p>
            <a:pPr marL="0" indent="0">
              <a:buNone/>
            </a:pPr>
            <a:r>
              <a:rPr lang="en-US" dirty="0"/>
              <a:t>● </a:t>
            </a:r>
            <a:r>
              <a:rPr lang="en-US" dirty="0" err="1"/>
              <a:t>day.calls</a:t>
            </a:r>
            <a:r>
              <a:rPr lang="en-US" dirty="0"/>
              <a:t>: total number of calls during the day.</a:t>
            </a:r>
          </a:p>
          <a:p>
            <a:pPr marL="0" indent="0">
              <a:buNone/>
            </a:pPr>
            <a:r>
              <a:rPr lang="en-US" dirty="0"/>
              <a:t>● </a:t>
            </a:r>
            <a:r>
              <a:rPr lang="en-US" dirty="0" err="1"/>
              <a:t>day.charge</a:t>
            </a:r>
            <a:r>
              <a:rPr lang="en-US" dirty="0"/>
              <a:t>: total charge during the day.</a:t>
            </a:r>
          </a:p>
          <a:p>
            <a:pPr marL="0" indent="0">
              <a:buNone/>
            </a:pPr>
            <a:r>
              <a:rPr lang="en-US" dirty="0"/>
              <a:t>● </a:t>
            </a:r>
            <a:r>
              <a:rPr lang="en-US" dirty="0" err="1"/>
              <a:t>eve.mins</a:t>
            </a:r>
            <a:r>
              <a:rPr lang="en-US" dirty="0"/>
              <a:t>: minutes customer used service during the evening.</a:t>
            </a:r>
          </a:p>
          <a:p>
            <a:pPr marL="0" indent="0">
              <a:buNone/>
            </a:pPr>
            <a:r>
              <a:rPr lang="en-US" dirty="0"/>
              <a:t>● </a:t>
            </a:r>
            <a:r>
              <a:rPr lang="en-US" dirty="0" err="1"/>
              <a:t>eve.calls</a:t>
            </a:r>
            <a:r>
              <a:rPr lang="en-US" dirty="0"/>
              <a:t>: total number of calls during the evening.</a:t>
            </a:r>
          </a:p>
          <a:p>
            <a:pPr marL="0" indent="0">
              <a:buNone/>
            </a:pPr>
            <a:r>
              <a:rPr lang="en-US" dirty="0"/>
              <a:t>● </a:t>
            </a:r>
            <a:r>
              <a:rPr lang="en-US" dirty="0" err="1"/>
              <a:t>eve.charge</a:t>
            </a:r>
            <a:r>
              <a:rPr lang="en-US" dirty="0"/>
              <a:t>: total charge during the evening.</a:t>
            </a:r>
          </a:p>
          <a:p>
            <a:pPr marL="0" indent="0">
              <a:buNone/>
            </a:pPr>
            <a:r>
              <a:rPr lang="en-US" dirty="0"/>
              <a:t>● </a:t>
            </a:r>
            <a:r>
              <a:rPr lang="en-US" dirty="0" err="1"/>
              <a:t>night.mins</a:t>
            </a:r>
            <a:r>
              <a:rPr lang="en-US" dirty="0"/>
              <a:t>: minutes customer used service during the night.</a:t>
            </a:r>
          </a:p>
          <a:p>
            <a:pPr marL="0" indent="0">
              <a:buNone/>
            </a:pPr>
            <a:r>
              <a:rPr lang="en-US" dirty="0"/>
              <a:t>● </a:t>
            </a:r>
            <a:r>
              <a:rPr lang="en-US" dirty="0" err="1"/>
              <a:t>night.calls</a:t>
            </a:r>
            <a:r>
              <a:rPr lang="en-US" dirty="0"/>
              <a:t>: total number of calls during the night.</a:t>
            </a:r>
          </a:p>
          <a:p>
            <a:pPr marL="0" indent="0">
              <a:buNone/>
            </a:pPr>
            <a:r>
              <a:rPr lang="en-US" dirty="0"/>
              <a:t>● </a:t>
            </a:r>
            <a:r>
              <a:rPr lang="en-US" dirty="0" err="1"/>
              <a:t>night.charge</a:t>
            </a:r>
            <a:r>
              <a:rPr lang="en-US" dirty="0"/>
              <a:t>: total charge during the night.</a:t>
            </a:r>
          </a:p>
          <a:p>
            <a:pPr marL="0" indent="0">
              <a:buNone/>
            </a:pPr>
            <a:r>
              <a:rPr lang="en-US" dirty="0"/>
              <a:t>● </a:t>
            </a:r>
            <a:r>
              <a:rPr lang="en-US" dirty="0" err="1"/>
              <a:t>customer.calls</a:t>
            </a:r>
            <a:r>
              <a:rPr lang="en-US" dirty="0"/>
              <a:t>: number of calls to customer service.</a:t>
            </a:r>
          </a:p>
          <a:p>
            <a:pPr marL="0" indent="0">
              <a:buNone/>
            </a:pPr>
            <a:r>
              <a:rPr lang="en-US" dirty="0"/>
              <a:t>● churn: Categorical, yes or no. Indicator of whether the customer </a:t>
            </a:r>
            <a:r>
              <a:rPr lang="en-US" dirty="0" smtClean="0"/>
              <a:t>has left </a:t>
            </a:r>
            <a:r>
              <a:rPr lang="en-US" dirty="0"/>
              <a:t>the company (yes or no).</a:t>
            </a:r>
            <a:endParaRPr lang="en-US" dirty="0" smtClean="0"/>
          </a:p>
          <a:p>
            <a:endParaRPr lang="en-IN" dirty="0"/>
          </a:p>
        </p:txBody>
      </p:sp>
    </p:spTree>
    <p:extLst>
      <p:ext uri="{BB962C8B-B14F-4D97-AF65-F5344CB8AC3E}">
        <p14:creationId xmlns:p14="http://schemas.microsoft.com/office/powerpoint/2010/main" val="9444034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915035"/>
          </a:xfrm>
        </p:spPr>
        <p:txBody>
          <a:bodyPr>
            <a:normAutofit/>
          </a:bodyPr>
          <a:lstStyle/>
          <a:p>
            <a:r>
              <a:rPr lang="en-US" sz="4800" b="1" dirty="0" smtClean="0">
                <a:latin typeface="Algerian" panose="04020705040A02060702" pitchFamily="82" charset="0"/>
              </a:rPr>
              <a:t>Data</a:t>
            </a:r>
            <a:r>
              <a:rPr lang="en-US" sz="4800" b="1" dirty="0" smtClean="0"/>
              <a:t> </a:t>
            </a:r>
            <a:r>
              <a:rPr lang="en-US" sz="4800" b="1" dirty="0" smtClean="0">
                <a:latin typeface="Algerian" panose="04020705040A02060702" pitchFamily="82" charset="0"/>
              </a:rPr>
              <a:t>Preprocessing</a:t>
            </a:r>
            <a:endParaRPr lang="en-IN" sz="4800" b="1" dirty="0">
              <a:latin typeface="Algerian" panose="04020705040A02060702" pitchFamily="82" charset="0"/>
            </a:endParaRPr>
          </a:p>
        </p:txBody>
      </p:sp>
      <p:sp>
        <p:nvSpPr>
          <p:cNvPr id="3" name="Content Placeholder 2"/>
          <p:cNvSpPr>
            <a:spLocks noGrp="1"/>
          </p:cNvSpPr>
          <p:nvPr>
            <p:ph idx="1"/>
          </p:nvPr>
        </p:nvSpPr>
        <p:spPr/>
        <p:txBody>
          <a:bodyPr/>
          <a:lstStyle/>
          <a:p>
            <a:r>
              <a:rPr lang="en-US" dirty="0" smtClean="0"/>
              <a:t>Data consists of 5000 rows and 20 columns.</a:t>
            </a:r>
          </a:p>
          <a:p>
            <a:r>
              <a:rPr lang="en-US" dirty="0" smtClean="0"/>
              <a:t>We observe datatype of the attributes where we found 7 attributes have object data type.</a:t>
            </a:r>
          </a:p>
          <a:p>
            <a:r>
              <a:rPr lang="en-US" dirty="0" smtClean="0"/>
              <a:t>The datatype of the feature – ‘</a:t>
            </a:r>
            <a:r>
              <a:rPr lang="en-US" dirty="0" err="1" smtClean="0"/>
              <a:t>day.charge</a:t>
            </a:r>
            <a:r>
              <a:rPr lang="en-US" dirty="0" smtClean="0"/>
              <a:t>’ &amp; ‘</a:t>
            </a:r>
            <a:r>
              <a:rPr lang="en-US" dirty="0" err="1" smtClean="0"/>
              <a:t>eve.mins</a:t>
            </a:r>
            <a:r>
              <a:rPr lang="en-US" dirty="0" smtClean="0"/>
              <a:t>’ were converted to float datatype.</a:t>
            </a:r>
          </a:p>
          <a:p>
            <a:r>
              <a:rPr lang="en-US" dirty="0" smtClean="0"/>
              <a:t>We checked for duplicated values and there were no duplicated values.</a:t>
            </a:r>
          </a:p>
          <a:p>
            <a:r>
              <a:rPr lang="en-US" dirty="0" smtClean="0"/>
              <a:t>We have dropped unnecessary columns ‘Unnamed0’.</a:t>
            </a:r>
            <a:endParaRPr lang="en-IN" dirty="0"/>
          </a:p>
        </p:txBody>
      </p:sp>
    </p:spTree>
    <p:extLst>
      <p:ext uri="{BB962C8B-B14F-4D97-AF65-F5344CB8AC3E}">
        <p14:creationId xmlns:p14="http://schemas.microsoft.com/office/powerpoint/2010/main" val="5354506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776491"/>
          </a:xfrm>
        </p:spPr>
        <p:txBody>
          <a:bodyPr>
            <a:normAutofit/>
          </a:bodyPr>
          <a:lstStyle/>
          <a:p>
            <a:r>
              <a:rPr lang="en-US" sz="4800" b="1" dirty="0" smtClean="0"/>
              <a:t>Missing values</a:t>
            </a:r>
            <a:endParaRPr lang="en-IN" sz="4800" b="1"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t="69624" r="63077" b="1"/>
          <a:stretch/>
        </p:blipFill>
        <p:spPr>
          <a:xfrm>
            <a:off x="5201064" y="6478425"/>
            <a:ext cx="1103942" cy="379575"/>
          </a:xfr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08" y="717105"/>
            <a:ext cx="8142430" cy="3929581"/>
          </a:xfrm>
          <a:prstGeom prst="rect">
            <a:avLst/>
          </a:prstGeom>
        </p:spPr>
      </p:pic>
      <p:sp>
        <p:nvSpPr>
          <p:cNvPr id="8" name="TextBox 7"/>
          <p:cNvSpPr txBox="1"/>
          <p:nvPr/>
        </p:nvSpPr>
        <p:spPr>
          <a:xfrm>
            <a:off x="994955" y="5824405"/>
            <a:ext cx="10182225" cy="657225"/>
          </a:xfrm>
          <a:prstGeom prst="rect">
            <a:avLst/>
          </a:prstGeom>
          <a:noFill/>
        </p:spPr>
        <p:txBody>
          <a:bodyPr wrap="square" rtlCol="0">
            <a:spAutoFit/>
          </a:bodyPr>
          <a:lstStyle/>
          <a:p>
            <a:r>
              <a:rPr lang="en-US" dirty="0" smtClean="0"/>
              <a:t>In 5000 records, 30 records having NAN Values. It is less than 1% so we can drop those missing value. It will not have any impact on this data set</a:t>
            </a:r>
            <a:endParaRPr lang="en-IN" dirty="0"/>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68898" y="388245"/>
            <a:ext cx="2662775" cy="3792865"/>
          </a:xfrm>
          <a:prstGeom prst="rect">
            <a:avLst/>
          </a:prstGeom>
        </p:spPr>
      </p:pic>
      <p:sp>
        <p:nvSpPr>
          <p:cNvPr id="5" name="Rectangle 4"/>
          <p:cNvSpPr/>
          <p:nvPr/>
        </p:nvSpPr>
        <p:spPr>
          <a:xfrm>
            <a:off x="2211977" y="4904279"/>
            <a:ext cx="7082116" cy="923330"/>
          </a:xfrm>
          <a:prstGeom prst="rect">
            <a:avLst/>
          </a:prstGeom>
          <a:solidFill>
            <a:schemeClr val="accent4">
              <a:lumMod val="40000"/>
              <a:lumOff val="60000"/>
            </a:schemeClr>
          </a:solidFill>
        </p:spPr>
        <p:txBody>
          <a:bodyPr wrap="square">
            <a:spAutoFit/>
          </a:bodyPr>
          <a:lstStyle/>
          <a:p>
            <a:r>
              <a:rPr lang="en-US" dirty="0"/>
              <a:t>Observation : we can see that the percentage of null values is very low </a:t>
            </a:r>
            <a:r>
              <a:rPr lang="en-US" dirty="0" smtClean="0"/>
              <a:t>(</a:t>
            </a:r>
            <a:r>
              <a:rPr lang="en-US" dirty="0" err="1" smtClean="0"/>
              <a:t>Day.charge</a:t>
            </a:r>
            <a:r>
              <a:rPr lang="en-US" dirty="0" smtClean="0"/>
              <a:t> – 14%, </a:t>
            </a:r>
            <a:r>
              <a:rPr lang="en-US" dirty="0" err="1" smtClean="0"/>
              <a:t>Eve.mins</a:t>
            </a:r>
            <a:r>
              <a:rPr lang="en-US" dirty="0" smtClean="0"/>
              <a:t> – 48%) so </a:t>
            </a:r>
            <a:r>
              <a:rPr lang="en-US" dirty="0"/>
              <a:t>we can either remove or replace it with the mean of the respective column </a:t>
            </a:r>
            <a:endParaRPr lang="en-IN" dirty="0"/>
          </a:p>
        </p:txBody>
      </p:sp>
    </p:spTree>
    <p:extLst>
      <p:ext uri="{BB962C8B-B14F-4D97-AF65-F5344CB8AC3E}">
        <p14:creationId xmlns:p14="http://schemas.microsoft.com/office/powerpoint/2010/main" val="34575867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220450" cy="796925"/>
          </a:xfrm>
        </p:spPr>
        <p:txBody>
          <a:bodyPr>
            <a:normAutofit/>
          </a:bodyPr>
          <a:lstStyle/>
          <a:p>
            <a:r>
              <a:rPr lang="en-US" sz="4800" b="1" dirty="0" smtClean="0"/>
              <a:t>Outliers - Detection</a:t>
            </a:r>
            <a:endParaRPr lang="en-IN" sz="4800" b="1" dirty="0"/>
          </a:p>
        </p:txBody>
      </p:sp>
      <p:sp>
        <p:nvSpPr>
          <p:cNvPr id="3" name="Content Placeholder 2"/>
          <p:cNvSpPr>
            <a:spLocks noGrp="1"/>
          </p:cNvSpPr>
          <p:nvPr>
            <p:ph idx="1"/>
          </p:nvPr>
        </p:nvSpPr>
        <p:spPr>
          <a:xfrm>
            <a:off x="0" y="6224227"/>
            <a:ext cx="12192000" cy="633773"/>
          </a:xfrm>
          <a:solidFill>
            <a:schemeClr val="accent4">
              <a:lumMod val="40000"/>
              <a:lumOff val="60000"/>
            </a:schemeClr>
          </a:solidFill>
        </p:spPr>
        <p:txBody>
          <a:bodyPr>
            <a:normAutofit lnSpcReduction="10000"/>
          </a:bodyPr>
          <a:lstStyle/>
          <a:p>
            <a:r>
              <a:rPr lang="en-US" sz="2000" dirty="0" smtClean="0"/>
              <a:t>Each features have outliers, but in this problem we cannot cap /Drop outliers. Because they play an important role in prediction</a:t>
            </a:r>
            <a:endParaRPr lang="en-IN" sz="2000"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18918" r="1905"/>
          <a:stretch/>
        </p:blipFill>
        <p:spPr>
          <a:xfrm>
            <a:off x="1" y="606425"/>
            <a:ext cx="12141090" cy="5472157"/>
          </a:xfrm>
          <a:prstGeom prst="rect">
            <a:avLst/>
          </a:prstGeom>
        </p:spPr>
      </p:pic>
      <p:pic>
        <p:nvPicPr>
          <p:cNvPr id="6" name="Picture 5"/>
          <p:cNvPicPr>
            <a:picLocks noChangeAspect="1"/>
          </p:cNvPicPr>
          <p:nvPr/>
        </p:nvPicPr>
        <p:blipFill rotWithShape="1">
          <a:blip r:embed="rId3"/>
          <a:srcRect r="1330" b="11267"/>
          <a:stretch/>
        </p:blipFill>
        <p:spPr>
          <a:xfrm>
            <a:off x="227688" y="5679450"/>
            <a:ext cx="11824976" cy="529762"/>
          </a:xfrm>
          <a:prstGeom prst="rect">
            <a:avLst/>
          </a:prstGeom>
        </p:spPr>
      </p:pic>
    </p:spTree>
    <p:extLst>
      <p:ext uri="{BB962C8B-B14F-4D97-AF65-F5344CB8AC3E}">
        <p14:creationId xmlns:p14="http://schemas.microsoft.com/office/powerpoint/2010/main" val="38283865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577850"/>
          </a:xfrm>
        </p:spPr>
        <p:txBody>
          <a:bodyPr>
            <a:noAutofit/>
          </a:bodyPr>
          <a:lstStyle/>
          <a:p>
            <a:r>
              <a:rPr lang="en-US" b="1" dirty="0" smtClean="0"/>
              <a:t>Distribution</a:t>
            </a:r>
            <a:endParaRPr lang="en-IN"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5250" y="577850"/>
            <a:ext cx="9877425" cy="6280150"/>
          </a:xfrm>
        </p:spPr>
      </p:pic>
      <p:sp>
        <p:nvSpPr>
          <p:cNvPr id="5" name="TextBox 4"/>
          <p:cNvSpPr txBox="1"/>
          <p:nvPr/>
        </p:nvSpPr>
        <p:spPr>
          <a:xfrm>
            <a:off x="7639050" y="5343525"/>
            <a:ext cx="4324350" cy="1477328"/>
          </a:xfrm>
          <a:prstGeom prst="rect">
            <a:avLst/>
          </a:prstGeom>
          <a:noFill/>
        </p:spPr>
        <p:txBody>
          <a:bodyPr wrap="square" rtlCol="0">
            <a:spAutoFit/>
          </a:bodyPr>
          <a:lstStyle/>
          <a:p>
            <a:r>
              <a:rPr lang="en-US" dirty="0" smtClean="0"/>
              <a:t>In given data set, apart from </a:t>
            </a:r>
            <a:r>
              <a:rPr lang="en-US" b="1" dirty="0" smtClean="0">
                <a:solidFill>
                  <a:srgbClr val="FF0000"/>
                </a:solidFill>
              </a:rPr>
              <a:t>Voice message </a:t>
            </a:r>
            <a:r>
              <a:rPr lang="en-US" dirty="0" smtClean="0"/>
              <a:t>others are normally distributed.</a:t>
            </a:r>
          </a:p>
          <a:p>
            <a:r>
              <a:rPr lang="en-US" dirty="0" smtClean="0"/>
              <a:t>Most </a:t>
            </a:r>
            <a:r>
              <a:rPr lang="en-US" dirty="0"/>
              <a:t>of the observations are lying at the </a:t>
            </a:r>
            <a:r>
              <a:rPr lang="en-US" dirty="0" smtClean="0"/>
              <a:t>center</a:t>
            </a:r>
            <a:endParaRPr lang="en-US" dirty="0"/>
          </a:p>
          <a:p>
            <a:endParaRPr lang="en-IN" dirty="0"/>
          </a:p>
        </p:txBody>
      </p:sp>
    </p:spTree>
    <p:extLst>
      <p:ext uri="{BB962C8B-B14F-4D97-AF65-F5344CB8AC3E}">
        <p14:creationId xmlns:p14="http://schemas.microsoft.com/office/powerpoint/2010/main" val="13890049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772795"/>
          </a:xfrm>
        </p:spPr>
        <p:txBody>
          <a:bodyPr>
            <a:normAutofit/>
          </a:bodyPr>
          <a:lstStyle/>
          <a:p>
            <a:r>
              <a:rPr lang="en-US" sz="4800" b="1" dirty="0" smtClean="0"/>
              <a:t>Correlation – Heat plot</a:t>
            </a:r>
            <a:endParaRPr lang="en-IN" sz="4800" b="1" dirty="0"/>
          </a:p>
        </p:txBody>
      </p:sp>
      <p:sp>
        <p:nvSpPr>
          <p:cNvPr id="5" name="TextBox 4"/>
          <p:cNvSpPr txBox="1"/>
          <p:nvPr/>
        </p:nvSpPr>
        <p:spPr>
          <a:xfrm>
            <a:off x="9631681" y="861317"/>
            <a:ext cx="2600960" cy="923330"/>
          </a:xfrm>
          <a:prstGeom prst="rect">
            <a:avLst/>
          </a:prstGeom>
          <a:noFill/>
        </p:spPr>
        <p:txBody>
          <a:bodyPr wrap="square" rtlCol="0">
            <a:spAutoFit/>
          </a:bodyPr>
          <a:lstStyle/>
          <a:p>
            <a:r>
              <a:rPr lang="en-US" dirty="0" smtClean="0"/>
              <a:t>There is high  collinearity between mins and charges.</a:t>
            </a:r>
            <a:endParaRPr lang="en-IN" dirty="0"/>
          </a:p>
        </p:txBody>
      </p:sp>
      <p:sp>
        <p:nvSpPr>
          <p:cNvPr id="6" name="TextBox 5"/>
          <p:cNvSpPr txBox="1"/>
          <p:nvPr/>
        </p:nvSpPr>
        <p:spPr>
          <a:xfrm>
            <a:off x="9947367" y="2845278"/>
            <a:ext cx="1778000" cy="646331"/>
          </a:xfrm>
          <a:prstGeom prst="rect">
            <a:avLst/>
          </a:prstGeom>
          <a:noFill/>
        </p:spPr>
        <p:txBody>
          <a:bodyPr wrap="square" rtlCol="0">
            <a:spAutoFit/>
          </a:bodyPr>
          <a:lstStyle/>
          <a:p>
            <a:r>
              <a:rPr lang="en-US" dirty="0" smtClean="0"/>
              <a:t>Other data are also correlated</a:t>
            </a:r>
            <a:endParaRPr lang="en-IN" dirty="0"/>
          </a:p>
        </p:txBody>
      </p:sp>
      <p:sp>
        <p:nvSpPr>
          <p:cNvPr id="7" name="TextBox 6"/>
          <p:cNvSpPr txBox="1"/>
          <p:nvPr/>
        </p:nvSpPr>
        <p:spPr>
          <a:xfrm>
            <a:off x="9631681" y="4552241"/>
            <a:ext cx="2600960" cy="1754326"/>
          </a:xfrm>
          <a:prstGeom prst="rect">
            <a:avLst/>
          </a:prstGeom>
          <a:noFill/>
        </p:spPr>
        <p:txBody>
          <a:bodyPr wrap="square" rtlCol="0">
            <a:spAutoFit/>
          </a:bodyPr>
          <a:lstStyle/>
          <a:p>
            <a:r>
              <a:rPr lang="en-US" dirty="0" smtClean="0"/>
              <a:t>Intl charge vs Intl mins, Day charge vs Day mins,</a:t>
            </a:r>
          </a:p>
          <a:p>
            <a:r>
              <a:rPr lang="en-US" dirty="0" smtClean="0"/>
              <a:t>Eve charge vs eve mins,</a:t>
            </a:r>
          </a:p>
          <a:p>
            <a:r>
              <a:rPr lang="en-US" dirty="0" smtClean="0"/>
              <a:t>Night charge vs Night mins, are highly correlated </a:t>
            </a:r>
            <a:endParaRPr lang="en-IN" dirty="0"/>
          </a:p>
        </p:txBody>
      </p:sp>
      <p:pic>
        <p:nvPicPr>
          <p:cNvPr id="3" name="Picture 2"/>
          <p:cNvPicPr>
            <a:picLocks noChangeAspect="1"/>
          </p:cNvPicPr>
          <p:nvPr/>
        </p:nvPicPr>
        <p:blipFill rotWithShape="1">
          <a:blip r:embed="rId2"/>
          <a:srcRect l="2348" b="2338"/>
          <a:stretch/>
        </p:blipFill>
        <p:spPr>
          <a:xfrm>
            <a:off x="113211" y="793024"/>
            <a:ext cx="9518470" cy="5819595"/>
          </a:xfrm>
          <a:prstGeom prst="rect">
            <a:avLst/>
          </a:prstGeom>
        </p:spPr>
      </p:pic>
    </p:spTree>
    <p:extLst>
      <p:ext uri="{BB962C8B-B14F-4D97-AF65-F5344CB8AC3E}">
        <p14:creationId xmlns:p14="http://schemas.microsoft.com/office/powerpoint/2010/main" val="173182215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1848</TotalTime>
  <Words>1400</Words>
  <Application>Microsoft Office PowerPoint</Application>
  <PresentationFormat>Widescreen</PresentationFormat>
  <Paragraphs>134</Paragraphs>
  <Slides>28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Algerian</vt:lpstr>
      <vt:lpstr>Arial</vt:lpstr>
      <vt:lpstr>Arial Black</vt:lpstr>
      <vt:lpstr>Calibri</vt:lpstr>
      <vt:lpstr>Calibri Light</vt:lpstr>
      <vt:lpstr>Wingdings</vt:lpstr>
      <vt:lpstr>Office Theme</vt:lpstr>
      <vt:lpstr>PowerPoint Presentation</vt:lpstr>
      <vt:lpstr>Problem</vt:lpstr>
      <vt:lpstr>Objectives</vt:lpstr>
      <vt:lpstr>DATASET:</vt:lpstr>
      <vt:lpstr>Data Preprocessing</vt:lpstr>
      <vt:lpstr>Missing values</vt:lpstr>
      <vt:lpstr>Outliers - Detection</vt:lpstr>
      <vt:lpstr>Distribution</vt:lpstr>
      <vt:lpstr>Correlation – Heat plot</vt:lpstr>
      <vt:lpstr>State-wise Customer distribution</vt:lpstr>
      <vt:lpstr>Statewise churn rate</vt:lpstr>
      <vt:lpstr>PowerPoint Presentation</vt:lpstr>
      <vt:lpstr>PowerPoint Presentation</vt:lpstr>
      <vt:lpstr>Area code – churning rate</vt:lpstr>
      <vt:lpstr>Distribution of customers according to Calls</vt:lpstr>
      <vt:lpstr>PowerPoint Presentation</vt:lpstr>
      <vt:lpstr>Sum of charges and sum of mins</vt:lpstr>
      <vt:lpstr>Day vs eve vs night vs Intl</vt:lpstr>
      <vt:lpstr>PowerPoint Presentation</vt:lpstr>
      <vt:lpstr>Top 5 states of Customers</vt:lpstr>
      <vt:lpstr>Total Charges and mins spend by churned customer</vt:lpstr>
      <vt:lpstr>Churn rate according to customer calls</vt:lpstr>
      <vt:lpstr>Churned Customers with calls &gt; 3 customer calls</vt:lpstr>
      <vt:lpstr>Feature Selection</vt:lpstr>
      <vt:lpstr>Feature selection – with Original dataset</vt:lpstr>
      <vt:lpstr>Difference between OS, Smote and Normal data</vt:lpstr>
      <vt:lpstr>Model Accuracy for Normal, Smoted and Oversampled data</vt:lpstr>
      <vt:lpstr>Deployment Link</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96</cp:revision>
  <dcterms:created xsi:type="dcterms:W3CDTF">2023-02-09T09:24:09Z</dcterms:created>
  <dcterms:modified xsi:type="dcterms:W3CDTF">2023-03-07T04:26:18Z</dcterms:modified>
</cp:coreProperties>
</file>