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88741c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88741c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2" name="Google Shape;12;p2"/>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13" name="Google Shape;13;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1" name="Shape 61"/>
        <p:cNvGrpSpPr/>
        <p:nvPr/>
      </p:nvGrpSpPr>
      <p:grpSpPr>
        <a:xfrm>
          <a:off x="0" y="0"/>
          <a:ext cx="0" cy="0"/>
          <a:chOff x="0" y="0"/>
          <a:chExt cx="0" cy="0"/>
        </a:xfrm>
      </p:grpSpPr>
      <p:cxnSp>
        <p:nvCxnSpPr>
          <p:cNvPr id="62" name="Google Shape;62;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3" name="Google Shape;63;p1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4" name="Google Shape;64;p11"/>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65" name="Google Shape;65;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7" name="Google Shape;17;p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18" name="Google Shape;18;p3"/>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 name="Google Shape;19;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6" name="Shape 36"/>
        <p:cNvGrpSpPr/>
        <p:nvPr/>
      </p:nvGrpSpPr>
      <p:grpSpPr>
        <a:xfrm>
          <a:off x="0" y="0"/>
          <a:ext cx="0" cy="0"/>
          <a:chOff x="0" y="0"/>
          <a:chExt cx="0" cy="0"/>
        </a:xfrm>
      </p:grpSpPr>
      <p:cxnSp>
        <p:nvCxnSpPr>
          <p:cNvPr id="37" name="Google Shape;37;p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38" name="Google Shape;38;p6"/>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39" name="Google Shape;39;p6"/>
          <p:cNvSpPr txBox="1"/>
          <p:nvPr>
            <p:ph type="title"/>
          </p:nvPr>
        </p:nvSpPr>
        <p:spPr>
          <a:xfrm>
            <a:off x="853950" y="1304850"/>
            <a:ext cx="7436100" cy="15384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40" name="Google Shape;40;p6"/>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1" name="Google Shape;41;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42" name="Shape 42"/>
        <p:cNvGrpSpPr/>
        <p:nvPr/>
      </p:nvGrpSpPr>
      <p:grpSpPr>
        <a:xfrm>
          <a:off x="0" y="0"/>
          <a:ext cx="0" cy="0"/>
          <a:chOff x="0" y="0"/>
          <a:chExt cx="0" cy="0"/>
        </a:xfrm>
      </p:grpSpPr>
      <p:cxnSp>
        <p:nvCxnSpPr>
          <p:cNvPr id="43" name="Google Shape;43;p7"/>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44" name="Google Shape;44;p7"/>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45" name="Google Shape;45;p7"/>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7"/>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p7"/>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48" name="Google Shape;48;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2" name="Shape 52"/>
        <p:cNvGrpSpPr/>
        <p:nvPr/>
      </p:nvGrpSpPr>
      <p:grpSpPr>
        <a:xfrm>
          <a:off x="0" y="0"/>
          <a:ext cx="0" cy="0"/>
          <a:chOff x="0" y="0"/>
          <a:chExt cx="0" cy="0"/>
        </a:xfrm>
      </p:grpSpPr>
      <p:cxnSp>
        <p:nvCxnSpPr>
          <p:cNvPr id="53" name="Google Shape;53;p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4" name="Google Shape;54;p9"/>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9"/>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57" name="Shape 57"/>
        <p:cNvGrpSpPr/>
        <p:nvPr/>
      </p:nvGrpSpPr>
      <p:grpSpPr>
        <a:xfrm>
          <a:off x="0" y="0"/>
          <a:ext cx="0" cy="0"/>
          <a:chOff x="0" y="0"/>
          <a:chExt cx="0" cy="0"/>
        </a:xfrm>
      </p:grpSpPr>
      <p:cxnSp>
        <p:nvCxnSpPr>
          <p:cNvPr id="58" name="Google Shape;58;p1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9" name="Google Shape;59;p1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title"/>
          </p:nvPr>
        </p:nvSpPr>
        <p:spPr>
          <a:xfrm>
            <a:off x="286076" y="3601500"/>
            <a:ext cx="8296800" cy="15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4800"/>
              <a:buNone/>
            </a:pPr>
            <a:r>
              <a:rPr lang="en" sz="2800">
                <a:latin typeface="Lato"/>
                <a:ea typeface="Lato"/>
                <a:cs typeface="Lato"/>
                <a:sym typeface="Lato"/>
              </a:rPr>
              <a:t>A Sustainable Urban Development </a:t>
            </a:r>
            <a:endParaRPr b="0" sz="2800">
              <a:solidFill>
                <a:schemeClr val="dk2"/>
              </a:solidFill>
              <a:latin typeface="Arial"/>
              <a:ea typeface="Arial"/>
              <a:cs typeface="Arial"/>
              <a:sym typeface="Arial"/>
            </a:endParaRPr>
          </a:p>
          <a:p>
            <a:pPr indent="0" lvl="0" marL="0" rtl="0" algn="ctr">
              <a:spcBef>
                <a:spcPts val="0"/>
              </a:spcBef>
              <a:spcAft>
                <a:spcPts val="0"/>
              </a:spcAft>
              <a:buClr>
                <a:schemeClr val="lt1"/>
              </a:buClr>
              <a:buSzPts val="4800"/>
              <a:buFont typeface="Raleway"/>
              <a:buNone/>
            </a:pPr>
            <a:r>
              <a:rPr lang="en" sz="2800">
                <a:latin typeface="Lato"/>
                <a:ea typeface="Lato"/>
                <a:cs typeface="Lato"/>
                <a:sym typeface="Lato"/>
              </a:rPr>
              <a:t>Solution</a:t>
            </a:r>
            <a:endParaRPr sz="2800">
              <a:latin typeface="Lato"/>
              <a:ea typeface="Lato"/>
              <a:cs typeface="Lato"/>
              <a:sym typeface="Lato"/>
            </a:endParaRPr>
          </a:p>
        </p:txBody>
      </p:sp>
      <p:pic>
        <p:nvPicPr>
          <p:cNvPr id="73" name="Google Shape;73;p13"/>
          <p:cNvPicPr preferRelativeResize="0"/>
          <p:nvPr/>
        </p:nvPicPr>
        <p:blipFill>
          <a:blip r:embed="rId3">
            <a:alphaModFix/>
          </a:blip>
          <a:stretch>
            <a:fillRect/>
          </a:stretch>
        </p:blipFill>
        <p:spPr>
          <a:xfrm>
            <a:off x="442025" y="805600"/>
            <a:ext cx="2724150" cy="2724150"/>
          </a:xfrm>
          <a:prstGeom prst="rect">
            <a:avLst/>
          </a:prstGeom>
          <a:noFill/>
          <a:ln>
            <a:noFill/>
          </a:ln>
        </p:spPr>
      </p:pic>
      <p:sp>
        <p:nvSpPr>
          <p:cNvPr id="74" name="Google Shape;74;p13"/>
          <p:cNvSpPr txBox="1"/>
          <p:nvPr/>
        </p:nvSpPr>
        <p:spPr>
          <a:xfrm>
            <a:off x="3648775" y="1284325"/>
            <a:ext cx="4934100" cy="17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Lato"/>
                <a:ea typeface="Lato"/>
                <a:cs typeface="Lato"/>
                <a:sym typeface="Lato"/>
              </a:rPr>
              <a:t>Waste Management</a:t>
            </a:r>
            <a:endParaRPr b="1" sz="48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2"/>
          <p:cNvPicPr preferRelativeResize="0"/>
          <p:nvPr/>
        </p:nvPicPr>
        <p:blipFill rotWithShape="1">
          <a:blip r:embed="rId3">
            <a:alphaModFix/>
          </a:blip>
          <a:srcRect b="10736" l="10520" r="9537" t="9321"/>
          <a:stretch/>
        </p:blipFill>
        <p:spPr>
          <a:xfrm>
            <a:off x="3913250" y="1819200"/>
            <a:ext cx="1478925" cy="1478925"/>
          </a:xfrm>
          <a:prstGeom prst="rect">
            <a:avLst/>
          </a:prstGeom>
          <a:noFill/>
          <a:ln>
            <a:noFill/>
          </a:ln>
        </p:spPr>
      </p:pic>
      <p:sp>
        <p:nvSpPr>
          <p:cNvPr id="138" name="Google Shape;138;p22"/>
          <p:cNvSpPr txBox="1"/>
          <p:nvPr/>
        </p:nvSpPr>
        <p:spPr>
          <a:xfrm>
            <a:off x="5418575" y="562775"/>
            <a:ext cx="3664500" cy="136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Lato"/>
                <a:ea typeface="Lato"/>
                <a:cs typeface="Lato"/>
                <a:sym typeface="Lato"/>
              </a:rPr>
              <a:t>Composting is the biological decomposition of</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 organic waste such as food or plant material by</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bacteria, fungi, worms and other organisms under</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controlled aerobic (occurring in the presence of</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oxygen) conditions. The end result of composting is</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 an accumulation of partially decayed organic</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matter called humus.</a:t>
            </a:r>
            <a:endParaRPr sz="1200">
              <a:latin typeface="Lato"/>
              <a:ea typeface="Lato"/>
              <a:cs typeface="Lato"/>
              <a:sym typeface="Lato"/>
            </a:endParaRPr>
          </a:p>
        </p:txBody>
      </p:sp>
      <p:sp>
        <p:nvSpPr>
          <p:cNvPr id="139" name="Google Shape;139;p22"/>
          <p:cNvSpPr txBox="1"/>
          <p:nvPr/>
        </p:nvSpPr>
        <p:spPr>
          <a:xfrm>
            <a:off x="5392175" y="3298125"/>
            <a:ext cx="3690900" cy="111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Lato"/>
                <a:ea typeface="Lato"/>
                <a:cs typeface="Lato"/>
                <a:sym typeface="Lato"/>
              </a:rPr>
              <a:t>The burning of garden waste produces smoke,</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especially if the waste is green or damp. This</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contains harmful pollutants including dioxins and</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 particulates. Burning of plastic, rubber or painted</a:t>
            </a:r>
            <a:endParaRPr sz="1200">
              <a:latin typeface="Lato"/>
              <a:ea typeface="Lato"/>
              <a:cs typeface="Lato"/>
              <a:sym typeface="Lato"/>
            </a:endParaRPr>
          </a:p>
          <a:p>
            <a:pPr indent="0" lvl="0" marL="0" rtl="0" algn="just">
              <a:lnSpc>
                <a:spcPct val="115000"/>
              </a:lnSpc>
              <a:spcBef>
                <a:spcPts val="0"/>
              </a:spcBef>
              <a:spcAft>
                <a:spcPts val="0"/>
              </a:spcAft>
              <a:buNone/>
            </a:pPr>
            <a:r>
              <a:rPr lang="en" sz="1200">
                <a:latin typeface="Lato"/>
                <a:ea typeface="Lato"/>
                <a:cs typeface="Lato"/>
                <a:sym typeface="Lato"/>
              </a:rPr>
              <a:t>materials creates noxious fumes.</a:t>
            </a:r>
            <a:endParaRPr sz="1200">
              <a:latin typeface="Lato"/>
              <a:ea typeface="Lato"/>
              <a:cs typeface="Lato"/>
              <a:sym typeface="Lato"/>
            </a:endParaRPr>
          </a:p>
        </p:txBody>
      </p:sp>
      <p:sp>
        <p:nvSpPr>
          <p:cNvPr id="140" name="Google Shape;140;p22"/>
          <p:cNvSpPr txBox="1"/>
          <p:nvPr/>
        </p:nvSpPr>
        <p:spPr>
          <a:xfrm>
            <a:off x="497325" y="562775"/>
            <a:ext cx="3664500" cy="136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latin typeface="Lato"/>
                <a:ea typeface="Lato"/>
                <a:cs typeface="Lato"/>
                <a:sym typeface="Lato"/>
              </a:rPr>
              <a:t>Recycling becomes more important on larger</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 scales. At this level, used consumer goods are</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collected, converted back into raw materials and</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remade into new consumer products. ... Recycled</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 paper, for example, contains ink residue and has</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shorter fibers than virgin paper (paper made from</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wood pulp).</a:t>
            </a:r>
            <a:endParaRPr sz="1200">
              <a:latin typeface="Lato"/>
              <a:ea typeface="Lato"/>
              <a:cs typeface="Lato"/>
              <a:sym typeface="Lato"/>
            </a:endParaRPr>
          </a:p>
        </p:txBody>
      </p:sp>
      <p:sp>
        <p:nvSpPr>
          <p:cNvPr id="141" name="Google Shape;141;p22"/>
          <p:cNvSpPr txBox="1"/>
          <p:nvPr/>
        </p:nvSpPr>
        <p:spPr>
          <a:xfrm>
            <a:off x="222350" y="2716725"/>
            <a:ext cx="3690900" cy="17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latin typeface="Lato"/>
                <a:ea typeface="Lato"/>
                <a:cs typeface="Lato"/>
                <a:sym typeface="Lato"/>
              </a:rPr>
              <a:t>A landfill site (also known as a tip, dump, rubbish</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dump, garbage dump or dumping ground and</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historically as a midden) is a site for the disposal of</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waste materials by burial. It is the oldest form of</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waste treatment (although the burial part is</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modern; historically, refuse was just left in piles or</a:t>
            </a:r>
            <a:endParaRPr sz="1200">
              <a:latin typeface="Lato"/>
              <a:ea typeface="Lato"/>
              <a:cs typeface="Lato"/>
              <a:sym typeface="Lato"/>
            </a:endParaRPr>
          </a:p>
          <a:p>
            <a:pPr indent="0" lvl="0" marL="0" rtl="0" algn="ctr">
              <a:lnSpc>
                <a:spcPct val="115000"/>
              </a:lnSpc>
              <a:spcBef>
                <a:spcPts val="0"/>
              </a:spcBef>
              <a:spcAft>
                <a:spcPts val="0"/>
              </a:spcAft>
              <a:buNone/>
            </a:pPr>
            <a:r>
              <a:rPr lang="en" sz="1200">
                <a:latin typeface="Lato"/>
                <a:ea typeface="Lato"/>
                <a:cs typeface="Lato"/>
                <a:sym typeface="Lato"/>
              </a:rPr>
              <a:t>thrown into pits).</a:t>
            </a:r>
            <a:endParaRPr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52400" y="471150"/>
            <a:ext cx="8838899" cy="41070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819275" y="1505100"/>
            <a:ext cx="5505450" cy="3214950"/>
          </a:xfrm>
          <a:prstGeom prst="rect">
            <a:avLst/>
          </a:prstGeom>
          <a:noFill/>
          <a:ln>
            <a:noFill/>
          </a:ln>
        </p:spPr>
      </p:pic>
      <p:sp>
        <p:nvSpPr>
          <p:cNvPr id="152" name="Google Shape;152;p24"/>
          <p:cNvSpPr txBox="1"/>
          <p:nvPr/>
        </p:nvSpPr>
        <p:spPr>
          <a:xfrm>
            <a:off x="-175" y="654400"/>
            <a:ext cx="9144000" cy="6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WASTE MANAGEMENT PROCESS</a:t>
            </a:r>
            <a:endParaRPr b="1" sz="24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1461200" y="1478925"/>
            <a:ext cx="6619875" cy="3242275"/>
          </a:xfrm>
          <a:prstGeom prst="rect">
            <a:avLst/>
          </a:prstGeom>
          <a:noFill/>
          <a:ln>
            <a:noFill/>
          </a:ln>
        </p:spPr>
      </p:pic>
      <p:sp>
        <p:nvSpPr>
          <p:cNvPr id="158" name="Google Shape;158;p25"/>
          <p:cNvSpPr txBox="1"/>
          <p:nvPr/>
        </p:nvSpPr>
        <p:spPr>
          <a:xfrm>
            <a:off x="2713500" y="484250"/>
            <a:ext cx="3717000" cy="70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t>WASTE HIERARCHY</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409700" y="1426575"/>
            <a:ext cx="6324600" cy="3322200"/>
          </a:xfrm>
          <a:prstGeom prst="rect">
            <a:avLst/>
          </a:prstGeom>
          <a:noFill/>
          <a:ln>
            <a:noFill/>
          </a:ln>
        </p:spPr>
      </p:pic>
      <p:sp>
        <p:nvSpPr>
          <p:cNvPr id="164" name="Google Shape;164;p26"/>
          <p:cNvSpPr/>
          <p:nvPr/>
        </p:nvSpPr>
        <p:spPr>
          <a:xfrm>
            <a:off x="464963" y="497350"/>
            <a:ext cx="8214080" cy="575850"/>
          </a:xfrm>
          <a:prstGeom prst="rect">
            <a:avLst/>
          </a:prstGeom>
        </p:spPr>
        <p:txBody>
          <a:bodyPr>
            <a:prstTxWarp prst="textPlain"/>
          </a:bodyPr>
          <a:lstStyle/>
          <a:p>
            <a:pPr lvl="0" algn="ctr"/>
            <a:r>
              <a:rPr b="0" i="0">
                <a:ln>
                  <a:noFill/>
                </a:ln>
                <a:solidFill>
                  <a:srgbClr val="000000"/>
                </a:solidFill>
                <a:latin typeface="Arial"/>
              </a:rPr>
              <a:t>WASTE MANAGEMENT SOLUTION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2607925" y="1305925"/>
            <a:ext cx="3928150" cy="3416575"/>
          </a:xfrm>
          <a:prstGeom prst="rect">
            <a:avLst/>
          </a:prstGeom>
          <a:noFill/>
          <a:ln>
            <a:noFill/>
          </a:ln>
        </p:spPr>
      </p:pic>
      <p:sp>
        <p:nvSpPr>
          <p:cNvPr id="170" name="Google Shape;170;p27"/>
          <p:cNvSpPr/>
          <p:nvPr/>
        </p:nvSpPr>
        <p:spPr>
          <a:xfrm>
            <a:off x="716725" y="650451"/>
            <a:ext cx="8191616" cy="414975"/>
          </a:xfrm>
          <a:prstGeom prst="rect">
            <a:avLst/>
          </a:prstGeom>
        </p:spPr>
        <p:txBody>
          <a:bodyPr>
            <a:prstTxWarp prst="textPlain"/>
          </a:bodyPr>
          <a:lstStyle/>
          <a:p>
            <a:pPr lvl="0" algn="ctr"/>
            <a:r>
              <a:rPr b="0" i="0">
                <a:ln cap="flat" cmpd="sng" w="9525">
                  <a:solidFill>
                    <a:srgbClr val="38761D"/>
                  </a:solidFill>
                  <a:prstDash val="solid"/>
                  <a:round/>
                  <a:headEnd len="sm" w="sm" type="none"/>
                  <a:tailEnd len="sm" w="sm" type="none"/>
                </a:ln>
                <a:gradFill>
                  <a:gsLst>
                    <a:gs pos="0">
                      <a:srgbClr val="4D4D4D"/>
                    </a:gs>
                    <a:gs pos="100000">
                      <a:srgbClr val="000000"/>
                    </a:gs>
                  </a:gsLst>
                  <a:lin ang="5400012" scaled="0"/>
                </a:gradFill>
                <a:latin typeface="Arial"/>
              </a:rPr>
              <a:t>WASTE MANAGEMENT INFOGRAPHICS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p:nvPr/>
        </p:nvSpPr>
        <p:spPr>
          <a:xfrm>
            <a:off x="788988" y="556925"/>
            <a:ext cx="7906330" cy="471974"/>
          </a:xfrm>
          <a:prstGeom prst="rect">
            <a:avLst/>
          </a:prstGeom>
        </p:spPr>
        <p:txBody>
          <a:bodyPr>
            <a:prstTxWarp prst="textPlain"/>
          </a:bodyPr>
          <a:lstStyle/>
          <a:p>
            <a:pPr lvl="0" algn="ctr"/>
            <a:r>
              <a:rPr b="0" i="0">
                <a:ln cap="flat" cmpd="sng" w="9525">
                  <a:solidFill>
                    <a:srgbClr val="38761D"/>
                  </a:solidFill>
                  <a:prstDash val="solid"/>
                  <a:round/>
                  <a:headEnd len="sm" w="sm" type="none"/>
                  <a:tailEnd len="sm" w="sm" type="none"/>
                </a:ln>
                <a:solidFill>
                  <a:srgbClr val="000000"/>
                </a:solidFill>
                <a:latin typeface="Arial"/>
              </a:rPr>
              <a:t>POLLUTION CONTROL PREVENTION</a:t>
            </a:r>
          </a:p>
        </p:txBody>
      </p:sp>
      <p:pic>
        <p:nvPicPr>
          <p:cNvPr id="176" name="Google Shape;176;p28"/>
          <p:cNvPicPr preferRelativeResize="0"/>
          <p:nvPr/>
        </p:nvPicPr>
        <p:blipFill>
          <a:blip r:embed="rId3">
            <a:alphaModFix/>
          </a:blip>
          <a:stretch>
            <a:fillRect/>
          </a:stretch>
        </p:blipFill>
        <p:spPr>
          <a:xfrm>
            <a:off x="2022775" y="1028900"/>
            <a:ext cx="5438775" cy="367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nvSpPr>
        <p:spPr>
          <a:xfrm>
            <a:off x="0" y="1722075"/>
            <a:ext cx="9144000" cy="298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To solve this problem of waste management, we have created an application. With the help of this application we can register our complaint if there is any problem regarding waste management in our nearby.</a:t>
            </a:r>
            <a:endParaRPr sz="1800"/>
          </a:p>
          <a:p>
            <a:pPr indent="0" lvl="0" marL="0" rtl="0" algn="l">
              <a:lnSpc>
                <a:spcPct val="115000"/>
              </a:lnSpc>
              <a:spcBef>
                <a:spcPts val="1600"/>
              </a:spcBef>
              <a:spcAft>
                <a:spcPts val="0"/>
              </a:spcAft>
              <a:buNone/>
            </a:pPr>
            <a:r>
              <a:rPr lang="en" sz="1800"/>
              <a:t>  Our approach is to target the lower level authorities to place the complaint so that it can be processed easily because we know that the higher the authority lower will be chance of getting our voice heard.</a:t>
            </a:r>
            <a:endParaRPr sz="1800"/>
          </a:p>
          <a:p>
            <a:pPr indent="0" lvl="0" marL="0" rtl="0" algn="l">
              <a:lnSpc>
                <a:spcPct val="115000"/>
              </a:lnSpc>
              <a:spcBef>
                <a:spcPts val="0"/>
              </a:spcBef>
              <a:spcAft>
                <a:spcPts val="0"/>
              </a:spcAft>
              <a:buNone/>
            </a:pPr>
            <a:r>
              <a:rPr lang="en" sz="1800"/>
              <a:t>  </a:t>
            </a:r>
            <a:endParaRPr sz="1800"/>
          </a:p>
        </p:txBody>
      </p:sp>
      <p:sp>
        <p:nvSpPr>
          <p:cNvPr id="182" name="Google Shape;182;p29"/>
          <p:cNvSpPr txBox="1"/>
          <p:nvPr/>
        </p:nvSpPr>
        <p:spPr>
          <a:xfrm>
            <a:off x="2532450" y="418800"/>
            <a:ext cx="4079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Our Approach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nvSpPr>
        <p:spPr>
          <a:xfrm>
            <a:off x="0" y="0"/>
            <a:ext cx="9144000" cy="89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t>SCREEN-SHOTS</a:t>
            </a:r>
            <a:endParaRPr sz="3600"/>
          </a:p>
        </p:txBody>
      </p:sp>
      <p:pic>
        <p:nvPicPr>
          <p:cNvPr id="188" name="Google Shape;188;p30"/>
          <p:cNvPicPr preferRelativeResize="0"/>
          <p:nvPr/>
        </p:nvPicPr>
        <p:blipFill>
          <a:blip r:embed="rId3">
            <a:alphaModFix/>
          </a:blip>
          <a:stretch>
            <a:fillRect/>
          </a:stretch>
        </p:blipFill>
        <p:spPr>
          <a:xfrm>
            <a:off x="152400" y="1225750"/>
            <a:ext cx="8839200" cy="370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600"/>
              <a:buFont typeface="Lato"/>
              <a:buNone/>
            </a:pPr>
            <a:r>
              <a:rPr b="1" i="0" lang="en" sz="9600" u="none" cap="none" strike="noStrike">
                <a:solidFill>
                  <a:schemeClr val="dk1"/>
                </a:solidFill>
                <a:latin typeface="Lato"/>
                <a:ea typeface="Lato"/>
                <a:cs typeface="Lato"/>
                <a:sym typeface="Lato"/>
              </a:rPr>
              <a:t>Thank You!</a:t>
            </a:r>
            <a:endParaRPr b="1" i="0" sz="9600" u="none" cap="none" strike="noStrike">
              <a:solidFill>
                <a:schemeClr val="dk1"/>
              </a:solidFill>
              <a:latin typeface="Lato"/>
              <a:ea typeface="Lato"/>
              <a:cs typeface="Lato"/>
              <a:sym typeface="Lato"/>
            </a:endParaRPr>
          </a:p>
        </p:txBody>
      </p:sp>
      <p:sp>
        <p:nvSpPr>
          <p:cNvPr id="194" name="Google Shape;194;p31"/>
          <p:cNvSpPr txBox="1"/>
          <p:nvPr>
            <p:ph idx="1" type="body"/>
          </p:nvPr>
        </p:nvSpPr>
        <p:spPr>
          <a:xfrm>
            <a:off x="2311249" y="3383179"/>
            <a:ext cx="4521501" cy="107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lt1"/>
              </a:buClr>
              <a:buSzPts val="1800"/>
              <a:buNone/>
            </a:pPr>
            <a:r>
              <a:rPr lang="en">
                <a:solidFill>
                  <a:srgbClr val="C33E00"/>
                </a:solidFill>
              </a:rPr>
              <a:t>Sundaram</a:t>
            </a:r>
            <a:r>
              <a:rPr lang="en">
                <a:solidFill>
                  <a:srgbClr val="C33E00"/>
                </a:solidFill>
              </a:rPr>
              <a:t> | Nikita |  | Saurabh</a:t>
            </a:r>
            <a:endParaRPr>
              <a:solidFill>
                <a:srgbClr val="C33E00"/>
              </a:solidFill>
            </a:endParaRPr>
          </a:p>
          <a:p>
            <a:pPr indent="0" lvl="0" marL="0" rtl="0" algn="ctr">
              <a:lnSpc>
                <a:spcPct val="115000"/>
              </a:lnSpc>
              <a:spcBef>
                <a:spcPts val="0"/>
              </a:spcBef>
              <a:spcAft>
                <a:spcPts val="0"/>
              </a:spcAft>
              <a:buSzPts val="1800"/>
              <a:buNone/>
            </a:pPr>
            <a:r>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nvSpPr>
        <p:spPr>
          <a:xfrm>
            <a:off x="2851574" y="1496906"/>
            <a:ext cx="6126220" cy="153723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800"/>
              <a:buFont typeface="Raleway"/>
              <a:buNone/>
            </a:pPr>
            <a:r>
              <a:rPr lang="en" sz="4800">
                <a:solidFill>
                  <a:srgbClr val="FFFFFF"/>
                </a:solidFill>
              </a:rPr>
              <a:t>Harcourt Butler Technical University</a:t>
            </a:r>
            <a:endParaRPr sz="4800">
              <a:solidFill>
                <a:srgbClr val="FFFFFF"/>
              </a:solidFill>
            </a:endParaRPr>
          </a:p>
        </p:txBody>
      </p:sp>
      <p:sp>
        <p:nvSpPr>
          <p:cNvPr id="80" name="Google Shape;80;p14"/>
          <p:cNvSpPr txBox="1"/>
          <p:nvPr/>
        </p:nvSpPr>
        <p:spPr>
          <a:xfrm>
            <a:off x="2431628" y="3520431"/>
            <a:ext cx="6331500" cy="12417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 sz="1800" u="none" cap="none" strike="noStrike">
                <a:solidFill>
                  <a:schemeClr val="lt1"/>
                </a:solidFill>
                <a:latin typeface="Lato"/>
                <a:ea typeface="Lato"/>
                <a:cs typeface="Lato"/>
                <a:sym typeface="Lato"/>
              </a:rPr>
              <a:t>B.Tech,  Sophomore Year</a:t>
            </a:r>
            <a:endParaRPr/>
          </a:p>
          <a:p>
            <a:pPr indent="0" lvl="0" marL="0" marR="0" rtl="0" algn="r">
              <a:lnSpc>
                <a:spcPct val="100000"/>
              </a:lnSpc>
              <a:spcBef>
                <a:spcPts val="0"/>
              </a:spcBef>
              <a:spcAft>
                <a:spcPts val="0"/>
              </a:spcAft>
              <a:buClr>
                <a:schemeClr val="lt1"/>
              </a:buClr>
              <a:buSzPts val="1800"/>
              <a:buFont typeface="Lato"/>
              <a:buNone/>
            </a:pPr>
            <a:r>
              <a:rPr lang="en" sz="1800">
                <a:solidFill>
                  <a:schemeClr val="lt1"/>
                </a:solidFill>
                <a:latin typeface="Lato"/>
                <a:ea typeface="Lato"/>
                <a:cs typeface="Lato"/>
                <a:sym typeface="Lato"/>
              </a:rPr>
              <a:t>Sundaram</a:t>
            </a:r>
            <a:r>
              <a:rPr b="0" i="0" lang="en" sz="1800" u="none" cap="none" strike="noStrike">
                <a:solidFill>
                  <a:schemeClr val="lt1"/>
                </a:solidFill>
                <a:latin typeface="Lato"/>
                <a:ea typeface="Lato"/>
                <a:cs typeface="Lato"/>
                <a:sym typeface="Lato"/>
              </a:rPr>
              <a:t> | </a:t>
            </a:r>
            <a:r>
              <a:rPr lang="en" sz="1800">
                <a:solidFill>
                  <a:schemeClr val="lt1"/>
                </a:solidFill>
                <a:latin typeface="Lato"/>
                <a:ea typeface="Lato"/>
                <a:cs typeface="Lato"/>
                <a:sym typeface="Lato"/>
              </a:rPr>
              <a:t>Nikita</a:t>
            </a:r>
            <a:r>
              <a:rPr b="0" i="0" lang="en" sz="1800" u="none" cap="none" strike="noStrike">
                <a:solidFill>
                  <a:schemeClr val="lt1"/>
                </a:solidFill>
                <a:latin typeface="Lato"/>
                <a:ea typeface="Lato"/>
                <a:cs typeface="Lato"/>
                <a:sym typeface="Lato"/>
              </a:rPr>
              <a:t> | </a:t>
            </a:r>
            <a:r>
              <a:rPr lang="en" sz="1800">
                <a:solidFill>
                  <a:schemeClr val="lt1"/>
                </a:solidFill>
                <a:latin typeface="Lato"/>
                <a:ea typeface="Lato"/>
                <a:cs typeface="Lato"/>
                <a:sym typeface="Lato"/>
              </a:rPr>
              <a:t>Saurabh</a:t>
            </a:r>
            <a:r>
              <a:rPr b="0" i="0" lang="en" sz="1800" u="none" cap="none" strike="noStrike">
                <a:solidFill>
                  <a:schemeClr val="lt1"/>
                </a:solidFill>
                <a:latin typeface="Lato"/>
                <a:ea typeface="Lato"/>
                <a:cs typeface="Lato"/>
                <a:sym typeface="Lato"/>
              </a:rPr>
              <a:t> </a:t>
            </a:r>
            <a:endParaRPr/>
          </a:p>
        </p:txBody>
      </p:sp>
      <p:pic>
        <p:nvPicPr>
          <p:cNvPr id="81" name="Google Shape;81;p14"/>
          <p:cNvPicPr preferRelativeResize="0"/>
          <p:nvPr/>
        </p:nvPicPr>
        <p:blipFill>
          <a:blip r:embed="rId3">
            <a:alphaModFix/>
          </a:blip>
          <a:stretch>
            <a:fillRect/>
          </a:stretch>
        </p:blipFill>
        <p:spPr>
          <a:xfrm>
            <a:off x="629500" y="1460724"/>
            <a:ext cx="2222072" cy="222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3500438" y="1500187"/>
            <a:ext cx="2143125" cy="2143125"/>
          </a:xfrm>
          <a:prstGeom prst="rect">
            <a:avLst/>
          </a:prstGeom>
          <a:noFill/>
          <a:ln>
            <a:noFill/>
          </a:ln>
        </p:spPr>
      </p:pic>
      <p:pic>
        <p:nvPicPr>
          <p:cNvPr id="87" name="Google Shape;87;p15"/>
          <p:cNvPicPr preferRelativeResize="0"/>
          <p:nvPr/>
        </p:nvPicPr>
        <p:blipFill>
          <a:blip r:embed="rId4">
            <a:alphaModFix/>
          </a:blip>
          <a:stretch>
            <a:fillRect/>
          </a:stretch>
        </p:blipFill>
        <p:spPr>
          <a:xfrm>
            <a:off x="4850900" y="1644400"/>
            <a:ext cx="2752725" cy="295275"/>
          </a:xfrm>
          <a:prstGeom prst="rect">
            <a:avLst/>
          </a:prstGeom>
          <a:noFill/>
          <a:ln>
            <a:noFill/>
          </a:ln>
        </p:spPr>
      </p:pic>
      <p:pic>
        <p:nvPicPr>
          <p:cNvPr id="88" name="Google Shape;88;p15"/>
          <p:cNvPicPr preferRelativeResize="0"/>
          <p:nvPr/>
        </p:nvPicPr>
        <p:blipFill>
          <a:blip r:embed="rId5">
            <a:alphaModFix/>
          </a:blip>
          <a:stretch>
            <a:fillRect/>
          </a:stretch>
        </p:blipFill>
        <p:spPr>
          <a:xfrm>
            <a:off x="1291025" y="2704525"/>
            <a:ext cx="2505075" cy="266700"/>
          </a:xfrm>
          <a:prstGeom prst="rect">
            <a:avLst/>
          </a:prstGeom>
          <a:noFill/>
          <a:ln>
            <a:noFill/>
          </a:ln>
        </p:spPr>
      </p:pic>
      <p:pic>
        <p:nvPicPr>
          <p:cNvPr id="89" name="Google Shape;89;p15"/>
          <p:cNvPicPr preferRelativeResize="0"/>
          <p:nvPr/>
        </p:nvPicPr>
        <p:blipFill>
          <a:blip r:embed="rId4">
            <a:alphaModFix/>
          </a:blip>
          <a:stretch>
            <a:fillRect/>
          </a:stretch>
        </p:blipFill>
        <p:spPr>
          <a:xfrm flipH="1" rot="10800000">
            <a:off x="5304325" y="2971225"/>
            <a:ext cx="2752725" cy="353350"/>
          </a:xfrm>
          <a:prstGeom prst="rect">
            <a:avLst/>
          </a:prstGeom>
          <a:noFill/>
          <a:ln>
            <a:noFill/>
          </a:ln>
        </p:spPr>
      </p:pic>
      <p:pic>
        <p:nvPicPr>
          <p:cNvPr id="90" name="Google Shape;90;p15"/>
          <p:cNvPicPr preferRelativeResize="0"/>
          <p:nvPr/>
        </p:nvPicPr>
        <p:blipFill>
          <a:blip r:embed="rId6">
            <a:alphaModFix/>
          </a:blip>
          <a:stretch>
            <a:fillRect/>
          </a:stretch>
        </p:blipFill>
        <p:spPr>
          <a:xfrm>
            <a:off x="6696300" y="615700"/>
            <a:ext cx="1657350" cy="1028700"/>
          </a:xfrm>
          <a:prstGeom prst="rect">
            <a:avLst/>
          </a:prstGeom>
          <a:noFill/>
          <a:ln>
            <a:noFill/>
          </a:ln>
        </p:spPr>
      </p:pic>
      <p:sp>
        <p:nvSpPr>
          <p:cNvPr id="91" name="Google Shape;91;p15"/>
          <p:cNvSpPr txBox="1"/>
          <p:nvPr/>
        </p:nvSpPr>
        <p:spPr>
          <a:xfrm>
            <a:off x="444975" y="2971225"/>
            <a:ext cx="1596600" cy="12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2"/>
                </a:solidFill>
              </a:rPr>
              <a:t>Use less, buy less, avoid waste, take shorter showers.</a:t>
            </a:r>
            <a:endParaRPr>
              <a:solidFill>
                <a:schemeClr val="dk2"/>
              </a:solidFill>
            </a:endParaRPr>
          </a:p>
        </p:txBody>
      </p:sp>
      <p:sp>
        <p:nvSpPr>
          <p:cNvPr id="92" name="Google Shape;92;p15"/>
          <p:cNvSpPr txBox="1"/>
          <p:nvPr/>
        </p:nvSpPr>
        <p:spPr>
          <a:xfrm>
            <a:off x="7001950" y="3324575"/>
            <a:ext cx="1727700" cy="14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Use things more than once. Use cloth shopping bags, repair, re-gift, compost.</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227400" y="2013074"/>
            <a:ext cx="4045200" cy="131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Raleway"/>
              <a:buNone/>
            </a:pPr>
            <a:r>
              <a:rPr b="1" i="0" lang="en" sz="4800" u="none" cap="none" strike="noStrike">
                <a:solidFill>
                  <a:schemeClr val="dk1"/>
                </a:solidFill>
                <a:latin typeface="Raleway"/>
                <a:ea typeface="Raleway"/>
                <a:cs typeface="Raleway"/>
                <a:sym typeface="Raleway"/>
              </a:rPr>
              <a:t>Problem Statement</a:t>
            </a:r>
            <a:endParaRPr b="1" i="0" sz="4800" u="none" cap="none" strike="noStrike">
              <a:solidFill>
                <a:schemeClr val="dk1"/>
              </a:solidFill>
              <a:latin typeface="Raleway"/>
              <a:ea typeface="Raleway"/>
              <a:cs typeface="Raleway"/>
              <a:sym typeface="Raleway"/>
            </a:endParaRPr>
          </a:p>
        </p:txBody>
      </p:sp>
      <p:sp>
        <p:nvSpPr>
          <p:cNvPr id="98" name="Google Shape;98;p16"/>
          <p:cNvSpPr txBox="1"/>
          <p:nvPr/>
        </p:nvSpPr>
        <p:spPr>
          <a:xfrm>
            <a:off x="4871401" y="496942"/>
            <a:ext cx="3546600" cy="37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aleway"/>
              <a:buNone/>
            </a:pPr>
            <a:r>
              <a:rPr b="1" lang="en" sz="3000">
                <a:solidFill>
                  <a:schemeClr val="lt1"/>
                </a:solidFill>
                <a:latin typeface="Lato"/>
                <a:ea typeface="Lato"/>
                <a:cs typeface="Lato"/>
                <a:sym typeface="Lato"/>
              </a:rPr>
              <a:t>Developing a technological solution to the waste problem of a city</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222500" y="1374200"/>
            <a:ext cx="3285025" cy="1745325"/>
          </a:xfrm>
          <a:prstGeom prst="rect">
            <a:avLst/>
          </a:prstGeom>
          <a:noFill/>
          <a:ln>
            <a:noFill/>
          </a:ln>
        </p:spPr>
      </p:pic>
      <p:sp>
        <p:nvSpPr>
          <p:cNvPr id="104" name="Google Shape;104;p17"/>
          <p:cNvSpPr txBox="1"/>
          <p:nvPr/>
        </p:nvSpPr>
        <p:spPr>
          <a:xfrm>
            <a:off x="3795450" y="426375"/>
            <a:ext cx="5012400" cy="42666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a:latin typeface="Lato"/>
                <a:ea typeface="Lato"/>
                <a:cs typeface="Lato"/>
                <a:sym typeface="Lato"/>
              </a:rPr>
              <a:t>Plastic waste</a:t>
            </a:r>
            <a:r>
              <a:rPr lang="en">
                <a:solidFill>
                  <a:srgbClr val="644B00"/>
                </a:solidFill>
                <a:latin typeface="Lato"/>
                <a:ea typeface="Lato"/>
                <a:cs typeface="Lato"/>
                <a:sym typeface="Lato"/>
              </a:rPr>
              <a:t> – This consists of bags, containers, jars, bottles and many other products that can be found in your household. Plastic is not biodegradable, but many types of plastic can be recycled. Plastic should not be mix in with your regular waste, it should be sorted and placed in your recycling bin.</a:t>
            </a:r>
            <a:endParaRPr>
              <a:solidFill>
                <a:srgbClr val="644B00"/>
              </a:solidFill>
              <a:latin typeface="Lato"/>
              <a:ea typeface="Lato"/>
              <a:cs typeface="Lato"/>
              <a:sym typeface="Lato"/>
            </a:endParaRPr>
          </a:p>
          <a:p>
            <a:pPr indent="0" lvl="0" marL="0" rtl="0" algn="l">
              <a:lnSpc>
                <a:spcPct val="160000"/>
              </a:lnSpc>
              <a:spcBef>
                <a:spcPts val="0"/>
              </a:spcBef>
              <a:spcAft>
                <a:spcPts val="0"/>
              </a:spcAft>
              <a:buNone/>
            </a:pPr>
            <a:r>
              <a:rPr b="1" lang="en">
                <a:latin typeface="Lato"/>
                <a:ea typeface="Lato"/>
                <a:cs typeface="Lato"/>
                <a:sym typeface="Lato"/>
              </a:rPr>
              <a:t>Paper/card waste</a:t>
            </a:r>
            <a:r>
              <a:rPr lang="en">
                <a:solidFill>
                  <a:srgbClr val="644B00"/>
                </a:solidFill>
                <a:latin typeface="Lato"/>
                <a:ea typeface="Lato"/>
                <a:cs typeface="Lato"/>
                <a:sym typeface="Lato"/>
              </a:rPr>
              <a:t> – This includes packaging materials, newspapers, cardboards and other products.</a:t>
            </a:r>
            <a:endParaRPr>
              <a:solidFill>
                <a:srgbClr val="644B00"/>
              </a:solidFill>
              <a:latin typeface="Lato"/>
              <a:ea typeface="Lato"/>
              <a:cs typeface="Lato"/>
              <a:sym typeface="Lato"/>
            </a:endParaRPr>
          </a:p>
          <a:p>
            <a:pPr indent="0" lvl="0" marL="0" rtl="0" algn="l">
              <a:lnSpc>
                <a:spcPct val="160000"/>
              </a:lnSpc>
              <a:spcBef>
                <a:spcPts val="0"/>
              </a:spcBef>
              <a:spcAft>
                <a:spcPts val="0"/>
              </a:spcAft>
              <a:buNone/>
            </a:pPr>
            <a:r>
              <a:rPr b="1" lang="en">
                <a:latin typeface="Lato"/>
                <a:ea typeface="Lato"/>
                <a:cs typeface="Lato"/>
                <a:sym typeface="Lato"/>
              </a:rPr>
              <a:t>Tins and metals</a:t>
            </a:r>
            <a:r>
              <a:rPr lang="en">
                <a:solidFill>
                  <a:srgbClr val="644B00"/>
                </a:solidFill>
                <a:latin typeface="Lato"/>
                <a:ea typeface="Lato"/>
                <a:cs typeface="Lato"/>
                <a:sym typeface="Lato"/>
              </a:rPr>
              <a:t> – This can be found in various forms throughout your home. Most metals can be recycled</a:t>
            </a:r>
            <a:endParaRPr>
              <a:solidFill>
                <a:srgbClr val="644B00"/>
              </a:solidFill>
              <a:latin typeface="Lato"/>
              <a:ea typeface="Lato"/>
              <a:cs typeface="Lato"/>
              <a:sym typeface="Lato"/>
            </a:endParaRPr>
          </a:p>
          <a:p>
            <a:pPr indent="0" lvl="0" marL="0" rtl="0" algn="l">
              <a:lnSpc>
                <a:spcPct val="160000"/>
              </a:lnSpc>
              <a:spcBef>
                <a:spcPts val="0"/>
              </a:spcBef>
              <a:spcAft>
                <a:spcPts val="0"/>
              </a:spcAft>
              <a:buNone/>
            </a:pPr>
            <a:r>
              <a:rPr b="1" lang="en">
                <a:latin typeface="Lato"/>
                <a:ea typeface="Lato"/>
                <a:cs typeface="Lato"/>
                <a:sym typeface="Lato"/>
              </a:rPr>
              <a:t>Ceramics and glass</a:t>
            </a:r>
            <a:r>
              <a:rPr lang="en">
                <a:solidFill>
                  <a:srgbClr val="644B00"/>
                </a:solidFill>
                <a:latin typeface="Lato"/>
                <a:ea typeface="Lato"/>
                <a:cs typeface="Lato"/>
                <a:sym typeface="Lato"/>
              </a:rPr>
              <a:t> – These items can easily be recycled. Look for special glass recycling bins and bottle banks to dispose them correctly.</a:t>
            </a:r>
            <a:endParaRPr>
              <a:solidFill>
                <a:srgbClr val="644B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nvSpPr>
        <p:spPr>
          <a:xfrm>
            <a:off x="2707050" y="458075"/>
            <a:ext cx="3729900" cy="62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2"/>
                </a:solidFill>
              </a:rPr>
              <a:t>ORGANIC RECYCLING</a:t>
            </a:r>
            <a:endParaRPr sz="2400">
              <a:solidFill>
                <a:schemeClr val="dk2"/>
              </a:solidFill>
            </a:endParaRPr>
          </a:p>
        </p:txBody>
      </p:sp>
      <p:pic>
        <p:nvPicPr>
          <p:cNvPr id="110" name="Google Shape;110;p18"/>
          <p:cNvPicPr preferRelativeResize="0"/>
          <p:nvPr/>
        </p:nvPicPr>
        <p:blipFill>
          <a:blip r:embed="rId3">
            <a:alphaModFix/>
          </a:blip>
          <a:stretch>
            <a:fillRect/>
          </a:stretch>
        </p:blipFill>
        <p:spPr>
          <a:xfrm>
            <a:off x="163875" y="1295400"/>
            <a:ext cx="2543175" cy="2552700"/>
          </a:xfrm>
          <a:prstGeom prst="rect">
            <a:avLst/>
          </a:prstGeom>
          <a:noFill/>
          <a:ln>
            <a:noFill/>
          </a:ln>
        </p:spPr>
      </p:pic>
      <p:sp>
        <p:nvSpPr>
          <p:cNvPr id="111" name="Google Shape;111;p18"/>
          <p:cNvSpPr txBox="1"/>
          <p:nvPr/>
        </p:nvSpPr>
        <p:spPr>
          <a:xfrm>
            <a:off x="2813900" y="1547250"/>
            <a:ext cx="6238500" cy="20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rPr>
              <a:t>Organics recycling is the recycling of organic material – anything that was once alive is turned into compost (a special soil amendment). </a:t>
            </a:r>
            <a:endParaRPr sz="2200">
              <a:solidFill>
                <a:schemeClr val="dk2"/>
              </a:solidFill>
            </a:endParaRPr>
          </a:p>
          <a:p>
            <a:pPr indent="0" lvl="0" marL="0" rtl="0" algn="l">
              <a:lnSpc>
                <a:spcPct val="115000"/>
              </a:lnSpc>
              <a:spcBef>
                <a:spcPts val="0"/>
              </a:spcBef>
              <a:spcAft>
                <a:spcPts val="0"/>
              </a:spcAft>
              <a:buNone/>
            </a:pPr>
            <a:r>
              <a:rPr lang="en" sz="2200">
                <a:solidFill>
                  <a:schemeClr val="dk2"/>
                </a:solidFill>
              </a:rPr>
              <a:t>Composting happens naturally and requires very little energy input</a:t>
            </a:r>
            <a:endParaRPr sz="2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113125" y="1476375"/>
            <a:ext cx="2085975" cy="2190750"/>
          </a:xfrm>
          <a:prstGeom prst="rect">
            <a:avLst/>
          </a:prstGeom>
          <a:noFill/>
          <a:ln>
            <a:noFill/>
          </a:ln>
        </p:spPr>
      </p:pic>
      <p:sp>
        <p:nvSpPr>
          <p:cNvPr id="117" name="Google Shape;117;p19"/>
          <p:cNvSpPr txBox="1"/>
          <p:nvPr/>
        </p:nvSpPr>
        <p:spPr>
          <a:xfrm>
            <a:off x="2994900" y="562775"/>
            <a:ext cx="31542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PLASTIC RECYCLING</a:t>
            </a:r>
            <a:endParaRPr sz="2400">
              <a:latin typeface="Lato"/>
              <a:ea typeface="Lato"/>
              <a:cs typeface="Lato"/>
              <a:sym typeface="Lato"/>
            </a:endParaRPr>
          </a:p>
        </p:txBody>
      </p:sp>
      <p:sp>
        <p:nvSpPr>
          <p:cNvPr id="118" name="Google Shape;118;p19"/>
          <p:cNvSpPr txBox="1"/>
          <p:nvPr/>
        </p:nvSpPr>
        <p:spPr>
          <a:xfrm>
            <a:off x="2473500" y="1343550"/>
            <a:ext cx="6670500" cy="24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rPr>
              <a:t>Plastic recycling is the process of recovering different types of plastic material in order to reprocess them into varied other products, unlike their original form. </a:t>
            </a:r>
            <a:endParaRPr sz="2200">
              <a:solidFill>
                <a:schemeClr val="dk2"/>
              </a:solidFill>
            </a:endParaRPr>
          </a:p>
          <a:p>
            <a:pPr indent="0" lvl="0" marL="0" rtl="0" algn="l">
              <a:lnSpc>
                <a:spcPct val="115000"/>
              </a:lnSpc>
              <a:spcBef>
                <a:spcPts val="0"/>
              </a:spcBef>
              <a:spcAft>
                <a:spcPts val="0"/>
              </a:spcAft>
              <a:buNone/>
            </a:pPr>
            <a:r>
              <a:rPr lang="en" sz="2200">
                <a:solidFill>
                  <a:schemeClr val="dk2"/>
                </a:solidFill>
              </a:rPr>
              <a:t>An item made out of plastic is recycled into a different product, which usually cannot be recycled again.</a:t>
            </a:r>
            <a:endParaRPr sz="2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b="0" l="23283" r="0" t="0"/>
          <a:stretch/>
        </p:blipFill>
        <p:spPr>
          <a:xfrm>
            <a:off x="462550" y="1394400"/>
            <a:ext cx="2041700" cy="2354700"/>
          </a:xfrm>
          <a:prstGeom prst="rect">
            <a:avLst/>
          </a:prstGeom>
          <a:noFill/>
          <a:ln>
            <a:noFill/>
          </a:ln>
        </p:spPr>
      </p:pic>
      <p:sp>
        <p:nvSpPr>
          <p:cNvPr id="124" name="Google Shape;124;p20"/>
          <p:cNvSpPr txBox="1"/>
          <p:nvPr/>
        </p:nvSpPr>
        <p:spPr>
          <a:xfrm>
            <a:off x="2504250" y="471175"/>
            <a:ext cx="4135500" cy="60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dk2"/>
                </a:solidFill>
                <a:latin typeface="Lato"/>
                <a:ea typeface="Lato"/>
                <a:cs typeface="Lato"/>
                <a:sym typeface="Lato"/>
              </a:rPr>
              <a:t>METAL RECYCLING</a:t>
            </a:r>
            <a:endParaRPr sz="2400">
              <a:solidFill>
                <a:schemeClr val="dk2"/>
              </a:solidFill>
              <a:latin typeface="Lato"/>
              <a:ea typeface="Lato"/>
              <a:cs typeface="Lato"/>
              <a:sym typeface="Lato"/>
            </a:endParaRPr>
          </a:p>
        </p:txBody>
      </p:sp>
      <p:sp>
        <p:nvSpPr>
          <p:cNvPr id="125" name="Google Shape;125;p20"/>
          <p:cNvSpPr txBox="1"/>
          <p:nvPr/>
        </p:nvSpPr>
        <p:spPr>
          <a:xfrm>
            <a:off x="2669900" y="1154550"/>
            <a:ext cx="6474000" cy="28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Calibri"/>
                <a:ea typeface="Calibri"/>
                <a:cs typeface="Calibri"/>
                <a:sym typeface="Calibri"/>
              </a:rPr>
              <a:t>The good thing about metal recycling is that metal can be recycled over and over without altering its properties. The most common recyclable metals include aluminium and steel. </a:t>
            </a:r>
            <a:endParaRPr sz="22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2200">
                <a:solidFill>
                  <a:schemeClr val="dk2"/>
                </a:solidFill>
                <a:latin typeface="Calibri"/>
                <a:ea typeface="Calibri"/>
                <a:cs typeface="Calibri"/>
                <a:sym typeface="Calibri"/>
              </a:rPr>
              <a:t>The other metals for example silver, copper, brass and gold are so valuable that they are rarely thrown away to be collected for recycling.</a:t>
            </a:r>
            <a:endParaRPr sz="22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080250" y="471225"/>
            <a:ext cx="2983500" cy="5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2400">
                <a:latin typeface="Lato"/>
                <a:ea typeface="Lato"/>
                <a:cs typeface="Lato"/>
                <a:sym typeface="Lato"/>
              </a:rPr>
              <a:t>PAPER RECYCLING</a:t>
            </a:r>
            <a:endParaRPr b="0" sz="2400">
              <a:latin typeface="Lato"/>
              <a:ea typeface="Lato"/>
              <a:cs typeface="Lato"/>
              <a:sym typeface="Lato"/>
            </a:endParaRPr>
          </a:p>
          <a:p>
            <a:pPr indent="0" lvl="0" marL="0" marR="0" rtl="0" algn="l">
              <a:lnSpc>
                <a:spcPct val="100000"/>
              </a:lnSpc>
              <a:spcBef>
                <a:spcPts val="0"/>
              </a:spcBef>
              <a:spcAft>
                <a:spcPts val="0"/>
              </a:spcAft>
              <a:buNone/>
            </a:pPr>
            <a:r>
              <a:t/>
            </a:r>
            <a:endParaRPr/>
          </a:p>
        </p:txBody>
      </p:sp>
      <p:sp>
        <p:nvSpPr>
          <p:cNvPr id="131" name="Google Shape;131;p21"/>
          <p:cNvSpPr txBox="1"/>
          <p:nvPr/>
        </p:nvSpPr>
        <p:spPr>
          <a:xfrm>
            <a:off x="3023700" y="981525"/>
            <a:ext cx="6120300" cy="37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2"/>
                </a:solidFill>
              </a:rPr>
              <a:t>The recycling of paper is the process by which waste paper is turned into new paper products.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It saves trees from being cut down.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It is less energy and water intensive than paper made from wood pulp.</a:t>
            </a:r>
            <a:endParaRPr sz="24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rPr>
              <a:t>It saves waste paper from occupying landfill and producing methane as it breaks down.</a:t>
            </a:r>
            <a:endParaRPr sz="2400">
              <a:solidFill>
                <a:schemeClr val="dk2"/>
              </a:solidFill>
            </a:endParaRPr>
          </a:p>
          <a:p>
            <a:pPr indent="0" lvl="0" marL="457200" marR="0" rtl="0" algn="l">
              <a:lnSpc>
                <a:spcPct val="115000"/>
              </a:lnSpc>
              <a:spcBef>
                <a:spcPts val="0"/>
              </a:spcBef>
              <a:spcAft>
                <a:spcPts val="0"/>
              </a:spcAft>
              <a:buNone/>
            </a:pPr>
            <a:r>
              <a:t/>
            </a:r>
            <a:endParaRPr sz="1800">
              <a:latin typeface="Lato"/>
              <a:ea typeface="Lato"/>
              <a:cs typeface="Lato"/>
              <a:sym typeface="Lato"/>
            </a:endParaRPr>
          </a:p>
        </p:txBody>
      </p:sp>
      <p:pic>
        <p:nvPicPr>
          <p:cNvPr id="132" name="Google Shape;132;p21"/>
          <p:cNvPicPr preferRelativeResize="0"/>
          <p:nvPr/>
        </p:nvPicPr>
        <p:blipFill>
          <a:blip r:embed="rId3">
            <a:alphaModFix/>
          </a:blip>
          <a:stretch>
            <a:fillRect/>
          </a:stretch>
        </p:blipFill>
        <p:spPr>
          <a:xfrm>
            <a:off x="113150" y="1233400"/>
            <a:ext cx="2718900" cy="2676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