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73" r:id="rId6"/>
    <p:sldId id="275" r:id="rId7"/>
    <p:sldId id="259" r:id="rId8"/>
    <p:sldId id="260" r:id="rId9"/>
    <p:sldId id="262" r:id="rId10"/>
    <p:sldId id="263" r:id="rId11"/>
    <p:sldId id="276" r:id="rId12"/>
    <p:sldId id="277" r:id="rId13"/>
    <p:sldId id="278" r:id="rId14"/>
    <p:sldId id="27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3DB6-9F8B-964F-CFFF-B0361FCC2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0A1CA-AFAE-87B0-98A2-10D7A6E90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E85C-D0EE-146B-F874-6CA3C1BC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ED3B-E710-806B-E96E-11E43831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E2DB-D12F-ACC9-D68E-BA6B71DEC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A929-DC56-0792-346B-1AA753A8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F1118-7A54-E27C-4827-1583D5E74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EEB9-82C5-F398-B231-E7ABECC6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47577-5C5A-E1E5-51CF-B81FF1FF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96BF2-057D-4EF7-48CF-4EB8E004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9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1566C-E347-F9A9-0BAC-47B22EC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1CE2-69B0-CE35-FC0E-97B7FC5BB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2230-DCA2-C09A-F399-B7D4959C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0BC6-EDF6-2BD5-FDA8-4456FBC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4A37-FEE2-65EE-64E1-2A19B958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34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F74C-27F0-8AC5-AD41-085610CE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DA7F-05E3-9612-1E0C-236ACE60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F4123-B9F0-8707-7EDE-9300E56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B22B-7A30-B41B-B926-00D3F60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D4DC0-28BC-938D-1A21-74B4906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A54D-9FC3-9308-48AC-7778F0D3C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7272-2F4E-5FBD-25BD-3650D095E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DDF99-4A40-9828-721C-09FCE985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CCB3-FEE6-783D-9D0E-8EF61953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9BD4-0A11-C67B-8743-85B5A277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1DB8-CE02-E9B6-369E-68D5DE43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A41D-7E18-3D61-E9E0-AAB187A23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B77E8-EE2A-639E-3012-19FBEEDF9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A4202-9CB6-E840-6E4B-9750CD5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E235-CEBE-A0D5-74CD-91C70BA3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4446E-0F78-A20A-B7B6-B018FAEB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27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72BA-69C1-2786-6F21-5021CEAC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AB127-08C9-82E0-784D-B30D62B1F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29B4-445B-F14A-E38A-66C112EFC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B6FD2-3CB2-C668-4B34-CF399BAFA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BB332-315D-C73A-8E40-6F0234EC9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05175-09B9-20EC-922A-794A0EE4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C1412-C4AF-3B4E-9972-65E58B91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F270D-0C95-FA3A-912D-42BA880B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7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694-8897-B8FE-23FB-29B493D9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800B7-2D02-8E51-8D2E-5F11C301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B3D63-673A-70A2-E7CE-4F5ABAD2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837FA-5A95-E30B-8CD9-62C93AA4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4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FF3CF-5B6D-329E-6BFA-1D6F44E1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87E16-546E-6C2E-228C-9E66E5E4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336FE-E52C-4BEC-1F3E-5082F341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5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4A43D-47A5-38EA-6C27-446F540C0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AFE7-4924-5171-5F3A-1760865D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3389C-FF3C-C18B-3FFC-F2F09D1E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39D2C-17A4-3532-8E9B-D9009563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36569-23FA-7E68-9EFC-877E0D2E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E4745-9F12-95E8-E6CA-E2A1E593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94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6E2-034A-BA92-B345-B2831D5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BD58C-8333-DEED-2D4D-80E811D7F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BC37F-EE12-7058-3EA2-AB60BF92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D2879-E5DD-5740-64AD-4A6CA9A0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FFA9-1E0A-0E67-2224-3BCC9A75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6353-911F-DC9C-D4B1-720BCA33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14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7024B6-A5CC-38C6-4DDB-E70E4255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A0CB2-307D-9071-6567-3F672E96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71CB-85B7-8B5F-2901-E73A3E27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679C-EFFB-4657-9808-74C3649C366E}" type="datetimeFigureOut">
              <a:rPr lang="en-IN" smtClean="0"/>
              <a:pPr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CFBC6-352D-15E6-B65D-C0DDEC26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0A95D-ADD4-EF1D-2251-C0BF956D7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F2E1-0D4E-46E8-B33E-3A761070F8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3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8;p35">
            <a:extLst>
              <a:ext uri="{FF2B5EF4-FFF2-40B4-BE49-F238E27FC236}">
                <a16:creationId xmlns:a16="http://schemas.microsoft.com/office/drawing/2014/main" id="{9435B619-663C-E38C-0986-CD4A0B7A571E}"/>
              </a:ext>
            </a:extLst>
          </p:cNvPr>
          <p:cNvSpPr txBox="1">
            <a:spLocks/>
          </p:cNvSpPr>
          <p:nvPr/>
        </p:nvSpPr>
        <p:spPr>
          <a:xfrm>
            <a:off x="179021" y="1562986"/>
            <a:ext cx="11878299" cy="186682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dirty="0"/>
              <a:t>ROAD SIGN DETECTION USING </a:t>
            </a:r>
            <a:br>
              <a:rPr lang="en-GB" dirty="0"/>
            </a:br>
            <a:r>
              <a:rPr lang="en-GB" dirty="0"/>
              <a:t>MACHINE LEARNING IN CNN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69;p35">
            <a:extLst>
              <a:ext uri="{FF2B5EF4-FFF2-40B4-BE49-F238E27FC236}">
                <a16:creationId xmlns:a16="http://schemas.microsoft.com/office/drawing/2014/main" id="{B2331A8A-E85C-13E6-EDFD-C8B496FD5184}"/>
              </a:ext>
            </a:extLst>
          </p:cNvPr>
          <p:cNvSpPr txBox="1"/>
          <p:nvPr/>
        </p:nvSpPr>
        <p:spPr>
          <a:xfrm>
            <a:off x="679610" y="4315393"/>
            <a:ext cx="3868315" cy="16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By: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Mohamed Thoufik U</a:t>
            </a:r>
            <a:endParaRPr sz="2200">
              <a:latin typeface="Times New Roman" panose="02020603050405020304" pitchFamily="18" charset="0"/>
              <a:ea typeface="Overpass Light"/>
              <a:cs typeface="Times New Roman" panose="02020603050405020304" pitchFamily="18" charset="0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Sundaramanickam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Thamij Ahamed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Times New Roman" panose="02020603050405020304" pitchFamily="18" charset="0"/>
              <a:ea typeface="Overpass Light"/>
              <a:cs typeface="Times New Roman" panose="02020603050405020304" pitchFamily="18" charset="0"/>
              <a:sym typeface="Overpass Light"/>
            </a:endParaRPr>
          </a:p>
        </p:txBody>
      </p:sp>
      <p:sp>
        <p:nvSpPr>
          <p:cNvPr id="6" name="Google Shape;270;p35">
            <a:extLst>
              <a:ext uri="{FF2B5EF4-FFF2-40B4-BE49-F238E27FC236}">
                <a16:creationId xmlns:a16="http://schemas.microsoft.com/office/drawing/2014/main" id="{8A8EA98A-297C-6136-F683-D8C5D467734E}"/>
              </a:ext>
            </a:extLst>
          </p:cNvPr>
          <p:cNvSpPr txBox="1"/>
          <p:nvPr/>
        </p:nvSpPr>
        <p:spPr>
          <a:xfrm>
            <a:off x="8665535" y="4454644"/>
            <a:ext cx="3419317" cy="169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Guided By:</a:t>
            </a:r>
            <a:endParaRPr sz="2100" dirty="0">
              <a:latin typeface="Times New Roman" panose="02020603050405020304" pitchFamily="18" charset="0"/>
              <a:ea typeface="Overpass Light"/>
              <a:cs typeface="Times New Roman" panose="02020603050405020304" pitchFamily="18" charset="0"/>
              <a:sym typeface="Overpas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Mrs.R.Sathya M.E.,(Ph.D)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100" dirty="0">
              <a:latin typeface="Times New Roman" panose="02020603050405020304" pitchFamily="18" charset="0"/>
              <a:ea typeface="Overpass Light"/>
              <a:cs typeface="Times New Roman" panose="02020603050405020304" pitchFamily="18" charset="0"/>
              <a:sym typeface="Overpas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2100" dirty="0">
              <a:latin typeface="Times New Roman" panose="02020603050405020304" pitchFamily="18" charset="0"/>
              <a:ea typeface="Overpass Light"/>
              <a:cs typeface="Times New Roman" panose="02020603050405020304" pitchFamily="18" charset="0"/>
              <a:sym typeface="Overpass Light"/>
            </a:endParaRPr>
          </a:p>
        </p:txBody>
      </p:sp>
      <p:sp>
        <p:nvSpPr>
          <p:cNvPr id="8" name="Google Shape;272;p35">
            <a:extLst>
              <a:ext uri="{FF2B5EF4-FFF2-40B4-BE49-F238E27FC236}">
                <a16:creationId xmlns:a16="http://schemas.microsoft.com/office/drawing/2014/main" id="{C04031FC-8ED6-F8D1-217B-E1220D9D0AC3}"/>
              </a:ext>
            </a:extLst>
          </p:cNvPr>
          <p:cNvSpPr txBox="1"/>
          <p:nvPr/>
        </p:nvSpPr>
        <p:spPr>
          <a:xfrm>
            <a:off x="10590154" y="64287"/>
            <a:ext cx="3222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1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8EA407-A583-0D00-7DA3-6C62E05A9169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269;p35">
            <a:extLst>
              <a:ext uri="{FF2B5EF4-FFF2-40B4-BE49-F238E27FC236}">
                <a16:creationId xmlns:a16="http://schemas.microsoft.com/office/drawing/2014/main" id="{10355E0A-E379-64B9-B86F-EF155DC5A1A1}"/>
              </a:ext>
            </a:extLst>
          </p:cNvPr>
          <p:cNvSpPr txBox="1"/>
          <p:nvPr/>
        </p:nvSpPr>
        <p:spPr>
          <a:xfrm>
            <a:off x="3944678" y="4348717"/>
            <a:ext cx="3430105" cy="1530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811720104069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811720104107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Times New Roman" panose="02020603050405020304" pitchFamily="18" charset="0"/>
                <a:ea typeface="Overpass Light"/>
                <a:cs typeface="Times New Roman" panose="02020603050405020304" pitchFamily="18" charset="0"/>
                <a:sym typeface="Overpass Light"/>
              </a:rPr>
              <a:t>811720104113</a:t>
            </a:r>
          </a:p>
        </p:txBody>
      </p:sp>
      <p:pic>
        <p:nvPicPr>
          <p:cNvPr id="11" name="Picture 10" descr="Anna University - Wikipedia">
            <a:extLst>
              <a:ext uri="{FF2B5EF4-FFF2-40B4-BE49-F238E27FC236}">
                <a16:creationId xmlns:a16="http://schemas.microsoft.com/office/drawing/2014/main" id="{90A4F744-FC6C-A9F3-1C10-9F0094EC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3" y="128028"/>
            <a:ext cx="1145744" cy="11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34F3D-4584-A96F-B38B-405769DA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185" y="-55011"/>
            <a:ext cx="1504181" cy="150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22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ARCHITECTURE</a:t>
            </a:r>
            <a:endParaRPr lang="en-IN" sz="4000" b="1" dirty="0">
              <a:solidFill>
                <a:srgbClr val="000000"/>
              </a:solidFill>
              <a:latin typeface="Times New Roman" panose="02020603050405020304" pitchFamily="18" charset="0"/>
              <a:ea typeface="Bebas Neue"/>
              <a:cs typeface="Times New Roman" panose="02020603050405020304" pitchFamily="18" charset="0"/>
              <a:sym typeface="Bebas Neue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9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36AB80-78F7-CC99-A540-BF616F43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76" y="1846264"/>
            <a:ext cx="7305869" cy="4414578"/>
          </a:xfrm>
        </p:spPr>
      </p:pic>
    </p:spTree>
    <p:extLst>
      <p:ext uri="{BB962C8B-B14F-4D97-AF65-F5344CB8AC3E}">
        <p14:creationId xmlns:p14="http://schemas.microsoft.com/office/powerpoint/2010/main" val="301905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8266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677" y="1891323"/>
            <a:ext cx="5356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1.Sensors for Road Detection</a:t>
            </a:r>
          </a:p>
          <a:p>
            <a:endParaRPr lang="en-IN" dirty="0"/>
          </a:p>
          <a:p>
            <a:r>
              <a:rPr lang="en-IN" dirty="0"/>
              <a:t>2.Techniques and Algorithm</a:t>
            </a:r>
          </a:p>
          <a:p>
            <a:endParaRPr lang="en-IN" dirty="0"/>
          </a:p>
          <a:p>
            <a:r>
              <a:rPr lang="en-IN" dirty="0"/>
              <a:t>3.Challenges in Road Sign Detection</a:t>
            </a:r>
          </a:p>
          <a:p>
            <a:endParaRPr lang="en-IN" dirty="0"/>
          </a:p>
          <a:p>
            <a:r>
              <a:rPr lang="en-IN" dirty="0"/>
              <a:t>4.Application</a:t>
            </a:r>
          </a:p>
          <a:p>
            <a:endParaRPr lang="en-IN" dirty="0"/>
          </a:p>
          <a:p>
            <a:r>
              <a:rPr lang="en-IN" dirty="0"/>
              <a:t>5.Techniques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5828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41E3-1AD2-BCAE-E7AF-2924A56CC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208" y="0"/>
            <a:ext cx="5489122" cy="1140052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4D997-A8AB-48EE-D42E-CCC9C2601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914" y="1100820"/>
            <a:ext cx="9144000" cy="535418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import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tkinter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 as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tk</a:t>
            </a:r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tkinter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 import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filedialog</a:t>
            </a:r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tkinter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 import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from PIL import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ImageTk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,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import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numpy</a:t>
            </a:r>
            <a:endParaRPr lang="en-IN" sz="16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#load the trained model to classify 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from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keras.models</a:t>
            </a: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 import </a:t>
            </a:r>
            <a:r>
              <a:rPr lang="en-US" sz="1600" b="0" i="0" u="none" strike="noStrike" baseline="0" dirty="0" err="1">
                <a:latin typeface="Times New Roman" panose="02020603050405020304" pitchFamily="18" charset="0"/>
              </a:rPr>
              <a:t>load_model</a:t>
            </a:r>
            <a:endParaRPr lang="en-US" sz="1600" b="0" i="0" u="none" strike="noStrike" baseline="0" dirty="0"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model =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load_model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('traffic_classifier.h5')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#dictionary to label all traffic signs class.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classes = { 1:'Speed limit (20km/h)',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2:'Speed limit (30km/h)',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3:'Speed limit (50km/h)',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4:'Speed limit (60km/h)',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5:'Speed limit (70km/h)',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6:'Speed limit (80km/h)',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7:'End of speed limit (80km/h)',</a:t>
            </a:r>
          </a:p>
        </p:txBody>
      </p:sp>
    </p:spTree>
    <p:extLst>
      <p:ext uri="{BB962C8B-B14F-4D97-AF65-F5344CB8AC3E}">
        <p14:creationId xmlns:p14="http://schemas.microsoft.com/office/powerpoint/2010/main" val="410771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3533-CC41-D4DB-2D6E-4DE3E0F9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137" y="94796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8:'Speed limit (100km/h)',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9:'Speed limit (120km/h)',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10:'No passing',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11:'No passing </a:t>
            </a:r>
            <a:r>
              <a:rPr lang="en-IN" sz="1600" b="0" i="0" u="none" strike="noStrike" baseline="0" dirty="0" err="1">
                <a:latin typeface="Times New Roman" panose="02020603050405020304" pitchFamily="18" charset="0"/>
              </a:rPr>
              <a:t>veh</a:t>
            </a:r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 over 3.5 tons',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12:'Right-of-way at intersection',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13:'Priority road',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14:'Yield',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15:'Stop',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16:'No vehicles',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17:'Veh &gt; 3.5 tons prohibited',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18:'No entry',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19:'General caution',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20:'Dangerous curve left',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21:'Dangerous curve right',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22:'Double curve',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23:'Bumpy road',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24:'Slippery road',</a:t>
            </a:r>
          </a:p>
          <a:p>
            <a:pPr algn="l"/>
            <a:r>
              <a:rPr lang="en-US" sz="1600" b="0" i="0" u="none" strike="noStrike" baseline="0" dirty="0">
                <a:latin typeface="Times New Roman" panose="02020603050405020304" pitchFamily="18" charset="0"/>
              </a:rPr>
              <a:t>25:'Road narrows on the right',</a:t>
            </a:r>
          </a:p>
          <a:p>
            <a:pPr algn="l"/>
            <a:r>
              <a:rPr lang="en-IN" sz="1600" b="0" i="0" u="none" strike="noStrike" baseline="0" dirty="0">
                <a:latin typeface="Times New Roman" panose="02020603050405020304" pitchFamily="18" charset="0"/>
              </a:rPr>
              <a:t>26:'Road work’,</a:t>
            </a:r>
          </a:p>
        </p:txBody>
      </p:sp>
    </p:spTree>
    <p:extLst>
      <p:ext uri="{BB962C8B-B14F-4D97-AF65-F5344CB8AC3E}">
        <p14:creationId xmlns:p14="http://schemas.microsoft.com/office/powerpoint/2010/main" val="2429957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CD18-AF24-C6A9-4AA2-3F929F92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64" y="298904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27:'Traffic signals',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28:'Pedestrians',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29:'Children crossing',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30:'Bicycles crossing',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31:'Beware of ice/snow',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32:'Wild animals crossing',</a:t>
            </a: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</a:rPr>
              <a:t>40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33:'End speed + passing limits',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34:'Turn right ahead',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35:'Turn left ahead',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36:'Ahead only',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37:'Go straight or right',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38:'Go straight or left',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39:'Keep right',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40:'Keep left',</a:t>
            </a:r>
          </a:p>
          <a:p>
            <a:pPr algn="l"/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41:'Roundabout mandatory',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42:'End of no passing',</a:t>
            </a:r>
          </a:p>
          <a:p>
            <a:pPr marL="0" indent="0" algn="l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0302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91" y="2506662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8000" dirty="0">
                <a:latin typeface="+mj-l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4773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CONTENTS</a:t>
            </a:r>
          </a:p>
        </p:txBody>
      </p:sp>
      <p:sp>
        <p:nvSpPr>
          <p:cNvPr id="5" name="Google Shape;280;p36">
            <a:extLst>
              <a:ext uri="{FF2B5EF4-FFF2-40B4-BE49-F238E27FC236}">
                <a16:creationId xmlns:a16="http://schemas.microsoft.com/office/drawing/2014/main" id="{B2F19909-3D99-C19F-0697-114CB75E5683}"/>
              </a:ext>
            </a:extLst>
          </p:cNvPr>
          <p:cNvSpPr txBox="1"/>
          <p:nvPr/>
        </p:nvSpPr>
        <p:spPr>
          <a:xfrm>
            <a:off x="924430" y="1490023"/>
            <a:ext cx="10316484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Objectives</a:t>
            </a:r>
          </a:p>
          <a:p>
            <a:pPr marL="457200" indent="-342900">
              <a:lnSpc>
                <a:spcPct val="150000"/>
              </a:lnSpc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Literature Survey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Problem Statement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Existing System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Proposed System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Architecture</a:t>
            </a:r>
          </a:p>
        </p:txBody>
      </p:sp>
      <p:sp>
        <p:nvSpPr>
          <p:cNvPr id="6" name="Google Shape;271;p35">
            <a:extLst>
              <a:ext uri="{FF2B5EF4-FFF2-40B4-BE49-F238E27FC236}">
                <a16:creationId xmlns:a16="http://schemas.microsoft.com/office/drawing/2014/main" id="{EE455DA5-A013-3550-6F3D-EF629BB9E21F}"/>
              </a:ext>
            </a:extLst>
          </p:cNvPr>
          <p:cNvSpPr txBox="1"/>
          <p:nvPr/>
        </p:nvSpPr>
        <p:spPr>
          <a:xfrm>
            <a:off x="107149" y="100007"/>
            <a:ext cx="173974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1500" dirty="0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2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2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OBJECTIVES</a:t>
            </a:r>
          </a:p>
        </p:txBody>
      </p:sp>
      <p:sp>
        <p:nvSpPr>
          <p:cNvPr id="5" name="Google Shape;280;p36">
            <a:extLst>
              <a:ext uri="{FF2B5EF4-FFF2-40B4-BE49-F238E27FC236}">
                <a16:creationId xmlns:a16="http://schemas.microsoft.com/office/drawing/2014/main" id="{B2F19909-3D99-C19F-0697-114CB75E5683}"/>
              </a:ext>
            </a:extLst>
          </p:cNvPr>
          <p:cNvSpPr txBox="1"/>
          <p:nvPr/>
        </p:nvSpPr>
        <p:spPr>
          <a:xfrm>
            <a:off x="924430" y="1490023"/>
            <a:ext cx="10856238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To Develop and implement a robust machine learning model capable of accurately detecting and classifying various types of road signs from images.</a:t>
            </a:r>
          </a:p>
          <a:p>
            <a:pPr algn="just"/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To enhance autonomous driving systems, improve road safety, and assist in real-time navigation for drivers.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Explore common challenges in detecting road signs in real-world scenarios (e.g., lighting conditions, occlusion, and variations in sign design)</a:t>
            </a:r>
            <a:endParaRPr lang="en-IN" sz="2200" b="1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6" name="Google Shape;271;p35">
            <a:extLst>
              <a:ext uri="{FF2B5EF4-FFF2-40B4-BE49-F238E27FC236}">
                <a16:creationId xmlns:a16="http://schemas.microsoft.com/office/drawing/2014/main" id="{EE455DA5-A013-3550-6F3D-EF629BB9E21F}"/>
              </a:ext>
            </a:extLst>
          </p:cNvPr>
          <p:cNvSpPr txBox="1"/>
          <p:nvPr/>
        </p:nvSpPr>
        <p:spPr>
          <a:xfrm>
            <a:off x="107149" y="100007"/>
            <a:ext cx="173974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1500" dirty="0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3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8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LITERATURE SURVEY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Bebas Neue"/>
              <a:cs typeface="Times New Roman" panose="02020603050405020304" pitchFamily="18" charset="0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rgbClr val="000000"/>
              </a:solidFill>
              <a:latin typeface="Times New Roman" panose="02020603050405020304" pitchFamily="18" charset="0"/>
              <a:ea typeface="Bebas Neue"/>
              <a:cs typeface="Times New Roman" panose="02020603050405020304" pitchFamily="18" charset="0"/>
              <a:sym typeface="Bebas Neue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6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256C82-4A9A-F87F-D2F6-9237B452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7" y="1573872"/>
            <a:ext cx="10955462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LITERATURE SURVEY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rgbClr val="000000"/>
              </a:solidFill>
              <a:latin typeface="Times New Roman" panose="02020603050405020304" pitchFamily="18" charset="0"/>
              <a:ea typeface="Bebas Neue"/>
              <a:cs typeface="Times New Roman" panose="02020603050405020304" pitchFamily="18" charset="0"/>
              <a:sym typeface="Bebas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b="1" dirty="0">
              <a:solidFill>
                <a:srgbClr val="000000"/>
              </a:solidFill>
              <a:latin typeface="Times New Roman" panose="02020603050405020304" pitchFamily="18" charset="0"/>
              <a:ea typeface="Bebas Neue"/>
              <a:cs typeface="Times New Roman" panose="02020603050405020304" pitchFamily="18" charset="0"/>
              <a:sym typeface="Bebas Neue"/>
            </a:endParaRPr>
          </a:p>
        </p:txBody>
      </p:sp>
      <p:sp>
        <p:nvSpPr>
          <p:cNvPr id="6" name="Google Shape;271;p35">
            <a:extLst>
              <a:ext uri="{FF2B5EF4-FFF2-40B4-BE49-F238E27FC236}">
                <a16:creationId xmlns:a16="http://schemas.microsoft.com/office/drawing/2014/main" id="{EE455DA5-A013-3550-6F3D-EF629BB9E21F}"/>
              </a:ext>
            </a:extLst>
          </p:cNvPr>
          <p:cNvSpPr txBox="1"/>
          <p:nvPr/>
        </p:nvSpPr>
        <p:spPr>
          <a:xfrm>
            <a:off x="107149" y="100007"/>
            <a:ext cx="173974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" sz="1500" dirty="0"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7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6743A-8B50-08A8-8949-1CDDAD4C4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27" y="1530969"/>
            <a:ext cx="11467570" cy="4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575D2-786B-384B-05F5-33D60A72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</a:t>
            </a:r>
            <a:r>
              <a:rPr lang="en-IN" dirty="0"/>
              <a:t> </a:t>
            </a:r>
            <a:r>
              <a:rPr lang="en-IN" b="1" dirty="0"/>
              <a:t>SURVEY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4E671-D151-C23A-5143-84DE1C3BF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617"/>
            <a:ext cx="10515600" cy="4063353"/>
          </a:xfrm>
        </p:spPr>
      </p:pic>
    </p:spTree>
    <p:extLst>
      <p:ext uri="{BB962C8B-B14F-4D97-AF65-F5344CB8AC3E}">
        <p14:creationId xmlns:p14="http://schemas.microsoft.com/office/powerpoint/2010/main" val="313883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PROBLEM STATEMENT</a:t>
            </a:r>
          </a:p>
        </p:txBody>
      </p:sp>
      <p:sp>
        <p:nvSpPr>
          <p:cNvPr id="5" name="Google Shape;280;p36">
            <a:extLst>
              <a:ext uri="{FF2B5EF4-FFF2-40B4-BE49-F238E27FC236}">
                <a16:creationId xmlns:a16="http://schemas.microsoft.com/office/drawing/2014/main" id="{B2F19909-3D99-C19F-0697-114CB75E5683}"/>
              </a:ext>
            </a:extLst>
          </p:cNvPr>
          <p:cNvSpPr txBox="1"/>
          <p:nvPr/>
        </p:nvSpPr>
        <p:spPr>
          <a:xfrm>
            <a:off x="924430" y="1490023"/>
            <a:ext cx="1065205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In the context of modern transportation and autonomous driving systems, there exists a critical need for accurate and efficient road sign detection and classification.</a:t>
            </a:r>
          </a:p>
          <a:p>
            <a:pPr algn="just"/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Despite advancements in computer vision, the detection of road signs under varying lighting conditions, weather, and occlusions remains a challenging task.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Develop a machine learning model to accurately detect and classify road signs from images in real-time.</a:t>
            </a:r>
            <a:endParaRPr lang="en-GB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4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E</a:t>
            </a: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XISTING SYSTEMS</a:t>
            </a:r>
          </a:p>
        </p:txBody>
      </p:sp>
      <p:sp>
        <p:nvSpPr>
          <p:cNvPr id="5" name="Google Shape;280;p36">
            <a:extLst>
              <a:ext uri="{FF2B5EF4-FFF2-40B4-BE49-F238E27FC236}">
                <a16:creationId xmlns:a16="http://schemas.microsoft.com/office/drawing/2014/main" id="{B2F19909-3D99-C19F-0697-114CB75E5683}"/>
              </a:ext>
            </a:extLst>
          </p:cNvPr>
          <p:cNvSpPr txBox="1"/>
          <p:nvPr/>
        </p:nvSpPr>
        <p:spPr>
          <a:xfrm>
            <a:off x="924429" y="1490023"/>
            <a:ext cx="10625419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/>
              <a:t>In the existing system, road sign detection is primarily based on traditional computer vision techniques, which often lack accuracy and robustness under varying conditions.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These methods typically involve handcrafted features, such as </a:t>
            </a:r>
            <a:r>
              <a:rPr lang="en-GB" sz="2400" dirty="0" err="1"/>
              <a:t>color</a:t>
            </a:r>
            <a:r>
              <a:rPr lang="en-GB" sz="2400" dirty="0"/>
              <a:t>, shape, and texture, followed by classification using machine learning algorithms.</a:t>
            </a:r>
          </a:p>
          <a:p>
            <a:pPr algn="just"/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 limitations of the existing system include:</a:t>
            </a:r>
          </a:p>
          <a:p>
            <a:pPr algn="just"/>
            <a:r>
              <a:rPr lang="en-GB" sz="2400" b="1" dirty="0"/>
              <a:t>                        1.Limited Accuracy</a:t>
            </a:r>
          </a:p>
          <a:p>
            <a:pPr algn="just"/>
            <a:r>
              <a:rPr lang="en-GB" sz="2400" b="1" dirty="0"/>
              <a:t>                        2.Performance</a:t>
            </a:r>
          </a:p>
          <a:p>
            <a:pPr algn="just"/>
            <a:r>
              <a:rPr lang="en-GB" sz="2400" b="1" dirty="0"/>
              <a:t>                        3.Scalability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97030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5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0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9;p36">
            <a:extLst>
              <a:ext uri="{FF2B5EF4-FFF2-40B4-BE49-F238E27FC236}">
                <a16:creationId xmlns:a16="http://schemas.microsoft.com/office/drawing/2014/main" id="{9A9CE7EA-C1F7-42C8-8BD8-538FFF515308}"/>
              </a:ext>
            </a:extLst>
          </p:cNvPr>
          <p:cNvSpPr txBox="1"/>
          <p:nvPr/>
        </p:nvSpPr>
        <p:spPr>
          <a:xfrm>
            <a:off x="977020" y="635860"/>
            <a:ext cx="6870011" cy="97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PROPOSED</a:t>
            </a:r>
            <a:r>
              <a:rPr lang="en-I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Bebas Neue"/>
                <a:cs typeface="Times New Roman" panose="02020603050405020304" pitchFamily="18" charset="0"/>
                <a:sym typeface="Bebas Neue"/>
              </a:rPr>
              <a:t> SYSTEM</a:t>
            </a:r>
          </a:p>
        </p:txBody>
      </p:sp>
      <p:sp>
        <p:nvSpPr>
          <p:cNvPr id="5" name="Google Shape;280;p36">
            <a:extLst>
              <a:ext uri="{FF2B5EF4-FFF2-40B4-BE49-F238E27FC236}">
                <a16:creationId xmlns:a16="http://schemas.microsoft.com/office/drawing/2014/main" id="{B2F19909-3D99-C19F-0697-114CB75E5683}"/>
              </a:ext>
            </a:extLst>
          </p:cNvPr>
          <p:cNvSpPr txBox="1"/>
          <p:nvPr/>
        </p:nvSpPr>
        <p:spPr>
          <a:xfrm>
            <a:off x="924429" y="1490023"/>
            <a:ext cx="10625419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 proposed system aims to leverage the power of deep learning and </a:t>
            </a:r>
            <a:r>
              <a:rPr lang="en-GB" sz="2400" dirty="0" err="1"/>
              <a:t>convolutional</a:t>
            </a:r>
            <a:r>
              <a:rPr lang="en-GB" sz="2400" dirty="0"/>
              <a:t> neural networks (CNNs) to overcome the limitations of the existing system. </a:t>
            </a:r>
          </a:p>
          <a:p>
            <a:pPr algn="just"/>
            <a:endParaRPr lang="en-GB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/>
              <a:t>The key features and improvements of the proposed system are:</a:t>
            </a:r>
          </a:p>
          <a:p>
            <a:pPr algn="just"/>
            <a:r>
              <a:rPr lang="en-GB" sz="2400" b="1" dirty="0"/>
              <a:t>                     1.Deep Learning-based Detection</a:t>
            </a:r>
          </a:p>
          <a:p>
            <a:pPr algn="just"/>
            <a:r>
              <a:rPr lang="en-GB" sz="2400" b="1" dirty="0"/>
              <a:t>                     2.Multi-class Classification</a:t>
            </a:r>
          </a:p>
          <a:p>
            <a:pPr algn="just"/>
            <a:r>
              <a:rPr lang="en-GB" sz="2400" b="1" dirty="0"/>
              <a:t>                     3.User-Friendly Interface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72;p35">
            <a:extLst>
              <a:ext uri="{FF2B5EF4-FFF2-40B4-BE49-F238E27FC236}">
                <a16:creationId xmlns:a16="http://schemas.microsoft.com/office/drawing/2014/main" id="{93084E87-7E59-78C4-45DD-EF533E29413E}"/>
              </a:ext>
            </a:extLst>
          </p:cNvPr>
          <p:cNvSpPr txBox="1"/>
          <p:nvPr/>
        </p:nvSpPr>
        <p:spPr>
          <a:xfrm>
            <a:off x="11653719" y="100007"/>
            <a:ext cx="431132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Overpass"/>
                <a:ea typeface="Overpass"/>
                <a:cs typeface="Overpass"/>
                <a:sym typeface="Overpass"/>
              </a:rPr>
              <a:t>8</a:t>
            </a:r>
            <a:endParaRPr sz="1500" dirty="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4BF30F-9CFB-B7B5-D31D-5C6FF7A89C22}"/>
              </a:ext>
            </a:extLst>
          </p:cNvPr>
          <p:cNvSpPr/>
          <p:nvPr/>
        </p:nvSpPr>
        <p:spPr>
          <a:xfrm>
            <a:off x="107148" y="128028"/>
            <a:ext cx="11951049" cy="6601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99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</TotalTime>
  <Words>700</Words>
  <Application>Microsoft Office PowerPoint</Application>
  <PresentationFormat>Widescreen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Overpass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Modules</vt:lpstr>
      <vt:lpstr>SAMPLE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MUBAASIM T A</dc:creator>
  <cp:lastModifiedBy>N. Sarath</cp:lastModifiedBy>
  <cp:revision>18</cp:revision>
  <dcterms:created xsi:type="dcterms:W3CDTF">2023-12-20T14:22:33Z</dcterms:created>
  <dcterms:modified xsi:type="dcterms:W3CDTF">2025-03-11T16:37:06Z</dcterms:modified>
</cp:coreProperties>
</file>