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2" r:id="rId3"/>
    <p:sldId id="257" r:id="rId4"/>
    <p:sldId id="258" r:id="rId5"/>
    <p:sldId id="259" r:id="rId6"/>
    <p:sldId id="260" r:id="rId7"/>
    <p:sldId id="273" r:id="rId8"/>
    <p:sldId id="261" r:id="rId9"/>
    <p:sldId id="262" r:id="rId10"/>
    <p:sldId id="267" r:id="rId11"/>
    <p:sldId id="268" r:id="rId12"/>
    <p:sldId id="288" r:id="rId13"/>
    <p:sldId id="269" r:id="rId14"/>
    <p:sldId id="275" r:id="rId15"/>
    <p:sldId id="274" r:id="rId16"/>
    <p:sldId id="263"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96" d="100"/>
          <a:sy n="96" d="100"/>
        </p:scale>
        <p:origin x="33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45B502-7F35-4FB6-BB79-8BAC8E10EEA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69DDB9-C9ED-4EE5-BE11-2266B40EA19D}"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845B502-7F35-4FB6-BB79-8BAC8E10EEA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69DDB9-C9ED-4EE5-BE11-2266B40EA19D}"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845B502-7F35-4FB6-BB79-8BAC8E10EEA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69DDB9-C9ED-4EE5-BE11-2266B40EA19D}"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845B502-7F35-4FB6-BB79-8BAC8E10EEA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69DDB9-C9ED-4EE5-BE11-2266B40EA19D}"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845B502-7F35-4FB6-BB79-8BAC8E10EEA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69DDB9-C9ED-4EE5-BE11-2266B40EA19D}"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F845B502-7F35-4FB6-BB79-8BAC8E10EEA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69DDB9-C9ED-4EE5-BE11-2266B40EA19D}"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F845B502-7F35-4FB6-BB79-8BAC8E10EEAB}"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69DDB9-C9ED-4EE5-BE11-2266B40EA19D}"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45B502-7F35-4FB6-BB79-8BAC8E10EEAB}"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69DDB9-C9ED-4EE5-BE11-2266B40EA19D}"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5B502-7F35-4FB6-BB79-8BAC8E10EEAB}"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69DDB9-C9ED-4EE5-BE11-2266B40EA19D}"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845B502-7F35-4FB6-BB79-8BAC8E10EEA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69DDB9-C9ED-4EE5-BE11-2266B40EA19D}"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845B502-7F35-4FB6-BB79-8BAC8E10EEA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69DDB9-C9ED-4EE5-BE11-2266B40EA19D}"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45B502-7F35-4FB6-BB79-8BAC8E10EEAB}"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69DDB9-C9ED-4EE5-BE11-2266B40EA19D}"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9223"/>
            <a:ext cx="10515600" cy="565177"/>
          </a:xfrm>
        </p:spPr>
        <p:txBody>
          <a:bodyPr>
            <a:noAutofit/>
          </a:bodyPr>
          <a:lstStyle/>
          <a:p>
            <a:pPr algn="ctr"/>
            <a:r>
              <a:rPr lang="en-IN" sz="4000" b="1" dirty="0">
                <a:latin typeface="Times New Roman" panose="02020603050405020304" pitchFamily="18" charset="0"/>
                <a:cs typeface="Times New Roman" panose="02020603050405020304" pitchFamily="18" charset="0"/>
              </a:rPr>
              <a:t>AGENDA</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5818" y="1078036"/>
            <a:ext cx="9906663" cy="5430741"/>
          </a:xfrm>
        </p:spPr>
        <p:txBody>
          <a:bodyPr>
            <a:normAutofit fontScale="25000" lnSpcReduction="20000"/>
          </a:bodyPr>
          <a:lstStyle/>
          <a:p>
            <a:pPr>
              <a:lnSpc>
                <a:spcPct val="150000"/>
              </a:lnSpc>
              <a:buFont typeface="Wingdings" panose="05000000000000000000"/>
              <a:buChar char=""/>
            </a:pPr>
            <a:r>
              <a:rPr lang="en-US" sz="8800" b="0" dirty="0">
                <a:latin typeface="Times New Roman" panose="02020603050405020304" pitchFamily="18" charset="0"/>
                <a:cs typeface="Times New Roman" panose="02020603050405020304" pitchFamily="18" charset="0"/>
              </a:rPr>
              <a:t>INTRODUCTION  </a:t>
            </a:r>
            <a:endParaRPr lang="en-US" sz="8800" b="0" dirty="0">
              <a:latin typeface="Times New Roman" panose="02020603050405020304" pitchFamily="18" charset="0"/>
              <a:cs typeface="Times New Roman" panose="02020603050405020304" pitchFamily="18" charset="0"/>
            </a:endParaRPr>
          </a:p>
          <a:p>
            <a:pPr>
              <a:lnSpc>
                <a:spcPct val="150000"/>
              </a:lnSpc>
              <a:buFont typeface="Wingdings" panose="05000000000000000000"/>
              <a:buChar char=""/>
            </a:pPr>
            <a:r>
              <a:rPr lang="en-US" altLang="en-US" sz="8800" b="0" dirty="0">
                <a:latin typeface="Times New Roman" panose="02020603050405020304" pitchFamily="18" charset="0"/>
                <a:cs typeface="Times New Roman" panose="02020603050405020304" pitchFamily="18" charset="0"/>
              </a:rPr>
              <a:t>ABSTRACT</a:t>
            </a:r>
            <a:endParaRPr lang="en-US" sz="8800" b="0" dirty="0">
              <a:latin typeface="Times New Roman" panose="02020603050405020304" pitchFamily="18" charset="0"/>
              <a:cs typeface="Times New Roman" panose="02020603050405020304" pitchFamily="18" charset="0"/>
            </a:endParaRPr>
          </a:p>
          <a:p>
            <a:pPr>
              <a:lnSpc>
                <a:spcPct val="150000"/>
              </a:lnSpc>
              <a:buFont typeface="Wingdings" panose="05000000000000000000"/>
              <a:buChar char=""/>
            </a:pPr>
            <a:r>
              <a:rPr lang="en-US" sz="8800" dirty="0">
                <a:latin typeface="Times New Roman" panose="02020603050405020304" pitchFamily="18" charset="0"/>
                <a:cs typeface="Times New Roman" panose="02020603050405020304" pitchFamily="18" charset="0"/>
                <a:sym typeface="+mn-ea"/>
              </a:rPr>
              <a:t>LITERATURE SURVEY</a:t>
            </a:r>
            <a:endParaRPr lang="en-US" sz="8800" b="0" dirty="0">
              <a:latin typeface="Times New Roman" panose="02020603050405020304" pitchFamily="18" charset="0"/>
              <a:cs typeface="Times New Roman" panose="02020603050405020304" pitchFamily="18" charset="0"/>
            </a:endParaRPr>
          </a:p>
          <a:p>
            <a:pPr>
              <a:lnSpc>
                <a:spcPct val="150000"/>
              </a:lnSpc>
              <a:buFont typeface="Wingdings" panose="05000000000000000000"/>
              <a:buChar char=""/>
            </a:pPr>
            <a:r>
              <a:rPr lang="en-US" altLang="en-US" sz="8800" b="0" dirty="0">
                <a:latin typeface="Times New Roman" panose="02020603050405020304" pitchFamily="18" charset="0"/>
                <a:cs typeface="Times New Roman" panose="02020603050405020304" pitchFamily="18" charset="0"/>
              </a:rPr>
              <a:t>EXISTING SYSTEM AND ITS LIMITATION</a:t>
            </a:r>
            <a:endParaRPr lang="en-US" altLang="en-US" sz="8800" b="0" dirty="0">
              <a:latin typeface="Times New Roman" panose="02020603050405020304" pitchFamily="18" charset="0"/>
              <a:cs typeface="Times New Roman" panose="02020603050405020304" pitchFamily="18" charset="0"/>
            </a:endParaRPr>
          </a:p>
          <a:p>
            <a:pPr>
              <a:lnSpc>
                <a:spcPct val="150000"/>
              </a:lnSpc>
              <a:buFont typeface="Wingdings" panose="05000000000000000000"/>
              <a:buChar char=""/>
            </a:pPr>
            <a:r>
              <a:rPr lang="en-US" altLang="en-US" sz="8800" b="0" dirty="0">
                <a:latin typeface="Times New Roman" panose="02020603050405020304" pitchFamily="18" charset="0"/>
                <a:cs typeface="Times New Roman" panose="02020603050405020304" pitchFamily="18" charset="0"/>
              </a:rPr>
              <a:t>PROPOSED SYSTEM</a:t>
            </a:r>
            <a:endParaRPr lang="en-US" sz="8800" b="0" dirty="0">
              <a:latin typeface="Times New Roman" panose="02020603050405020304" pitchFamily="18" charset="0"/>
              <a:cs typeface="Times New Roman" panose="02020603050405020304" pitchFamily="18" charset="0"/>
            </a:endParaRPr>
          </a:p>
          <a:p>
            <a:pPr>
              <a:lnSpc>
                <a:spcPct val="150000"/>
              </a:lnSpc>
              <a:buFont typeface="Wingdings" panose="05000000000000000000"/>
              <a:buChar char=""/>
            </a:pPr>
            <a:r>
              <a:rPr lang="en-US" sz="8800" dirty="0">
                <a:latin typeface="Times New Roman" panose="02020603050405020304" pitchFamily="18" charset="0"/>
                <a:cs typeface="Times New Roman" panose="02020603050405020304" pitchFamily="18" charset="0"/>
                <a:sym typeface="+mn-ea"/>
              </a:rPr>
              <a:t>SYSTEM ARCHITECTURE </a:t>
            </a:r>
            <a:endParaRPr lang="en-US" sz="8800" dirty="0">
              <a:latin typeface="Times New Roman" panose="02020603050405020304" pitchFamily="18" charset="0"/>
              <a:cs typeface="Times New Roman" panose="02020603050405020304" pitchFamily="18" charset="0"/>
              <a:sym typeface="+mn-ea"/>
            </a:endParaRPr>
          </a:p>
          <a:p>
            <a:pPr>
              <a:lnSpc>
                <a:spcPct val="150000"/>
              </a:lnSpc>
              <a:buFont typeface="Wingdings" panose="05000000000000000000"/>
              <a:buChar char=""/>
            </a:pPr>
            <a:r>
              <a:rPr lang="en-US" sz="8800" dirty="0">
                <a:latin typeface="Times New Roman" panose="02020603050405020304" pitchFamily="18" charset="0"/>
                <a:cs typeface="Times New Roman" panose="02020603050405020304" pitchFamily="18" charset="0"/>
                <a:sym typeface="+mn-ea"/>
              </a:rPr>
              <a:t>DATA FLOW DIAGRAM </a:t>
            </a:r>
            <a:endParaRPr lang="en-US" sz="8800" dirty="0">
              <a:latin typeface="Times New Roman" panose="02020603050405020304" pitchFamily="18" charset="0"/>
              <a:cs typeface="Times New Roman" panose="02020603050405020304" pitchFamily="18" charset="0"/>
              <a:sym typeface="+mn-ea"/>
            </a:endParaRPr>
          </a:p>
          <a:p>
            <a:pPr>
              <a:lnSpc>
                <a:spcPct val="150000"/>
              </a:lnSpc>
              <a:buFont typeface="Wingdings" panose="05000000000000000000"/>
              <a:buChar char=""/>
            </a:pPr>
            <a:r>
              <a:rPr lang="en-US" sz="8800" dirty="0">
                <a:latin typeface="Times New Roman" panose="02020603050405020304" pitchFamily="18" charset="0"/>
                <a:cs typeface="Times New Roman" panose="02020603050405020304" pitchFamily="18" charset="0"/>
                <a:sym typeface="+mn-ea"/>
              </a:rPr>
              <a:t>ALGORITHM USED</a:t>
            </a:r>
            <a:endParaRPr lang="en-US" sz="8800" dirty="0">
              <a:latin typeface="Times New Roman" panose="02020603050405020304" pitchFamily="18" charset="0"/>
              <a:cs typeface="Times New Roman" panose="02020603050405020304" pitchFamily="18" charset="0"/>
              <a:sym typeface="+mn-ea"/>
            </a:endParaRPr>
          </a:p>
          <a:p>
            <a:pPr>
              <a:lnSpc>
                <a:spcPct val="150000"/>
              </a:lnSpc>
              <a:buFont typeface="Wingdings" panose="05000000000000000000"/>
              <a:buChar char=""/>
            </a:pPr>
            <a:r>
              <a:rPr lang="en-US" sz="8800" dirty="0">
                <a:latin typeface="Times New Roman" panose="02020603050405020304" pitchFamily="18" charset="0"/>
                <a:cs typeface="Times New Roman" panose="02020603050405020304" pitchFamily="18" charset="0"/>
                <a:sym typeface="+mn-ea"/>
              </a:rPr>
              <a:t>CONCLUSION </a:t>
            </a:r>
            <a:endParaRPr lang="en-US" sz="8800" b="0" dirty="0">
              <a:latin typeface="Times New Roman" panose="02020603050405020304" pitchFamily="18" charset="0"/>
              <a:cs typeface="Times New Roman" panose="02020603050405020304" pitchFamily="18" charset="0"/>
            </a:endParaRPr>
          </a:p>
          <a:p>
            <a:pPr>
              <a:lnSpc>
                <a:spcPct val="150000"/>
              </a:lnSpc>
              <a:buFont typeface="Wingdings" panose="05000000000000000000"/>
              <a:buChar char=""/>
            </a:pPr>
            <a:r>
              <a:rPr lang="en-US" sz="8800" b="0" dirty="0">
                <a:latin typeface="Times New Roman" panose="02020603050405020304" pitchFamily="18" charset="0"/>
                <a:cs typeface="Times New Roman" panose="02020603050405020304" pitchFamily="18" charset="0"/>
              </a:rPr>
              <a:t>REFERENCES  </a:t>
            </a:r>
            <a:endParaRPr lang="en-US" sz="8800" b="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48080"/>
          </a:xfrm>
        </p:spPr>
        <p:txBody>
          <a:bodyPr>
            <a:normAutofit/>
          </a:bodyPr>
          <a:lstStyle/>
          <a:p>
            <a:pPr algn="ctr"/>
            <a:r>
              <a:rPr lang="en-IN" sz="4000" b="1" dirty="0">
                <a:latin typeface="Times New Roman" panose="02020603050405020304" pitchFamily="18" charset="0"/>
                <a:cs typeface="Times New Roman" panose="02020603050405020304" pitchFamily="18" charset="0"/>
              </a:rPr>
              <a:t>DATA FLOW DIAGRAM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lnSpcReduction="20000"/>
          </a:bodyPr>
          <a:lstStyle/>
          <a:p>
            <a:pPr marL="0" indent="0">
              <a:buNone/>
            </a:pPr>
            <a:r>
              <a:rPr lang="en-US" altLang="en-IN" dirty="0">
                <a:latin typeface="Times New Roman" panose="02020603050405020304" pitchFamily="18" charset="0"/>
                <a:cs typeface="Times New Roman" panose="02020603050405020304" pitchFamily="18" charset="0"/>
              </a:rPr>
              <a:t>Level 0</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endParaRPr lang="en-IN" dirty="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endParaRPr lang="en-IN" dirty="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endParaRPr lang="en-IN" dirty="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endParaRPr lang="en-IN" dirty="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r>
              <a:rPr lang="en-IN" dirty="0">
                <a:latin typeface="Times New Roman" panose="02020603050405020304" pitchFamily="18" charset="0"/>
                <a:cs typeface="Times New Roman" panose="02020603050405020304" pitchFamily="18" charset="0"/>
                <a:sym typeface="Wingdings" panose="05000000000000000000" pitchFamily="2" charset="2"/>
              </a:rPr>
              <a:t>     </a:t>
            </a:r>
            <a:endParaRPr lang="en-IN" dirty="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r>
              <a:rPr lang="en-IN" dirty="0">
                <a:latin typeface="Times New Roman" panose="02020603050405020304" pitchFamily="18" charset="0"/>
                <a:cs typeface="Times New Roman" panose="02020603050405020304" pitchFamily="18" charset="0"/>
                <a:sym typeface="Wingdings" panose="05000000000000000000" pitchFamily="2" charset="2"/>
              </a:rPr>
              <a:t>        </a:t>
            </a:r>
            <a:endParaRPr lang="en-IN" dirty="0">
              <a:latin typeface="Times New Roman" panose="02020603050405020304" pitchFamily="18" charset="0"/>
              <a:cs typeface="Times New Roman" panose="02020603050405020304" pitchFamily="18" charset="0"/>
            </a:endParaRPr>
          </a:p>
          <a:p>
            <a:pPr marL="0" indent="0">
              <a:buNone/>
            </a:pPr>
            <a:r>
              <a:rPr lang="en-IN" dirty="0"/>
              <a:t>             </a:t>
            </a:r>
            <a:endParaRPr lang="en-IN" dirty="0"/>
          </a:p>
        </p:txBody>
      </p:sp>
      <p:pic>
        <p:nvPicPr>
          <p:cNvPr id="5" name="Picture 4"/>
          <p:cNvPicPr>
            <a:picLocks noChangeAspect="1"/>
          </p:cNvPicPr>
          <p:nvPr/>
        </p:nvPicPr>
        <p:blipFill>
          <a:blip r:embed="rId1"/>
          <a:stretch>
            <a:fillRect/>
          </a:stretch>
        </p:blipFill>
        <p:spPr>
          <a:xfrm>
            <a:off x="1661160" y="2753995"/>
            <a:ext cx="8479790" cy="23990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latin typeface="Times New Roman" panose="02020603050405020304" pitchFamily="18" charset="0"/>
                <a:cs typeface="Times New Roman" panose="02020603050405020304" pitchFamily="18" charset="0"/>
              </a:rPr>
              <a:t>Level 1</a:t>
            </a:r>
            <a:endParaRPr lang="en-US" sz="2800">
              <a:latin typeface="Times New Roman" panose="02020603050405020304" pitchFamily="18" charset="0"/>
              <a:cs typeface="Times New Roman" panose="02020603050405020304" pitchFamily="18" charset="0"/>
            </a:endParaRPr>
          </a:p>
        </p:txBody>
      </p:sp>
      <p:pic>
        <p:nvPicPr>
          <p:cNvPr id="5" name="Content Placeholder 4"/>
          <p:cNvPicPr>
            <a:picLocks noChangeAspect="1"/>
          </p:cNvPicPr>
          <p:nvPr>
            <p:ph sz="half" idx="1"/>
          </p:nvPr>
        </p:nvPicPr>
        <p:blipFill>
          <a:blip r:embed="rId1"/>
          <a:stretch>
            <a:fillRect/>
          </a:stretch>
        </p:blipFill>
        <p:spPr>
          <a:xfrm>
            <a:off x="1924050" y="1793240"/>
            <a:ext cx="8049260" cy="37973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29870"/>
            <a:ext cx="10515600" cy="766445"/>
          </a:xfrm>
        </p:spPr>
        <p:txBody>
          <a:bodyPr>
            <a:normAutofit fontScale="90000"/>
          </a:bodyPr>
          <a:p>
            <a:br>
              <a:rPr lang="en-IN" dirty="0">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sz="half" idx="1"/>
          </p:nvPr>
        </p:nvSpPr>
        <p:spPr/>
        <p:txBody>
          <a:bodyPr/>
          <a:lstStyle/>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2" name="Content Placeholder 1"/>
          <p:cNvPicPr>
            <a:picLocks noChangeAspect="1"/>
          </p:cNvPicPr>
          <p:nvPr>
            <p:ph sz="half" idx="2"/>
          </p:nvPr>
        </p:nvPicPr>
        <p:blipFill>
          <a:blip r:embed="rId1"/>
          <a:stretch>
            <a:fillRect/>
          </a:stretch>
        </p:blipFill>
        <p:spPr>
          <a:xfrm>
            <a:off x="1868805" y="1597660"/>
            <a:ext cx="8538210" cy="4579620"/>
          </a:xfrm>
          <a:prstGeom prst="rect">
            <a:avLst/>
          </a:prstGeom>
        </p:spPr>
      </p:pic>
      <p:sp>
        <p:nvSpPr>
          <p:cNvPr id="7" name="Text Box 6"/>
          <p:cNvSpPr txBox="1"/>
          <p:nvPr/>
        </p:nvSpPr>
        <p:spPr>
          <a:xfrm>
            <a:off x="838200" y="644525"/>
            <a:ext cx="1553210" cy="953135"/>
          </a:xfrm>
          <a:prstGeom prst="rect">
            <a:avLst/>
          </a:prstGeom>
          <a:noFill/>
        </p:spPr>
        <p:txBody>
          <a:bodyPr wrap="square" rtlCol="0">
            <a:spAutoFit/>
          </a:bodyPr>
          <a:p>
            <a:r>
              <a:rPr lang="en-US" sz="2800">
                <a:latin typeface="Times New Roman" panose="02020603050405020304" pitchFamily="18" charset="0"/>
                <a:cs typeface="Times New Roman" panose="02020603050405020304" pitchFamily="18" charset="0"/>
              </a:rPr>
              <a:t>Level 2</a:t>
            </a:r>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0938"/>
          </a:xfrm>
        </p:spPr>
        <p:txBody>
          <a:bodyPr>
            <a:normAutofit/>
          </a:bodyPr>
          <a:lstStyle/>
          <a:p>
            <a:pPr algn="ctr"/>
            <a:r>
              <a:rPr lang="en-IN" sz="4000" b="1" dirty="0">
                <a:latin typeface="Times New Roman" panose="02020603050405020304" pitchFamily="18" charset="0"/>
                <a:cs typeface="Times New Roman" panose="02020603050405020304" pitchFamily="18" charset="0"/>
              </a:rPr>
              <a:t>ALGORITHMS USED</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2938" y="1825625"/>
            <a:ext cx="9716495" cy="4351338"/>
          </a:xfrm>
        </p:spPr>
        <p:txBody>
          <a:bodyPr>
            <a:normAutofit/>
          </a:bodyPr>
          <a:lstStyle/>
          <a:p>
            <a:pPr>
              <a:lnSpc>
                <a:spcPct val="200000"/>
              </a:lnSpc>
            </a:pPr>
            <a:r>
              <a:rPr lang="en-IN" sz="2200" dirty="0">
                <a:latin typeface="Times New Roman" panose="02020603050405020304" pitchFamily="18" charset="0"/>
                <a:cs typeface="Times New Roman" panose="02020603050405020304" pitchFamily="18" charset="0"/>
              </a:rPr>
              <a:t>Long Short-Term Memory (LSTM)</a:t>
            </a:r>
            <a:endParaRPr lang="en-IN" sz="2200" dirty="0">
              <a:latin typeface="Times New Roman" panose="02020603050405020304" pitchFamily="18" charset="0"/>
              <a:cs typeface="Times New Roman" panose="02020603050405020304" pitchFamily="18" charset="0"/>
            </a:endParaRPr>
          </a:p>
          <a:p>
            <a:pPr>
              <a:lnSpc>
                <a:spcPct val="200000"/>
              </a:lnSpc>
            </a:pPr>
            <a:r>
              <a:rPr lang="en-IN" sz="2200" dirty="0">
                <a:latin typeface="Times New Roman" panose="02020603050405020304" pitchFamily="18" charset="0"/>
                <a:cs typeface="Times New Roman" panose="02020603050405020304" pitchFamily="18" charset="0"/>
              </a:rPr>
              <a:t>Recurrent Neural Network (RNN)</a:t>
            </a:r>
            <a:endParaRPr lang="en-IN" sz="2200" dirty="0">
              <a:latin typeface="Times New Roman" panose="02020603050405020304" pitchFamily="18" charset="0"/>
              <a:cs typeface="Times New Roman" panose="02020603050405020304" pitchFamily="18" charset="0"/>
            </a:endParaRPr>
          </a:p>
          <a:p>
            <a:pPr>
              <a:lnSpc>
                <a:spcPct val="200000"/>
              </a:lnSpc>
            </a:pPr>
            <a:r>
              <a:rPr lang="en-US" altLang="en-IN" sz="2200" dirty="0">
                <a:latin typeface="Times New Roman" panose="02020603050405020304" pitchFamily="18" charset="0"/>
                <a:cs typeface="Times New Roman" panose="02020603050405020304" pitchFamily="18" charset="0"/>
              </a:rPr>
              <a:t>Autoregressive Integrated Moving Average (ARIMA)</a:t>
            </a:r>
            <a:endParaRPr lang="en-US" alt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47423"/>
            <a:ext cx="10515600" cy="869563"/>
          </a:xfrm>
        </p:spPr>
        <p:txBody>
          <a:bodyPr>
            <a:normAutofit/>
          </a:bodyPr>
          <a:lstStyle/>
          <a:p>
            <a:pPr algn="ctr"/>
            <a:r>
              <a:rPr lang="en-IN" sz="4000" b="1" dirty="0">
                <a:latin typeface="Times New Roman" panose="02020603050405020304" pitchFamily="18" charset="0"/>
                <a:cs typeface="Times New Roman" panose="02020603050405020304" pitchFamily="18" charset="0"/>
              </a:rPr>
              <a:t>CONCLUSION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15336" y="1952846"/>
            <a:ext cx="9961328" cy="4351338"/>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We are predicting the closing stock price of any given organization, we have developed an</a:t>
            </a:r>
            <a:r>
              <a:rPr lang="en-US" altLang="en-IN" sz="2000" dirty="0">
                <a:latin typeface="Times New Roman" panose="02020603050405020304" pitchFamily="18" charset="0"/>
                <a:cs typeface="Times New Roman" panose="02020603050405020304" pitchFamily="18" charset="0"/>
              </a:rPr>
              <a:t> model</a:t>
            </a:r>
            <a:r>
              <a:rPr lang="en-IN" sz="2000" dirty="0">
                <a:latin typeface="Times New Roman" panose="02020603050405020304" pitchFamily="18" charset="0"/>
                <a:cs typeface="Times New Roman" panose="02020603050405020304" pitchFamily="18" charset="0"/>
              </a:rPr>
              <a:t> for predicting close stock price using LSTM and sentiment analysis. </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The utilization of LSTM neural networks allows for capturing long-term dependencies and patterns in historical stock market data. Positive or negative sentiments can influence investor decision-making and subsequently affect stock market dynamics.</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 The integration of sentiment analysis allows for a more holistic understanding of the market, considering both numerical data and the emotional state of investors</a:t>
            </a:r>
            <a:r>
              <a:rPr lang="en-US" altLang="en-IN"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776" y="397566"/>
            <a:ext cx="9945608" cy="715618"/>
          </a:xfrm>
        </p:spPr>
        <p:txBody>
          <a:bodyPr>
            <a:normAutofit fontScale="90000"/>
          </a:bodyPr>
          <a:lstStyle/>
          <a:p>
            <a:pPr algn="ctr">
              <a:lnSpc>
                <a:spcPct val="100000"/>
              </a:lnSpc>
            </a:pPr>
            <a:r>
              <a:rPr lang="en-IN"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31545" y="1317625"/>
            <a:ext cx="10168255" cy="5274310"/>
          </a:xfrm>
        </p:spPr>
        <p:txBody>
          <a:bodyPr>
            <a:noAutofit/>
          </a:bodyPr>
          <a:lstStyle/>
          <a:p>
            <a:pPr marL="0" indent="0" algn="just">
              <a:lnSpc>
                <a:spcPct val="150000"/>
              </a:lnSpc>
              <a:buNone/>
            </a:pPr>
            <a:r>
              <a:rPr lang="en-US" sz="1500" dirty="0">
                <a:latin typeface="Times New Roman" panose="02020603050405020304" pitchFamily="18" charset="0"/>
                <a:cs typeface="Times New Roman" panose="02020603050405020304" pitchFamily="18" charset="0"/>
              </a:rPr>
              <a:t>[1] Rekha, K. S., &amp; Sabu, M. K. (2021, June). Stock Market Prediction Using Deep Learning Techniques. In 2021 International Conference on Communication, Control and Information Sciences (ICCISc) (Vol. 1, pp. 1-6). IEEE. </a:t>
            </a:r>
            <a:endParaRPr lang="en-US" sz="15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500" dirty="0">
                <a:latin typeface="Times New Roman" panose="02020603050405020304" pitchFamily="18" charset="0"/>
                <a:cs typeface="Times New Roman" panose="02020603050405020304" pitchFamily="18" charset="0"/>
              </a:rPr>
              <a:t>[2] Fischer, T., &amp; Krauss, C. (2018). Deep learning with long short-term memory networks for financial market predictions. European journal of operational research, 270(2), 654-669</a:t>
            </a:r>
            <a:endParaRPr lang="en-US" sz="15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500" dirty="0">
                <a:latin typeface="Times New Roman" panose="02020603050405020304" pitchFamily="18" charset="0"/>
                <a:cs typeface="Times New Roman" panose="02020603050405020304" pitchFamily="18" charset="0"/>
              </a:rPr>
              <a:t>[3] Bollen, J., Mao, H., &amp; Zeng, X. (2011). Twitter mood predicts the stock market. Journal of computational science, 2(1), 1-8.</a:t>
            </a:r>
            <a:endParaRPr lang="en-US" sz="15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500" dirty="0">
                <a:latin typeface="Times New Roman" panose="02020603050405020304" pitchFamily="18" charset="0"/>
                <a:cs typeface="Times New Roman" panose="02020603050405020304" pitchFamily="18" charset="0"/>
              </a:rPr>
              <a:t> [4] Zhang, X., Fuehres, H., &amp; Gloor, P. A. (2011). Predicting stock market indicators through twitter “I hope it is not as bad as I fear”. Procedia-Social and Behavioral Sciences, 26, 55-62.</a:t>
            </a:r>
            <a:endParaRPr lang="en-US" sz="15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500" dirty="0">
                <a:latin typeface="Times New Roman" panose="02020603050405020304" pitchFamily="18" charset="0"/>
                <a:cs typeface="Times New Roman" panose="02020603050405020304" pitchFamily="18" charset="0"/>
              </a:rPr>
              <a:t> [5] Nagelli, A., &amp; Saleena, B. (2023). A Comparative Review of Sentimental Analysis Using Machine Learning and Deep Learning Approaches. Journal of Information &amp; Knowledge Management, 2350003.</a:t>
            </a:r>
            <a:endParaRPr lang="en-US" sz="15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500" dirty="0">
                <a:latin typeface="Times New Roman" panose="02020603050405020304" pitchFamily="18" charset="0"/>
                <a:cs typeface="Times New Roman" panose="02020603050405020304" pitchFamily="18" charset="0"/>
              </a:rPr>
              <a:t> [6] Urlam, S. (2021). Stock market prediction using LSTM and sentiment analysis. Turkish Journal of Computer and Mathematics Education (TURCOMAT), 12(11), 4653-4658.</a:t>
            </a:r>
            <a:endParaRPr lang="en-US" sz="1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1"/>
          <a:stretch>
            <a:fillRect/>
          </a:stretch>
        </p:blipFill>
        <p:spPr>
          <a:xfrm>
            <a:off x="1168842" y="938254"/>
            <a:ext cx="9326880" cy="535917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665" y="523240"/>
            <a:ext cx="9667240" cy="870585"/>
          </a:xfrm>
        </p:spPr>
        <p:txBody>
          <a:bodyPr>
            <a:normAutofit/>
          </a:bodyPr>
          <a:lstStyle/>
          <a:p>
            <a:pPr algn="ctr"/>
            <a:r>
              <a:rPr lang="en-IN" sz="4000" b="1" dirty="0">
                <a:latin typeface="Times New Roman" panose="02020603050405020304" pitchFamily="18" charset="0"/>
                <a:cs typeface="Times New Roman" panose="02020603050405020304" pitchFamily="18" charset="0"/>
              </a:rPr>
              <a:t>INTRODUCTION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26465" y="1394460"/>
            <a:ext cx="9608820" cy="5149215"/>
          </a:xfrm>
        </p:spPr>
        <p:txBody>
          <a:bodyPr>
            <a:noAutofit/>
          </a:bodyPr>
          <a:lstStyle/>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In today's dynamic and ever-evolving financial landscape, investors and traders seek reliable methods to predict stock market trends and make informed decisions.</a:t>
            </a:r>
            <a:endParaRPr lang="en-IN"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Traditional approaches, such as technical analysis and fundamental analysis, have their limitations when it comes to capturing complex patterns and interdependencies within financial data.</a:t>
            </a:r>
            <a:endParaRPr lang="en-IN"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Unlike traditional statistical models, LSTM networks can capture long-term dependencies and intricate patterns in sequential data, making them well- suited for analyzing stock market trends that exhibit temporal correlations.</a:t>
            </a:r>
            <a:endParaRPr lang="en-IN"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This introduction aims to provide an overview of how LSTM models can be leveraged to predict stock market</a:t>
            </a:r>
            <a:r>
              <a:rPr lang="en-US" altLang="en-IN" sz="2000" dirty="0">
                <a:latin typeface="Times New Roman" panose="02020603050405020304" pitchFamily="18" charset="0"/>
                <a:cs typeface="Times New Roman" panose="02020603050405020304" pitchFamily="18" charset="0"/>
              </a:rPr>
              <a:t> in addition to Sentiment analysis.</a:t>
            </a:r>
            <a:endParaRPr lang="en-US" altLang="en-IN" sz="2000" dirty="0">
              <a:latin typeface="Times New Roman" panose="02020603050405020304" pitchFamily="18" charset="0"/>
              <a:cs typeface="Times New Roman" panose="02020603050405020304" pitchFamily="18" charset="0"/>
            </a:endParaRPr>
          </a:p>
          <a:p>
            <a:pPr marL="0" indent="0" algn="just">
              <a:lnSpc>
                <a:spcPct val="150000"/>
              </a:lnSpc>
              <a:buFont typeface="Wingdings" panose="05000000000000000000" pitchFamily="2" charset="2"/>
              <a:buNone/>
            </a:pPr>
            <a:endParaRPr lang="en-US" alt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484" y="513743"/>
            <a:ext cx="9874046" cy="710758"/>
          </a:xfrm>
        </p:spPr>
        <p:txBody>
          <a:bodyPr>
            <a:normAutofit/>
          </a:bodyPr>
          <a:lstStyle/>
          <a:p>
            <a:pPr algn="ctr"/>
            <a:r>
              <a:rPr lang="en-IN" sz="4000" b="1" dirty="0">
                <a:latin typeface="Times New Roman" panose="02020603050405020304" pitchFamily="18" charset="0"/>
                <a:cs typeface="Times New Roman" panose="02020603050405020304" pitchFamily="18" charset="0"/>
              </a:rPr>
              <a:t>ABSTRACT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9484" y="1561548"/>
            <a:ext cx="9972849" cy="4529151"/>
          </a:xfrm>
        </p:spPr>
        <p:txBody>
          <a:bodyPr>
            <a:normAutofit fontScale="90000" lnSpcReduction="10000"/>
          </a:bodyPr>
          <a:lstStyle/>
          <a:p>
            <a:pPr algn="just">
              <a:lnSpc>
                <a:spcPct val="150000"/>
              </a:lnSpc>
              <a:buFont typeface="Wingdings" panose="05000000000000000000" pitchFamily="2" charset="2"/>
              <a:buChar char="v"/>
            </a:pPr>
            <a:r>
              <a:rPr lang="en-US" sz="2400" dirty="0">
                <a:solidFill>
                  <a:schemeClr val="tx1"/>
                </a:solidFill>
                <a:latin typeface="Times New Roman" panose="02020603050405020304" pitchFamily="18" charset="0"/>
                <a:cs typeface="Times New Roman" panose="02020603050405020304" pitchFamily="18" charset="0"/>
              </a:rPr>
              <a:t> </a:t>
            </a:r>
            <a:r>
              <a:rPr lang="en-US" sz="2200" dirty="0">
                <a:solidFill>
                  <a:schemeClr val="tx1"/>
                </a:solidFill>
                <a:latin typeface="Times New Roman" panose="02020603050405020304" pitchFamily="18" charset="0"/>
                <a:cs typeface="Times New Roman" panose="02020603050405020304" pitchFamily="18" charset="0"/>
              </a:rPr>
              <a:t> This abstract presents a novel approach for stock market prediction using Long Short-Term Memory (LSTM) neural networks in conjunction with sentiment analysis.</a:t>
            </a:r>
            <a:endParaRPr lang="en-US" sz="22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2200" dirty="0">
                <a:solidFill>
                  <a:schemeClr val="tx1"/>
                </a:solidFill>
                <a:latin typeface="Times New Roman" panose="02020603050405020304" pitchFamily="18" charset="0"/>
                <a:cs typeface="Times New Roman" panose="02020603050405020304" pitchFamily="18" charset="0"/>
              </a:rPr>
              <a:t> Sentiment analysis involves natural language processing techniques to analyze textual data and determine the sentiment expressed within it, such as positive, negative, or neutral.</a:t>
            </a:r>
            <a:endParaRPr lang="en-US" sz="22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2200" dirty="0">
                <a:solidFill>
                  <a:schemeClr val="tx1"/>
                </a:solidFill>
                <a:latin typeface="Times New Roman" panose="02020603050405020304" pitchFamily="18" charset="0"/>
                <a:cs typeface="Times New Roman" panose="02020603050405020304" pitchFamily="18" charset="0"/>
              </a:rPr>
              <a:t> Positive or negative sentiments can affect investors' decision-making processes and subsequently influence stock market dynamics.</a:t>
            </a:r>
            <a:endParaRPr lang="en-US" sz="22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2200" dirty="0">
                <a:solidFill>
                  <a:schemeClr val="tx1"/>
                </a:solidFill>
                <a:latin typeface="Times New Roman" panose="02020603050405020304" pitchFamily="18" charset="0"/>
                <a:cs typeface="Times New Roman" panose="02020603050405020304" pitchFamily="18" charset="0"/>
              </a:rPr>
              <a:t> The integration of these techniques aims to improve the accuracy of stock market predictions by capturing both temporal dependencies in historical data and the impact of market sentiment on stock prices.</a:t>
            </a:r>
            <a:endParaRPr lang="en-US" sz="22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9990" y="167640"/>
            <a:ext cx="8626475" cy="375920"/>
          </a:xfrm>
        </p:spPr>
        <p:txBody>
          <a:bodyPr>
            <a:normAutofit fontScale="90000"/>
          </a:bodyPr>
          <a:lstStyle/>
          <a:p>
            <a:pPr algn="ctr"/>
            <a:r>
              <a:rPr lang="en-IN" b="1" dirty="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graphicFrame>
        <p:nvGraphicFramePr>
          <p:cNvPr id="4" name="Table 4"/>
          <p:cNvGraphicFramePr>
            <a:graphicFrameLocks noGrp="1"/>
          </p:cNvGraphicFramePr>
          <p:nvPr>
            <p:ph idx="1"/>
          </p:nvPr>
        </p:nvGraphicFramePr>
        <p:xfrm>
          <a:off x="443865" y="690880"/>
          <a:ext cx="11304270" cy="6057900"/>
        </p:xfrm>
        <a:graphic>
          <a:graphicData uri="http://schemas.openxmlformats.org/drawingml/2006/table">
            <a:tbl>
              <a:tblPr firstRow="1" bandRow="1">
                <a:tableStyleId>{5C22544A-7EE6-4342-B048-85BDC9FD1C3A}</a:tableStyleId>
              </a:tblPr>
              <a:tblGrid>
                <a:gridCol w="2465705"/>
                <a:gridCol w="1562735"/>
                <a:gridCol w="1113155"/>
                <a:gridCol w="2977515"/>
                <a:gridCol w="3185160"/>
              </a:tblGrid>
              <a:tr h="640080">
                <a:tc>
                  <a:txBody>
                    <a:bodyPr/>
                    <a:lstStyle/>
                    <a:p>
                      <a:pPr algn="ctr"/>
                      <a:endParaRPr lang="en-IN" dirty="0">
                        <a:solidFill>
                          <a:schemeClr val="tx1"/>
                        </a:solidFill>
                        <a:latin typeface="Times New Roman" panose="02020603050405020304" pitchFamily="18" charset="0"/>
                        <a:cs typeface="Times New Roman" panose="02020603050405020304" pitchFamily="18" charset="0"/>
                      </a:endParaRPr>
                    </a:p>
                    <a:p>
                      <a:pPr algn="ctr"/>
                      <a:r>
                        <a:rPr lang="en-IN" dirty="0">
                          <a:solidFill>
                            <a:schemeClr val="tx1"/>
                          </a:solidFill>
                          <a:latin typeface="Times New Roman" panose="02020603050405020304" pitchFamily="18" charset="0"/>
                          <a:cs typeface="Times New Roman" panose="02020603050405020304" pitchFamily="18" charset="0"/>
                        </a:rPr>
                        <a:t>JOURNAL  NAME </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solidFill>
                          <a:schemeClr val="tx1"/>
                        </a:solidFill>
                        <a:latin typeface="Times New Roman" panose="02020603050405020304" pitchFamily="18" charset="0"/>
                        <a:cs typeface="Times New Roman" panose="02020603050405020304" pitchFamily="18" charset="0"/>
                      </a:endParaRPr>
                    </a:p>
                    <a:p>
                      <a:pPr algn="ctr"/>
                      <a:r>
                        <a:rPr lang="en-IN" dirty="0">
                          <a:solidFill>
                            <a:schemeClr val="tx1"/>
                          </a:solidFill>
                          <a:latin typeface="Times New Roman" panose="02020603050405020304" pitchFamily="18" charset="0"/>
                          <a:cs typeface="Times New Roman" panose="02020603050405020304" pitchFamily="18" charset="0"/>
                        </a:rPr>
                        <a:t>AUTHOR</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solidFill>
                          <a:schemeClr val="tx1"/>
                        </a:solidFill>
                        <a:latin typeface="Times New Roman" panose="02020603050405020304" pitchFamily="18" charset="0"/>
                        <a:cs typeface="Times New Roman" panose="02020603050405020304" pitchFamily="18" charset="0"/>
                      </a:endParaRPr>
                    </a:p>
                    <a:p>
                      <a:pPr algn="ctr"/>
                      <a:r>
                        <a:rPr lang="en-IN" dirty="0">
                          <a:solidFill>
                            <a:schemeClr val="tx1"/>
                          </a:solidFill>
                          <a:latin typeface="Times New Roman" panose="02020603050405020304" pitchFamily="18" charset="0"/>
                          <a:cs typeface="Times New Roman" panose="02020603050405020304" pitchFamily="18" charset="0"/>
                        </a:rPr>
                        <a:t>YEAR</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solidFill>
                          <a:schemeClr val="tx1"/>
                        </a:solidFill>
                        <a:latin typeface="Times New Roman" panose="02020603050405020304" pitchFamily="18" charset="0"/>
                        <a:cs typeface="Times New Roman" panose="02020603050405020304" pitchFamily="18" charset="0"/>
                      </a:endParaRPr>
                    </a:p>
                    <a:p>
                      <a:pPr algn="ctr"/>
                      <a:r>
                        <a:rPr lang="en-IN" dirty="0">
                          <a:solidFill>
                            <a:schemeClr val="tx1"/>
                          </a:solidFill>
                          <a:latin typeface="Times New Roman" panose="02020603050405020304" pitchFamily="18" charset="0"/>
                          <a:cs typeface="Times New Roman" panose="02020603050405020304" pitchFamily="18" charset="0"/>
                        </a:rPr>
                        <a:t>ADVANTAGES</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solidFill>
                          <a:schemeClr val="tx1"/>
                        </a:solidFill>
                        <a:latin typeface="Times New Roman" panose="02020603050405020304" pitchFamily="18" charset="0"/>
                        <a:cs typeface="Times New Roman" panose="02020603050405020304" pitchFamily="18" charset="0"/>
                      </a:endParaRPr>
                    </a:p>
                    <a:p>
                      <a:pPr algn="ctr"/>
                      <a:r>
                        <a:rPr lang="en-IN" dirty="0">
                          <a:solidFill>
                            <a:schemeClr val="tx1"/>
                          </a:solidFill>
                          <a:latin typeface="Times New Roman" panose="02020603050405020304" pitchFamily="18" charset="0"/>
                          <a:cs typeface="Times New Roman" panose="02020603050405020304" pitchFamily="18" charset="0"/>
                        </a:rPr>
                        <a:t>DISADVANTAGE</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48840">
                <a:tc>
                  <a:txBody>
                    <a:bodyPr/>
                    <a:lstStyle/>
                    <a:p>
                      <a:pPr algn="just">
                        <a:lnSpc>
                          <a:spcPct val="150000"/>
                        </a:lnSpc>
                      </a:pPr>
                      <a:r>
                        <a:rPr lang="en-IN" sz="1500" dirty="0">
                          <a:solidFill>
                            <a:schemeClr val="tx1"/>
                          </a:solidFill>
                          <a:latin typeface="Times New Roman" panose="02020603050405020304" pitchFamily="18" charset="0"/>
                          <a:cs typeface="Times New Roman" panose="02020603050405020304" pitchFamily="18" charset="0"/>
                        </a:rPr>
                        <a:t> Stock Market Prediction Using Deep Learning Techniques.  International Conference on Communication, Control and Information Sciences</a:t>
                      </a:r>
                      <a:endParaRPr lang="en-IN" sz="15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pPr>
                      <a:r>
                        <a:rPr lang="en-IN" sz="1500" dirty="0">
                          <a:solidFill>
                            <a:schemeClr val="tx1"/>
                          </a:solidFill>
                          <a:latin typeface="Times New Roman" panose="02020603050405020304" pitchFamily="18" charset="0"/>
                          <a:cs typeface="Times New Roman" panose="02020603050405020304" pitchFamily="18" charset="0"/>
                        </a:rPr>
                        <a:t> </a:t>
                      </a:r>
                      <a:r>
                        <a:rPr lang="en-IN" sz="1500" dirty="0">
                          <a:solidFill>
                            <a:schemeClr val="tx1"/>
                          </a:solidFill>
                          <a:latin typeface="Times New Roman" panose="02020603050405020304" pitchFamily="18" charset="0"/>
                          <a:cs typeface="Times New Roman" panose="02020603050405020304" pitchFamily="18" charset="0"/>
                          <a:sym typeface="+mn-ea"/>
                        </a:rPr>
                        <a:t> Rekha, K. S., &amp; Sabu, M. K.</a:t>
                      </a:r>
                      <a:endParaRPr lang="en-IN" sz="15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endParaRPr lang="en-IN" sz="1500"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IN" sz="1800" dirty="0">
                          <a:solidFill>
                            <a:schemeClr val="tx1"/>
                          </a:solidFill>
                          <a:latin typeface="Times New Roman" panose="02020603050405020304" pitchFamily="18" charset="0"/>
                          <a:cs typeface="Times New Roman" panose="02020603050405020304" pitchFamily="18" charset="0"/>
                        </a:rPr>
                        <a:t>    </a:t>
                      </a:r>
                      <a:r>
                        <a:rPr lang="en-IN" sz="1500" dirty="0">
                          <a:solidFill>
                            <a:schemeClr val="tx1"/>
                          </a:solidFill>
                          <a:latin typeface="Times New Roman" panose="02020603050405020304" pitchFamily="18" charset="0"/>
                          <a:cs typeface="Times New Roman" panose="02020603050405020304" pitchFamily="18" charset="0"/>
                        </a:rPr>
                        <a:t>20</a:t>
                      </a:r>
                      <a:r>
                        <a:rPr lang="en-US" altLang="en-IN" sz="1500" dirty="0">
                          <a:solidFill>
                            <a:schemeClr val="tx1"/>
                          </a:solidFill>
                          <a:latin typeface="Times New Roman" panose="02020603050405020304" pitchFamily="18" charset="0"/>
                          <a:cs typeface="Times New Roman" panose="02020603050405020304" pitchFamily="18" charset="0"/>
                        </a:rPr>
                        <a:t>21</a:t>
                      </a:r>
                      <a:endParaRPr lang="en-US" altLang="en-IN" sz="15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IN" sz="1500" dirty="0">
                          <a:solidFill>
                            <a:schemeClr val="tx1"/>
                          </a:solidFill>
                          <a:latin typeface="Times New Roman" panose="02020603050405020304" pitchFamily="18" charset="0"/>
                          <a:cs typeface="Times New Roman" panose="02020603050405020304" pitchFamily="18" charset="0"/>
                        </a:rPr>
                        <a:t>Ability to capture complex patterns</a:t>
                      </a:r>
                      <a:endParaRPr lang="en-IN" sz="15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500" dirty="0">
                          <a:solidFill>
                            <a:schemeClr val="tx1"/>
                          </a:solidFill>
                          <a:latin typeface="Times New Roman" panose="02020603050405020304" pitchFamily="18" charset="0"/>
                          <a:cs typeface="Times New Roman" panose="02020603050405020304" pitchFamily="18" charset="0"/>
                        </a:rPr>
                        <a:t>Handling large amounts of data</a:t>
                      </a:r>
                      <a:endParaRPr lang="en-IN" sz="15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500" dirty="0">
                          <a:solidFill>
                            <a:schemeClr val="tx1"/>
                          </a:solidFill>
                          <a:latin typeface="Times New Roman" panose="02020603050405020304" pitchFamily="18" charset="0"/>
                          <a:cs typeface="Times New Roman" panose="02020603050405020304" pitchFamily="18" charset="0"/>
                        </a:rPr>
                        <a:t>Automatic feature extraction</a:t>
                      </a:r>
                      <a:endParaRPr lang="en-IN" sz="15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500" dirty="0">
                          <a:solidFill>
                            <a:schemeClr val="tx1"/>
                          </a:solidFill>
                          <a:latin typeface="Times New Roman" panose="02020603050405020304" pitchFamily="18" charset="0"/>
                          <a:cs typeface="Times New Roman" panose="02020603050405020304" pitchFamily="18" charset="0"/>
                        </a:rPr>
                        <a:t>Generalization ability</a:t>
                      </a:r>
                      <a:endParaRPr lang="en-IN" sz="15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lnSpc>
                          <a:spcPct val="150000"/>
                        </a:lnSpc>
                        <a:buFont typeface="Arial" panose="020B0604020202020204" pitchFamily="34" charset="0"/>
                        <a:buChar char="•"/>
                      </a:pPr>
                      <a:r>
                        <a:rPr lang="en-IN" sz="1500" dirty="0">
                          <a:solidFill>
                            <a:schemeClr val="tx1"/>
                          </a:solidFill>
                          <a:latin typeface="Times New Roman" panose="02020603050405020304" pitchFamily="18" charset="0"/>
                          <a:cs typeface="Times New Roman" panose="02020603050405020304" pitchFamily="18" charset="0"/>
                        </a:rPr>
                        <a:t>Model complexity and interpretability</a:t>
                      </a:r>
                      <a:endParaRPr lang="en-IN" sz="1500"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500" dirty="0">
                          <a:solidFill>
                            <a:schemeClr val="tx1"/>
                          </a:solidFill>
                          <a:latin typeface="Times New Roman" panose="02020603050405020304" pitchFamily="18" charset="0"/>
                          <a:cs typeface="Times New Roman" panose="02020603050405020304" pitchFamily="18" charset="0"/>
                        </a:rPr>
                        <a:t>Computational resource demands</a:t>
                      </a:r>
                      <a:endParaRPr lang="en-IN" sz="1500"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500" dirty="0">
                          <a:solidFill>
                            <a:schemeClr val="tx1"/>
                          </a:solidFill>
                          <a:latin typeface="Times New Roman" panose="02020603050405020304" pitchFamily="18" charset="0"/>
                          <a:cs typeface="Times New Roman" panose="02020603050405020304" pitchFamily="18" charset="0"/>
                        </a:rPr>
                        <a:t>Risk of overfitting</a:t>
                      </a:r>
                      <a:endParaRPr lang="en-IN" sz="15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05940">
                <a:tc>
                  <a:txBody>
                    <a:bodyPr/>
                    <a:lstStyle/>
                    <a:p>
                      <a:pPr algn="just">
                        <a:lnSpc>
                          <a:spcPct val="150000"/>
                        </a:lnSpc>
                      </a:pPr>
                      <a:r>
                        <a:rPr lang="en-IN" sz="1500" dirty="0">
                          <a:solidFill>
                            <a:schemeClr val="tx1"/>
                          </a:solidFill>
                          <a:latin typeface="Times New Roman" panose="02020603050405020304" pitchFamily="18" charset="0"/>
                          <a:cs typeface="Times New Roman" panose="02020603050405020304" pitchFamily="18" charset="0"/>
                        </a:rPr>
                        <a:t> Deep learning with long short-term memory networks for financial market predictions. </a:t>
                      </a:r>
                      <a:endParaRPr lang="en-IN" sz="15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pPr>
                      <a:r>
                        <a:rPr lang="en-IN" sz="1500" dirty="0">
                          <a:solidFill>
                            <a:schemeClr val="tx1"/>
                          </a:solidFill>
                          <a:latin typeface="Times New Roman" panose="02020603050405020304" pitchFamily="18" charset="0"/>
                          <a:cs typeface="Times New Roman" panose="02020603050405020304" pitchFamily="18" charset="0"/>
                          <a:sym typeface="+mn-ea"/>
                        </a:rPr>
                        <a:t>Fischer, T., &amp; Krauss, C.</a:t>
                      </a:r>
                      <a:endParaRPr lang="en-IN" sz="15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pPr>
                      <a:endParaRPr lang="en-IN" sz="1500" dirty="0">
                        <a:solidFill>
                          <a:schemeClr val="tx1"/>
                        </a:solidFill>
                        <a:latin typeface="Times New Roman" panose="02020603050405020304" pitchFamily="18" charset="0"/>
                        <a:cs typeface="Times New Roman" panose="02020603050405020304" pitchFamily="18" charset="0"/>
                      </a:endParaRPr>
                    </a:p>
                    <a:p>
                      <a:pPr algn="ctr">
                        <a:lnSpc>
                          <a:spcPct val="150000"/>
                        </a:lnSpc>
                      </a:pPr>
                      <a:r>
                        <a:rPr lang="en-IN" sz="1500" dirty="0">
                          <a:solidFill>
                            <a:schemeClr val="tx1"/>
                          </a:solidFill>
                          <a:latin typeface="Times New Roman" panose="02020603050405020304" pitchFamily="18" charset="0"/>
                          <a:cs typeface="Times New Roman" panose="02020603050405020304" pitchFamily="18" charset="0"/>
                          <a:sym typeface="+mn-ea"/>
                        </a:rPr>
                        <a:t>2018</a:t>
                      </a:r>
                      <a:endParaRPr lang="en-IN" sz="1500" dirty="0">
                        <a:solidFill>
                          <a:schemeClr val="tx1"/>
                        </a:solidFill>
                        <a:latin typeface="Times New Roman" panose="02020603050405020304" pitchFamily="18" charset="0"/>
                        <a:cs typeface="Times New Roman" panose="02020603050405020304" pitchFamily="18" charset="0"/>
                      </a:endParaRPr>
                    </a:p>
                    <a:p>
                      <a:pPr algn="ctr">
                        <a:lnSpc>
                          <a:spcPct val="150000"/>
                        </a:lnSpc>
                      </a:pPr>
                      <a:endParaRPr lang="en-IN" sz="15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lnSpc>
                          <a:spcPct val="150000"/>
                        </a:lnSpc>
                        <a:buFont typeface="Arial" panose="020B0604020202020204" pitchFamily="34" charset="0"/>
                        <a:buChar char="•"/>
                      </a:pPr>
                      <a:r>
                        <a:rPr lang="en-IN" sz="1500" dirty="0">
                          <a:solidFill>
                            <a:schemeClr val="tx1"/>
                          </a:solidFill>
                          <a:latin typeface="Times New Roman" panose="02020603050405020304" pitchFamily="18" charset="0"/>
                          <a:cs typeface="Times New Roman" panose="02020603050405020304" pitchFamily="18" charset="0"/>
                        </a:rPr>
                        <a:t>Ability to capture temporal dependencies</a:t>
                      </a:r>
                      <a:endParaRPr lang="en-IN" sz="1500"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500" dirty="0">
                          <a:solidFill>
                            <a:schemeClr val="tx1"/>
                          </a:solidFill>
                          <a:latin typeface="Times New Roman" panose="02020603050405020304" pitchFamily="18" charset="0"/>
                          <a:cs typeface="Times New Roman" panose="02020603050405020304" pitchFamily="18" charset="0"/>
                        </a:rPr>
                        <a:t>Handling of variable-length sequences</a:t>
                      </a:r>
                      <a:endParaRPr lang="en-IN" sz="1500"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500" dirty="0">
                          <a:solidFill>
                            <a:schemeClr val="tx1"/>
                          </a:solidFill>
                          <a:latin typeface="Times New Roman" panose="02020603050405020304" pitchFamily="18" charset="0"/>
                          <a:cs typeface="Times New Roman" panose="02020603050405020304" pitchFamily="18" charset="0"/>
                        </a:rPr>
                        <a:t>Nonlinear modeling capability</a:t>
                      </a:r>
                      <a:endParaRPr lang="en-IN" sz="15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lnSpc>
                          <a:spcPct val="150000"/>
                        </a:lnSpc>
                        <a:buFont typeface="Arial" panose="020B0604020202020204" pitchFamily="34" charset="0"/>
                        <a:buChar char="•"/>
                      </a:pPr>
                      <a:r>
                        <a:rPr lang="en-IN" sz="1500" dirty="0">
                          <a:solidFill>
                            <a:schemeClr val="tx1"/>
                          </a:solidFill>
                          <a:latin typeface="Times New Roman" panose="02020603050405020304" pitchFamily="18" charset="0"/>
                          <a:cs typeface="Times New Roman" panose="02020603050405020304" pitchFamily="18" charset="0"/>
                        </a:rPr>
                        <a:t>Computational complexity</a:t>
                      </a:r>
                      <a:endParaRPr lang="en-IN" sz="1500"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500" dirty="0">
                          <a:solidFill>
                            <a:schemeClr val="tx1"/>
                          </a:solidFill>
                          <a:latin typeface="Times New Roman" panose="02020603050405020304" pitchFamily="18" charset="0"/>
                          <a:cs typeface="Times New Roman" panose="02020603050405020304" pitchFamily="18" charset="0"/>
                        </a:rPr>
                        <a:t>Need for large amounts of data</a:t>
                      </a:r>
                      <a:endParaRPr lang="en-IN" sz="1500"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500" dirty="0">
                          <a:solidFill>
                            <a:schemeClr val="tx1"/>
                          </a:solidFill>
                          <a:latin typeface="Times New Roman" panose="02020603050405020304" pitchFamily="18" charset="0"/>
                          <a:cs typeface="Times New Roman" panose="02020603050405020304" pitchFamily="18" charset="0"/>
                        </a:rPr>
                        <a:t>Interpretability</a:t>
                      </a:r>
                      <a:endParaRPr lang="en-IN" sz="15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463040">
                <a:tc>
                  <a:txBody>
                    <a:bodyPr/>
                    <a:lstStyle/>
                    <a:p>
                      <a:pPr algn="just">
                        <a:lnSpc>
                          <a:spcPct val="150000"/>
                        </a:lnSpc>
                      </a:pPr>
                      <a:r>
                        <a:rPr lang="en-US" sz="1500" dirty="0">
                          <a:solidFill>
                            <a:schemeClr val="tx1"/>
                          </a:solidFill>
                          <a:latin typeface="Times New Roman" panose="02020603050405020304" pitchFamily="18" charset="0"/>
                          <a:cs typeface="Times New Roman" panose="02020603050405020304" pitchFamily="18" charset="0"/>
                        </a:rPr>
                        <a:t> Twitter mood predicts the stock market. Journal of computational science.</a:t>
                      </a:r>
                      <a:endParaRPr lang="en-US" sz="15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50000"/>
                        </a:lnSpc>
                      </a:pPr>
                      <a:r>
                        <a:rPr lang="en-US" sz="1500" dirty="0">
                          <a:solidFill>
                            <a:schemeClr val="tx1"/>
                          </a:solidFill>
                          <a:latin typeface="Times New Roman" panose="02020603050405020304" pitchFamily="18" charset="0"/>
                          <a:cs typeface="Times New Roman" panose="02020603050405020304" pitchFamily="18" charset="0"/>
                          <a:sym typeface="+mn-ea"/>
                        </a:rPr>
                        <a:t>.Bollen, J., Mao, H., &amp; Zeng, X.</a:t>
                      </a:r>
                      <a:endParaRPr lang="en-IN" sz="15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pPr>
                      <a:endParaRPr lang="en-US" sz="1500" dirty="0">
                        <a:solidFill>
                          <a:schemeClr val="tx1"/>
                        </a:solidFill>
                        <a:latin typeface="Times New Roman" panose="02020603050405020304" pitchFamily="18" charset="0"/>
                        <a:cs typeface="Times New Roman" panose="02020603050405020304" pitchFamily="18" charset="0"/>
                      </a:endParaRPr>
                    </a:p>
                    <a:p>
                      <a:pPr algn="ctr">
                        <a:lnSpc>
                          <a:spcPct val="150000"/>
                        </a:lnSpc>
                      </a:pPr>
                      <a:r>
                        <a:rPr lang="en-US" sz="1500" dirty="0">
                          <a:solidFill>
                            <a:schemeClr val="tx1"/>
                          </a:solidFill>
                          <a:latin typeface="Times New Roman" panose="02020603050405020304" pitchFamily="18" charset="0"/>
                          <a:cs typeface="Times New Roman" panose="02020603050405020304" pitchFamily="18" charset="0"/>
                        </a:rPr>
                        <a:t>2011</a:t>
                      </a:r>
                      <a:endParaRPr lang="en-IN" sz="15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lnSpc>
                          <a:spcPct val="150000"/>
                        </a:lnSpc>
                        <a:buFont typeface="Arial" panose="020B0604020202020204" pitchFamily="34" charset="0"/>
                        <a:buChar char="•"/>
                      </a:pPr>
                      <a:r>
                        <a:rPr lang="en-IN" sz="1500" dirty="0">
                          <a:solidFill>
                            <a:schemeClr val="tx1"/>
                          </a:solidFill>
                          <a:latin typeface="Times New Roman" panose="02020603050405020304" pitchFamily="18" charset="0"/>
                          <a:cs typeface="Times New Roman" panose="02020603050405020304" pitchFamily="18" charset="0"/>
                        </a:rPr>
                        <a:t>Public opinion representation</a:t>
                      </a:r>
                      <a:endParaRPr lang="en-IN" sz="1500"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500" dirty="0">
                          <a:solidFill>
                            <a:schemeClr val="tx1"/>
                          </a:solidFill>
                          <a:latin typeface="Times New Roman" panose="02020603050405020304" pitchFamily="18" charset="0"/>
                          <a:cs typeface="Times New Roman" panose="02020603050405020304" pitchFamily="18" charset="0"/>
                        </a:rPr>
                        <a:t>Timeliness</a:t>
                      </a:r>
                      <a:endParaRPr lang="en-IN" sz="1500"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500" dirty="0">
                          <a:solidFill>
                            <a:schemeClr val="tx1"/>
                          </a:solidFill>
                          <a:latin typeface="Times New Roman" panose="02020603050405020304" pitchFamily="18" charset="0"/>
                          <a:cs typeface="Times New Roman" panose="02020603050405020304" pitchFamily="18" charset="0"/>
                        </a:rPr>
                        <a:t>Complementary information</a:t>
                      </a:r>
                      <a:endParaRPr lang="en-IN" sz="15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lnSpc>
                          <a:spcPct val="150000"/>
                        </a:lnSpc>
                        <a:buFont typeface="Arial" panose="020B0604020202020204" pitchFamily="34" charset="0"/>
                        <a:buChar char="•"/>
                      </a:pPr>
                      <a:r>
                        <a:rPr lang="en-IN" sz="1500" dirty="0">
                          <a:solidFill>
                            <a:schemeClr val="tx1"/>
                          </a:solidFill>
                          <a:latin typeface="Times New Roman" panose="02020603050405020304" pitchFamily="18" charset="0"/>
                          <a:cs typeface="Times New Roman" panose="02020603050405020304" pitchFamily="18" charset="0"/>
                        </a:rPr>
                        <a:t>Noise and data quality</a:t>
                      </a:r>
                      <a:endParaRPr lang="en-IN" sz="1500"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500" dirty="0">
                          <a:solidFill>
                            <a:schemeClr val="tx1"/>
                          </a:solidFill>
                          <a:latin typeface="Times New Roman" panose="02020603050405020304" pitchFamily="18" charset="0"/>
                          <a:cs typeface="Times New Roman" panose="02020603050405020304" pitchFamily="18" charset="0"/>
                        </a:rPr>
                        <a:t>Limited generalizability</a:t>
                      </a:r>
                      <a:endParaRPr lang="en-IN" sz="1500"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500" dirty="0">
                          <a:solidFill>
                            <a:schemeClr val="tx1"/>
                          </a:solidFill>
                          <a:latin typeface="Times New Roman" panose="02020603050405020304" pitchFamily="18" charset="0"/>
                          <a:cs typeface="Times New Roman" panose="02020603050405020304" pitchFamily="18" charset="0"/>
                        </a:rPr>
                        <a:t>Endogeneity and correlation versus causation</a:t>
                      </a:r>
                      <a:r>
                        <a:rPr lang="en-US" altLang="en-IN" sz="1500" dirty="0">
                          <a:solidFill>
                            <a:schemeClr val="tx1"/>
                          </a:solidFill>
                          <a:latin typeface="Times New Roman" panose="02020603050405020304" pitchFamily="18" charset="0"/>
                          <a:cs typeface="Times New Roman" panose="02020603050405020304" pitchFamily="18" charset="0"/>
                        </a:rPr>
                        <a:t>.</a:t>
                      </a:r>
                      <a:endParaRPr lang="en-US" altLang="en-IN" sz="15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ph idx="1"/>
          </p:nvPr>
        </p:nvGraphicFramePr>
        <p:xfrm>
          <a:off x="516835" y="206731"/>
          <a:ext cx="11156315" cy="5875020"/>
        </p:xfrm>
        <a:graphic>
          <a:graphicData uri="http://schemas.openxmlformats.org/drawingml/2006/table">
            <a:tbl>
              <a:tblPr firstRow="1" bandRow="1">
                <a:tableStyleId>{5C22544A-7EE6-4342-B048-85BDC9FD1C3A}</a:tableStyleId>
              </a:tblPr>
              <a:tblGrid>
                <a:gridCol w="2194882"/>
                <a:gridCol w="1494845"/>
                <a:gridCol w="850265"/>
                <a:gridCol w="3252470"/>
                <a:gridCol w="3363541"/>
              </a:tblGrid>
              <a:tr h="1009650">
                <a:tc>
                  <a:txBody>
                    <a:bodyPr/>
                    <a:lstStyle/>
                    <a:p>
                      <a:pPr algn="ctr"/>
                      <a:endParaRPr lang="en-US" b="1" dirty="0">
                        <a:solidFill>
                          <a:schemeClr val="tx1">
                            <a:lumMod val="85000"/>
                            <a:lumOff val="15000"/>
                          </a:schemeClr>
                        </a:solidFill>
                        <a:latin typeface="Times New Roman" panose="02020603050405020304" pitchFamily="18" charset="0"/>
                        <a:cs typeface="Times New Roman" panose="02020603050405020304" pitchFamily="18" charset="0"/>
                      </a:endParaRPr>
                    </a:p>
                    <a:p>
                      <a:pPr algn="ctr"/>
                      <a:r>
                        <a:rPr lang="en-US" b="1" dirty="0">
                          <a:solidFill>
                            <a:schemeClr val="tx1">
                              <a:lumMod val="85000"/>
                              <a:lumOff val="15000"/>
                            </a:schemeClr>
                          </a:solidFill>
                          <a:latin typeface="Times New Roman" panose="02020603050405020304" pitchFamily="18" charset="0"/>
                          <a:cs typeface="Times New Roman" panose="02020603050405020304" pitchFamily="18" charset="0"/>
                        </a:rPr>
                        <a:t>JOURNAL  NAME</a:t>
                      </a:r>
                      <a:endParaRPr lang="en-IN" b="1"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solidFill>
                          <a:schemeClr val="tx1">
                            <a:lumMod val="85000"/>
                            <a:lumOff val="15000"/>
                          </a:schemeClr>
                        </a:solidFill>
                        <a:latin typeface="Times New Roman" panose="02020603050405020304" pitchFamily="18" charset="0"/>
                        <a:cs typeface="Times New Roman" panose="02020603050405020304" pitchFamily="18" charset="0"/>
                      </a:endParaRPr>
                    </a:p>
                    <a:p>
                      <a:pPr algn="ctr"/>
                      <a:r>
                        <a:rPr lang="en-IN" b="1" dirty="0">
                          <a:solidFill>
                            <a:schemeClr val="tx1">
                              <a:lumMod val="85000"/>
                              <a:lumOff val="15000"/>
                            </a:schemeClr>
                          </a:solidFill>
                          <a:latin typeface="Times New Roman" panose="02020603050405020304" pitchFamily="18" charset="0"/>
                          <a:cs typeface="Times New Roman" panose="02020603050405020304" pitchFamily="18" charset="0"/>
                        </a:rPr>
                        <a:t>AUTHOR</a:t>
                      </a:r>
                      <a:endParaRPr lang="en-IN" b="1"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solidFill>
                          <a:schemeClr val="tx1">
                            <a:lumMod val="85000"/>
                            <a:lumOff val="15000"/>
                          </a:schemeClr>
                        </a:solidFill>
                        <a:latin typeface="Times New Roman" panose="02020603050405020304" pitchFamily="18" charset="0"/>
                        <a:cs typeface="Times New Roman" panose="02020603050405020304" pitchFamily="18" charset="0"/>
                      </a:endParaRPr>
                    </a:p>
                    <a:p>
                      <a:pPr algn="ctr"/>
                      <a:r>
                        <a:rPr lang="en-IN" b="1" dirty="0">
                          <a:solidFill>
                            <a:schemeClr val="tx1">
                              <a:lumMod val="85000"/>
                              <a:lumOff val="15000"/>
                            </a:schemeClr>
                          </a:solidFill>
                          <a:latin typeface="Times New Roman" panose="02020603050405020304" pitchFamily="18" charset="0"/>
                          <a:cs typeface="Times New Roman" panose="02020603050405020304" pitchFamily="18" charset="0"/>
                        </a:rPr>
                        <a:t>YEAR</a:t>
                      </a:r>
                      <a:endParaRPr lang="en-IN" b="1"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solidFill>
                          <a:schemeClr val="tx1">
                            <a:lumMod val="85000"/>
                            <a:lumOff val="15000"/>
                          </a:schemeClr>
                        </a:solidFill>
                        <a:latin typeface="Times New Roman" panose="02020603050405020304" pitchFamily="18" charset="0"/>
                        <a:cs typeface="Times New Roman" panose="02020603050405020304" pitchFamily="18" charset="0"/>
                      </a:endParaRPr>
                    </a:p>
                    <a:p>
                      <a:pPr algn="ctr"/>
                      <a:r>
                        <a:rPr lang="en-IN" b="1" dirty="0">
                          <a:solidFill>
                            <a:schemeClr val="tx1">
                              <a:lumMod val="85000"/>
                              <a:lumOff val="15000"/>
                            </a:schemeClr>
                          </a:solidFill>
                          <a:latin typeface="Times New Roman" panose="02020603050405020304" pitchFamily="18" charset="0"/>
                          <a:cs typeface="Times New Roman" panose="02020603050405020304" pitchFamily="18" charset="0"/>
                        </a:rPr>
                        <a:t>ADVANTAGE</a:t>
                      </a:r>
                      <a:endParaRPr lang="en-IN" b="1"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solidFill>
                          <a:schemeClr val="tx1">
                            <a:lumMod val="85000"/>
                            <a:lumOff val="15000"/>
                          </a:schemeClr>
                        </a:solidFill>
                        <a:latin typeface="Times New Roman" panose="02020603050405020304" pitchFamily="18" charset="0"/>
                        <a:cs typeface="Times New Roman" panose="02020603050405020304" pitchFamily="18" charset="0"/>
                      </a:endParaRPr>
                    </a:p>
                    <a:p>
                      <a:pPr algn="ctr"/>
                      <a:r>
                        <a:rPr lang="en-IN" b="1" dirty="0">
                          <a:solidFill>
                            <a:schemeClr val="tx1">
                              <a:lumMod val="85000"/>
                              <a:lumOff val="15000"/>
                            </a:schemeClr>
                          </a:solidFill>
                          <a:latin typeface="Times New Roman" panose="02020603050405020304" pitchFamily="18" charset="0"/>
                          <a:cs typeface="Times New Roman" panose="02020603050405020304" pitchFamily="18" charset="0"/>
                        </a:rPr>
                        <a:t>DISADVANTAGE</a:t>
                      </a:r>
                      <a:endParaRPr lang="en-IN" b="1"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53656">
                <a:tc>
                  <a:txBody>
                    <a:bodyPr/>
                    <a:lstStyle/>
                    <a:p>
                      <a:pPr algn="just">
                        <a:lnSpc>
                          <a:spcPct val="150000"/>
                        </a:lnSpc>
                      </a:pPr>
                      <a:r>
                        <a:rPr lang="en-IN" sz="1500" dirty="0"/>
                        <a:t> Predicting stock market indicators through twitter . Procedia-Social and Behavioral Sciences, </a:t>
                      </a:r>
                      <a:endParaRPr lang="en-IN"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pPr>
                      <a:r>
                        <a:rPr lang="en-IN" sz="1500" dirty="0">
                          <a:sym typeface="+mn-ea"/>
                        </a:rPr>
                        <a:t> Zhang, X., Fuehres, H., &amp; Gloor, P. A.</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pPr>
                      <a:r>
                        <a:rPr lang="en-IN" sz="1500" dirty="0">
                          <a:sym typeface="+mn-ea"/>
                        </a:rPr>
                        <a:t> 2011</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lnSpc>
                          <a:spcPct val="150000"/>
                        </a:lnSpc>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Rapid dissemination of information</a:t>
                      </a:r>
                      <a:endParaRPr lang="en-IN" sz="15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Real-time data</a:t>
                      </a:r>
                      <a:endParaRPr lang="en-IN" sz="15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Complementary information</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nSpc>
                          <a:spcPct val="150000"/>
                        </a:lnSpc>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Market noise and complexity</a:t>
                      </a:r>
                      <a:endParaRPr lang="en-IN" sz="15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Endogeneity and correlation versus causation</a:t>
                      </a:r>
                      <a:endParaRPr lang="en-IN" sz="15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Limited generalizability</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53656">
                <a:tc>
                  <a:txBody>
                    <a:bodyPr/>
                    <a:lstStyle/>
                    <a:p>
                      <a:pPr algn="just">
                        <a:lnSpc>
                          <a:spcPct val="150000"/>
                        </a:lnSpc>
                      </a:pPr>
                      <a:r>
                        <a:rPr lang="en-IN" sz="1500" dirty="0"/>
                        <a:t>A Comparative Review of Sentimental Analysis Using Machine Learning and Deep Learning Approaches. </a:t>
                      </a:r>
                      <a:endParaRPr lang="en-IN"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pPr>
                      <a:r>
                        <a:rPr lang="en-IN" sz="1500" dirty="0">
                          <a:sym typeface="+mn-ea"/>
                        </a:rPr>
                        <a:t>Nagelli, A., &amp; Saleena, B. </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pPr>
                      <a:r>
                        <a:rPr lang="en-IN" sz="1800" dirty="0">
                          <a:sym typeface="+mn-ea"/>
                        </a:rPr>
                        <a:t>2023</a:t>
                      </a:r>
                      <a:endParaRPr lang="en-IN" sz="1800" dirty="0">
                        <a:latin typeface="Times New Roman" panose="02020603050405020304" pitchFamily="18" charset="0"/>
                        <a:cs typeface="Times New Roman" panose="02020603050405020304" pitchFamily="18" charset="0"/>
                      </a:endParaRPr>
                    </a:p>
                    <a:p>
                      <a:pPr algn="ctr">
                        <a:lnSpc>
                          <a:spcPct val="150000"/>
                        </a:lnSpc>
                      </a:pP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lnSpc>
                          <a:spcPct val="150000"/>
                        </a:lnSpc>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Capturing long-term dependencie</a:t>
                      </a:r>
                      <a:r>
                        <a:rPr lang="en-US" altLang="en-IN" sz="1500" dirty="0">
                          <a:latin typeface="Times New Roman" panose="02020603050405020304" pitchFamily="18" charset="0"/>
                          <a:cs typeface="Times New Roman" panose="02020603050405020304" pitchFamily="18" charset="0"/>
                        </a:rPr>
                        <a:t>s</a:t>
                      </a:r>
                      <a:endParaRPr lang="en-US" altLang="en-IN" sz="15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Handling sequential data</a:t>
                      </a:r>
                      <a:endParaRPr lang="en-IN" sz="15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Nonlinear modeling capability:</a:t>
                      </a:r>
                      <a:endParaRPr lang="en-IN" sz="15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Incorporating sentiment analysis</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nSpc>
                          <a:spcPct val="150000"/>
                        </a:lnSpc>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Noisy and unreliable sentiment dat</a:t>
                      </a:r>
                      <a:r>
                        <a:rPr lang="en-US" altLang="en-IN" sz="1500" dirty="0">
                          <a:latin typeface="Times New Roman" panose="02020603050405020304" pitchFamily="18" charset="0"/>
                          <a:cs typeface="Times New Roman" panose="02020603050405020304" pitchFamily="18" charset="0"/>
                        </a:rPr>
                        <a:t>a</a:t>
                      </a:r>
                      <a:endParaRPr lang="en-US" altLang="en-IN" sz="15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Limitations in generalizability</a:t>
                      </a:r>
                      <a:endParaRPr lang="en-IN" sz="15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Market unpredictability</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253656">
                <a:tc>
                  <a:txBody>
                    <a:bodyPr/>
                    <a:lstStyle/>
                    <a:p>
                      <a:pPr algn="just">
                        <a:lnSpc>
                          <a:spcPct val="150000"/>
                        </a:lnSpc>
                      </a:pPr>
                      <a:r>
                        <a:rPr lang="en-IN" sz="1500" dirty="0">
                          <a:latin typeface="Times New Roman" panose="02020603050405020304" pitchFamily="18" charset="0"/>
                          <a:cs typeface="Times New Roman" panose="02020603050405020304" pitchFamily="18" charset="0"/>
                        </a:rPr>
                        <a:t> Stock price prediction using news sentiment analysis. </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pPr>
                      <a:r>
                        <a:rPr lang="en-IN" sz="1500" dirty="0">
                          <a:latin typeface="Times New Roman" panose="02020603050405020304" pitchFamily="18" charset="0"/>
                          <a:cs typeface="Times New Roman" panose="02020603050405020304" pitchFamily="18" charset="0"/>
                          <a:sym typeface="+mn-ea"/>
                        </a:rPr>
                        <a:t>Mohan, S., Mullapudi, S., Sammeta, S., Vijayvergia, P., &amp; Anastasiu, D. C</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pPr>
                      <a:r>
                        <a:rPr lang="en-IN" sz="1700" dirty="0">
                          <a:latin typeface="Times New Roman" panose="02020603050405020304" pitchFamily="18" charset="0"/>
                          <a:cs typeface="Times New Roman" panose="02020603050405020304" pitchFamily="18" charset="0"/>
                          <a:sym typeface="+mn-ea"/>
                        </a:rPr>
                        <a:t>2019</a:t>
                      </a:r>
                      <a:endParaRPr lang="en-IN" sz="17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lnSpc>
                          <a:spcPct val="150000"/>
                        </a:lnSpc>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Incorporation of news sentiment</a:t>
                      </a:r>
                      <a:endParaRPr lang="en-IN" sz="15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Access to relevant information</a:t>
                      </a:r>
                      <a:endParaRPr lang="en-IN" sz="15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Potential for interpretability</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nSpc>
                          <a:spcPct val="150000"/>
                        </a:lnSpc>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Difficulty in capturing all relevant information</a:t>
                      </a:r>
                      <a:endParaRPr lang="en-IN" sz="15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Market unpredictability</a:t>
                      </a:r>
                      <a:endParaRPr lang="en-IN" sz="15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Noise and accuracy of sentiment analysis</a:t>
                      </a:r>
                      <a:endParaRPr lang="en-IN" sz="15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3545"/>
            <a:ext cx="10515600" cy="701040"/>
          </a:xfrm>
        </p:spPr>
        <p:txBody>
          <a:bodyPr>
            <a:normAutofit/>
          </a:bodyPr>
          <a:lstStyle/>
          <a:p>
            <a:pPr algn="ctr"/>
            <a:r>
              <a:rPr lang="en-US" altLang="en-US" sz="4000" b="1" dirty="0">
                <a:latin typeface="Times New Roman" panose="02020603050405020304" pitchFamily="18" charset="0"/>
                <a:cs typeface="Times New Roman" panose="02020603050405020304" pitchFamily="18" charset="0"/>
              </a:rPr>
              <a:t>EXISTING SYSTEM AND ITS LIMITATION</a:t>
            </a:r>
            <a:endParaRPr lang="en-IN" sz="4000" b="1" dirty="0"/>
          </a:p>
        </p:txBody>
      </p:sp>
      <p:sp>
        <p:nvSpPr>
          <p:cNvPr id="3" name="Content Placeholder 2"/>
          <p:cNvSpPr>
            <a:spLocks noGrp="1"/>
          </p:cNvSpPr>
          <p:nvPr>
            <p:ph idx="1"/>
          </p:nvPr>
        </p:nvSpPr>
        <p:spPr>
          <a:xfrm>
            <a:off x="838200" y="1124585"/>
            <a:ext cx="9967595" cy="5410200"/>
          </a:xfrm>
        </p:spPr>
        <p:txBody>
          <a:bodyPr>
            <a:normAutofit fontScale="25000"/>
          </a:bodyPr>
          <a:lstStyle/>
          <a:p>
            <a:pPr marL="0" indent="0">
              <a:lnSpc>
                <a:spcPct val="150000"/>
              </a:lnSpc>
              <a:buNone/>
            </a:pP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8000" dirty="0">
                <a:effectLst/>
                <a:latin typeface="Times New Roman" panose="02020603050405020304" pitchFamily="18" charset="0"/>
                <a:ea typeface="Times New Roman" panose="02020603050405020304" pitchFamily="18" charset="0"/>
              </a:rPr>
              <a:t>A stock market prediction system using LSTM (Long Short-Term Memory) and sentiment analysis can be designed to analyze historical stock data and sentiment from news articles, social media, or other sources to make predictions about future stock prices.</a:t>
            </a:r>
            <a:endParaRPr lang="en-US" sz="8000" dirty="0">
              <a:effectLst/>
              <a:latin typeface="Times New Roman" panose="02020603050405020304" pitchFamily="18" charset="0"/>
              <a:ea typeface="Times New Roman" panose="02020603050405020304" pitchFamily="18" charset="0"/>
            </a:endParaRPr>
          </a:p>
          <a:p>
            <a:pPr algn="just">
              <a:lnSpc>
                <a:spcPct val="150000"/>
              </a:lnSpc>
            </a:pPr>
            <a:r>
              <a:rPr lang="en-US" sz="8000" dirty="0">
                <a:effectLst/>
                <a:latin typeface="Times New Roman" panose="02020603050405020304" pitchFamily="18" charset="0"/>
                <a:ea typeface="Times New Roman" panose="02020603050405020304" pitchFamily="18" charset="0"/>
              </a:rPr>
              <a:t> Historical stock data might not fully capture all the relevant factors that influence stock prices, and sentiment analysis of news or social media can be subjective and prone to noise and bias.</a:t>
            </a:r>
            <a:endParaRPr lang="en-US" sz="8000" dirty="0">
              <a:effectLst/>
              <a:latin typeface="Times New Roman" panose="02020603050405020304" pitchFamily="18" charset="0"/>
              <a:ea typeface="Times New Roman" panose="02020603050405020304" pitchFamily="18" charset="0"/>
            </a:endParaRPr>
          </a:p>
          <a:p>
            <a:pPr algn="just">
              <a:lnSpc>
                <a:spcPct val="150000"/>
              </a:lnSpc>
            </a:pPr>
            <a:r>
              <a:rPr lang="en-US" sz="8000" dirty="0">
                <a:effectLst/>
                <a:latin typeface="Times New Roman" panose="02020603050405020304" pitchFamily="18" charset="0"/>
                <a:ea typeface="Times New Roman" panose="02020603050405020304" pitchFamily="18" charset="0"/>
              </a:rPr>
              <a:t>LSTM models can capture some nonlinear patterns, but they may still struggle to handle sudden shifts or structural changes in the market.</a:t>
            </a:r>
            <a:endParaRPr lang="en-US" sz="8000" dirty="0">
              <a:effectLst/>
              <a:latin typeface="Times New Roman" panose="02020603050405020304" pitchFamily="18" charset="0"/>
              <a:ea typeface="Times New Roman" panose="02020603050405020304" pitchFamily="18" charset="0"/>
            </a:endParaRPr>
          </a:p>
          <a:p>
            <a:pPr algn="just">
              <a:lnSpc>
                <a:spcPct val="150000"/>
              </a:lnSpc>
            </a:pPr>
            <a:r>
              <a:rPr lang="en-US" sz="8000" dirty="0">
                <a:effectLst/>
                <a:latin typeface="Times New Roman" panose="02020603050405020304" pitchFamily="18" charset="0"/>
                <a:ea typeface="Times New Roman" panose="02020603050405020304" pitchFamily="18" charset="0"/>
              </a:rPr>
              <a:t> Sentiment analysis, while useful, has limitations. It relies on the sentiment expressed in text and may not fully capture nuanced information or complex market dynamics.</a:t>
            </a:r>
            <a:endParaRPr lang="en-US" sz="8000" dirty="0">
              <a:effectLst/>
              <a:latin typeface="Times New Roman" panose="02020603050405020304" pitchFamily="18" charset="0"/>
              <a:ea typeface="Times New Roman" panose="02020603050405020304" pitchFamily="18" charset="0"/>
            </a:endParaRPr>
          </a:p>
          <a:p>
            <a:pPr algn="just">
              <a:lnSpc>
                <a:spcPct val="150000"/>
              </a:lnSpc>
            </a:pPr>
            <a:endParaRPr lang="en-IN" sz="8000" dirty="0"/>
          </a:p>
        </p:txBody>
      </p:sp>
      <p:sp>
        <p:nvSpPr>
          <p:cNvPr id="4" name="Text Box 3"/>
          <p:cNvSpPr txBox="1"/>
          <p:nvPr/>
        </p:nvSpPr>
        <p:spPr>
          <a:xfrm>
            <a:off x="11686540" y="5687695"/>
            <a:ext cx="309880" cy="368300"/>
          </a:xfrm>
          <a:prstGeom prst="rect">
            <a:avLst/>
          </a:prstGeom>
          <a:noFill/>
        </p:spPr>
        <p:txBody>
          <a:bodyPr wrap="none" rtlCol="0">
            <a:spAutoFit/>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285" y="1057522"/>
            <a:ext cx="10462444" cy="904682"/>
          </a:xfrm>
        </p:spPr>
        <p:txBody>
          <a:bodyPr/>
          <a:lstStyle/>
          <a:p>
            <a:pPr algn="ctr"/>
            <a:r>
              <a:rPr lang="en-IN" sz="4000" b="1" dirty="0">
                <a:latin typeface="Times New Roman" panose="02020603050405020304" pitchFamily="18" charset="0"/>
                <a:cs typeface="Times New Roman" panose="02020603050405020304" pitchFamily="18" charset="0"/>
              </a:rPr>
              <a:t>PROPOSED</a:t>
            </a:r>
            <a:r>
              <a:rPr lang="en-IN" b="1" dirty="0">
                <a:latin typeface="Times New Roman" panose="02020603050405020304" pitchFamily="18" charset="0"/>
                <a:cs typeface="Times New Roman" panose="02020603050405020304" pitchFamily="18" charset="0"/>
              </a:rPr>
              <a:t> </a:t>
            </a:r>
            <a:r>
              <a:rPr lang="en-IN" sz="4000" b="1" dirty="0">
                <a:latin typeface="Times New Roman" panose="02020603050405020304" pitchFamily="18" charset="0"/>
                <a:cs typeface="Times New Roman" panose="02020603050405020304" pitchFamily="18" charset="0"/>
              </a:rPr>
              <a:t>SYSTEM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41876" y="2669473"/>
            <a:ext cx="9086867" cy="2697658"/>
          </a:xfrm>
        </p:spPr>
        <p:txBody>
          <a:bodyPr>
            <a:normAutofit/>
          </a:bodyPr>
          <a:lstStyle/>
          <a:p>
            <a:pPr algn="just">
              <a:lnSpc>
                <a:spcPct val="150000"/>
              </a:lnSpc>
            </a:pPr>
            <a:r>
              <a:rPr lang="en-US" sz="2200" dirty="0">
                <a:effectLst/>
                <a:latin typeface="Times New Roman" panose="02020603050405020304" pitchFamily="18" charset="0"/>
                <a:ea typeface="Times New Roman" panose="02020603050405020304" pitchFamily="18" charset="0"/>
              </a:rPr>
              <a:t>The proposed system is mainly focused on Stock market prediction using sentiment analysis involves leveraging natural language processing (NLP) techniques to analyze and quantify sentiment expressed in textual data, such as news articles, social media posts, or expert opinionsby using Machine Learning</a:t>
            </a:r>
            <a:r>
              <a:rPr lang="en-US" sz="2200" spc="-28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(ML)</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and deep learning algorithms.</a:t>
            </a:r>
            <a:endParaRPr lang="en-IN" sz="2200" dirty="0">
              <a:effectLst/>
              <a:latin typeface="Times New Roman" panose="02020603050405020304" pitchFamily="18" charset="0"/>
              <a:ea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9257"/>
            <a:ext cx="8596668" cy="758024"/>
          </a:xfrm>
        </p:spPr>
        <p:txBody>
          <a:bodyPr>
            <a:normAutofit/>
          </a:bodyPr>
          <a:lstStyle/>
          <a:p>
            <a:pPr algn="ctr"/>
            <a:r>
              <a:rPr lang="en-IN" sz="4000" b="1" dirty="0">
                <a:latin typeface="Times New Roman" panose="02020603050405020304" pitchFamily="18" charset="0"/>
                <a:cs typeface="Times New Roman" panose="02020603050405020304" pitchFamily="18" charset="0"/>
              </a:rPr>
              <a:t>MODULES  SPLIT-UP</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78267" y="1741212"/>
            <a:ext cx="8744962" cy="3886987"/>
          </a:xfrm>
        </p:spPr>
        <p:txBody>
          <a:bodyPr>
            <a:normAutofit fontScale="25000"/>
          </a:bodyPr>
          <a:lstStyle/>
          <a:p>
            <a:pPr marL="0" indent="0">
              <a:buNone/>
            </a:pPr>
            <a:r>
              <a:rPr lang="en-US" sz="8000" dirty="0">
                <a:latin typeface="Times New Roman" panose="02020603050405020304" pitchFamily="18" charset="0"/>
                <a:cs typeface="Times New Roman" panose="02020603050405020304" pitchFamily="18" charset="0"/>
              </a:rPr>
              <a:t>Module 1 </a:t>
            </a:r>
            <a:r>
              <a:rPr lang="en-US" sz="8000" dirty="0">
                <a:latin typeface="Times New Roman" panose="02020603050405020304" pitchFamily="18" charset="0"/>
                <a:cs typeface="Times New Roman" panose="02020603050405020304" pitchFamily="18" charset="0"/>
                <a:sym typeface="Wingdings" panose="05000000000000000000" pitchFamily="2" charset="2"/>
              </a:rPr>
              <a:t> </a:t>
            </a:r>
            <a:r>
              <a:rPr lang="en-US" sz="8000" dirty="0">
                <a:latin typeface="Times New Roman" panose="02020603050405020304" pitchFamily="18" charset="0"/>
                <a:cs typeface="Times New Roman" panose="02020603050405020304" pitchFamily="18" charset="0"/>
              </a:rPr>
              <a:t>Dataset Collection</a:t>
            </a:r>
            <a:endParaRPr lang="en-US" sz="8000" dirty="0">
              <a:latin typeface="Times New Roman" panose="02020603050405020304" pitchFamily="18" charset="0"/>
              <a:cs typeface="Times New Roman" panose="02020603050405020304" pitchFamily="18" charset="0"/>
            </a:endParaRPr>
          </a:p>
          <a:p>
            <a:pPr marL="0" indent="0">
              <a:buNone/>
            </a:pPr>
            <a:r>
              <a:rPr lang="en-US" sz="8000" dirty="0">
                <a:latin typeface="Times New Roman" panose="02020603050405020304" pitchFamily="18" charset="0"/>
                <a:cs typeface="Times New Roman" panose="02020603050405020304" pitchFamily="18" charset="0"/>
              </a:rPr>
              <a:t>Module 2 </a:t>
            </a:r>
            <a:r>
              <a:rPr lang="en-US" sz="8000" dirty="0">
                <a:latin typeface="Times New Roman" panose="02020603050405020304" pitchFamily="18" charset="0"/>
                <a:cs typeface="Times New Roman" panose="02020603050405020304" pitchFamily="18" charset="0"/>
                <a:sym typeface="Wingdings" panose="05000000000000000000" pitchFamily="2" charset="2"/>
              </a:rPr>
              <a:t> </a:t>
            </a:r>
            <a:r>
              <a:rPr lang="en-US" sz="8000" dirty="0">
                <a:latin typeface="Times New Roman" panose="02020603050405020304" pitchFamily="18" charset="0"/>
                <a:cs typeface="Times New Roman" panose="02020603050405020304" pitchFamily="18" charset="0"/>
              </a:rPr>
              <a:t>Data Preprocessing</a:t>
            </a:r>
            <a:endParaRPr lang="en-US" sz="8000" dirty="0">
              <a:latin typeface="Times New Roman" panose="02020603050405020304" pitchFamily="18" charset="0"/>
              <a:cs typeface="Times New Roman" panose="02020603050405020304" pitchFamily="18" charset="0"/>
            </a:endParaRPr>
          </a:p>
          <a:p>
            <a:pPr marL="0" indent="0">
              <a:buNone/>
            </a:pPr>
            <a:r>
              <a:rPr lang="en-US" sz="8000" dirty="0">
                <a:latin typeface="Times New Roman" panose="02020603050405020304" pitchFamily="18" charset="0"/>
                <a:cs typeface="Times New Roman" panose="02020603050405020304" pitchFamily="18" charset="0"/>
              </a:rPr>
              <a:t>Module 3 </a:t>
            </a:r>
            <a:r>
              <a:rPr lang="en-US" sz="8000" dirty="0">
                <a:latin typeface="Times New Roman" panose="02020603050405020304" pitchFamily="18" charset="0"/>
                <a:cs typeface="Times New Roman" panose="02020603050405020304" pitchFamily="18" charset="0"/>
                <a:sym typeface="Wingdings" panose="05000000000000000000" pitchFamily="2" charset="2"/>
              </a:rPr>
              <a:t>Sentiment Analysis</a:t>
            </a:r>
            <a:endParaRPr lang="en-US" sz="8000" dirty="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r>
              <a:rPr lang="en-US" sz="8000" dirty="0">
                <a:latin typeface="Times New Roman" panose="02020603050405020304" pitchFamily="18" charset="0"/>
                <a:cs typeface="Times New Roman" panose="02020603050405020304" pitchFamily="18" charset="0"/>
                <a:sym typeface="+mn-ea"/>
              </a:rPr>
              <a:t>Module 4 </a:t>
            </a:r>
            <a:r>
              <a:rPr lang="en-US" sz="8000" dirty="0">
                <a:latin typeface="Times New Roman" panose="02020603050405020304" pitchFamily="18" charset="0"/>
                <a:cs typeface="Times New Roman" panose="02020603050405020304" pitchFamily="18" charset="0"/>
                <a:sym typeface="Wingdings" panose="05000000000000000000" pitchFamily="2" charset="2"/>
              </a:rPr>
              <a:t>  Feature engineering  Feature</a:t>
            </a:r>
            <a:r>
              <a:rPr lang="en-US" sz="8000" dirty="0">
                <a:latin typeface="Times New Roman" panose="02020603050405020304" pitchFamily="18" charset="0"/>
                <a:cs typeface="Times New Roman" panose="02020603050405020304" pitchFamily="18" charset="0"/>
                <a:sym typeface="Wingdings" panose="05000000000000000000" pitchFamily="2" charset="2"/>
              </a:rPr>
              <a:t> LSTM</a:t>
            </a:r>
            <a:endParaRPr lang="en-US" sz="8000" dirty="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r>
              <a:rPr lang="en-US" sz="8000" dirty="0">
                <a:latin typeface="Times New Roman" panose="02020603050405020304" pitchFamily="18" charset="0"/>
                <a:cs typeface="Times New Roman" panose="02020603050405020304" pitchFamily="18" charset="0"/>
                <a:sym typeface="+mn-ea"/>
              </a:rPr>
              <a:t>Module 5 </a:t>
            </a:r>
            <a:r>
              <a:rPr lang="en-US" sz="8000" dirty="0">
                <a:latin typeface="Times New Roman" panose="02020603050405020304" pitchFamily="18" charset="0"/>
                <a:cs typeface="Times New Roman" panose="02020603050405020304" pitchFamily="18" charset="0"/>
                <a:sym typeface="Wingdings" panose="05000000000000000000" pitchFamily="2" charset="2"/>
              </a:rPr>
              <a:t></a:t>
            </a:r>
            <a:r>
              <a:rPr lang="en-US" sz="8000" dirty="0">
                <a:latin typeface="Times New Roman" panose="02020603050405020304" pitchFamily="18" charset="0"/>
                <a:cs typeface="Times New Roman" panose="02020603050405020304" pitchFamily="18" charset="0"/>
                <a:sym typeface="+mn-ea"/>
              </a:rPr>
              <a:t> </a:t>
            </a:r>
            <a:r>
              <a:rPr lang="en-US" sz="8000" dirty="0">
                <a:latin typeface="Times New Roman" panose="02020603050405020304" pitchFamily="18" charset="0"/>
                <a:cs typeface="Times New Roman" panose="02020603050405020304" pitchFamily="18" charset="0"/>
                <a:sym typeface="Wingdings" panose="05000000000000000000" pitchFamily="2" charset="2"/>
              </a:rPr>
              <a:t>model training module </a:t>
            </a:r>
            <a:endParaRPr lang="en-US" sz="8000" dirty="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r>
              <a:rPr lang="en-US" sz="8000" dirty="0">
                <a:latin typeface="Times New Roman" panose="02020603050405020304" pitchFamily="18" charset="0"/>
                <a:cs typeface="Times New Roman" panose="02020603050405020304" pitchFamily="18" charset="0"/>
                <a:sym typeface="+mn-ea"/>
              </a:rPr>
              <a:t>Module 6 </a:t>
            </a:r>
            <a:r>
              <a:rPr lang="en-US" sz="8000" dirty="0">
                <a:latin typeface="Times New Roman" panose="02020603050405020304" pitchFamily="18" charset="0"/>
                <a:cs typeface="Times New Roman" panose="02020603050405020304" pitchFamily="18" charset="0"/>
                <a:sym typeface="Wingdings" panose="05000000000000000000" pitchFamily="2" charset="2"/>
              </a:rPr>
              <a:t></a:t>
            </a:r>
            <a:r>
              <a:rPr lang="en-US" sz="8000" dirty="0">
                <a:latin typeface="Times New Roman" panose="02020603050405020304" pitchFamily="18" charset="0"/>
                <a:cs typeface="Times New Roman" panose="02020603050405020304" pitchFamily="18" charset="0"/>
                <a:sym typeface="Wingdings" panose="05000000000000000000" pitchFamily="2" charset="2"/>
              </a:rPr>
              <a:t> Model fusion module </a:t>
            </a:r>
            <a:endParaRPr lang="en-US" sz="8000" dirty="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r>
              <a:rPr lang="en-US" sz="8000" dirty="0">
                <a:latin typeface="Times New Roman" panose="02020603050405020304" pitchFamily="18" charset="0"/>
                <a:cs typeface="Times New Roman" panose="02020603050405020304" pitchFamily="18" charset="0"/>
                <a:sym typeface="+mn-ea"/>
              </a:rPr>
              <a:t>Module 7 </a:t>
            </a:r>
            <a:r>
              <a:rPr lang="en-US" sz="8000" dirty="0">
                <a:latin typeface="Times New Roman" panose="02020603050405020304" pitchFamily="18" charset="0"/>
                <a:cs typeface="Times New Roman" panose="02020603050405020304" pitchFamily="18" charset="0"/>
                <a:sym typeface="Wingdings" panose="05000000000000000000" pitchFamily="2" charset="2"/>
              </a:rPr>
              <a:t></a:t>
            </a:r>
            <a:r>
              <a:rPr lang="en-US" sz="8000" dirty="0">
                <a:latin typeface="Times New Roman" panose="02020603050405020304" pitchFamily="18" charset="0"/>
                <a:cs typeface="Times New Roman" panose="02020603050405020304" pitchFamily="18" charset="0"/>
                <a:sym typeface="Wingdings" panose="05000000000000000000" pitchFamily="2" charset="2"/>
              </a:rPr>
              <a:t>Model evaluation module</a:t>
            </a:r>
            <a:endParaRPr lang="en-US" sz="8000" dirty="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r>
              <a:rPr lang="en-US" sz="8000" dirty="0">
                <a:latin typeface="Times New Roman" panose="02020603050405020304" pitchFamily="18" charset="0"/>
                <a:cs typeface="Times New Roman" panose="02020603050405020304" pitchFamily="18" charset="0"/>
                <a:sym typeface="+mn-ea"/>
              </a:rPr>
              <a:t>Module 8 </a:t>
            </a:r>
            <a:r>
              <a:rPr lang="en-US" sz="8000" dirty="0">
                <a:latin typeface="Times New Roman" panose="02020603050405020304" pitchFamily="18" charset="0"/>
                <a:cs typeface="Times New Roman" panose="02020603050405020304" pitchFamily="18" charset="0"/>
                <a:sym typeface="Wingdings" panose="05000000000000000000" pitchFamily="2" charset="2"/>
              </a:rPr>
              <a:t></a:t>
            </a:r>
            <a:r>
              <a:rPr lang="en-US" sz="8000" dirty="0">
                <a:latin typeface="Times New Roman" panose="02020603050405020304" pitchFamily="18" charset="0"/>
                <a:cs typeface="Times New Roman" panose="02020603050405020304" pitchFamily="18" charset="0"/>
                <a:sym typeface="Wingdings" panose="05000000000000000000" pitchFamily="2" charset="2"/>
              </a:rPr>
              <a:t>  Plotting the values</a:t>
            </a:r>
            <a:endParaRPr lang="en-US" sz="8000" dirty="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endParaRPr lang="en-US" sz="2200" dirty="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1181"/>
          </a:xfrm>
        </p:spPr>
        <p:txBody>
          <a:bodyPr>
            <a:normAutofit/>
          </a:bodyPr>
          <a:lstStyle/>
          <a:p>
            <a:pPr algn="ctr"/>
            <a:r>
              <a:rPr lang="en-IN" sz="4000" b="1" dirty="0">
                <a:latin typeface="Times New Roman" panose="02020603050405020304" pitchFamily="18" charset="0"/>
                <a:cs typeface="Times New Roman" panose="02020603050405020304" pitchFamily="18" charset="0"/>
              </a:rPr>
              <a:t>SYSTEM ARCHITECTURE</a:t>
            </a:r>
            <a:endParaRPr lang="en-IN" sz="4000" b="1" dirty="0">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ph idx="1"/>
          </p:nvPr>
        </p:nvPicPr>
        <p:blipFill>
          <a:blip r:embed="rId1"/>
          <a:stretch>
            <a:fillRect/>
          </a:stretch>
        </p:blipFill>
        <p:spPr>
          <a:xfrm>
            <a:off x="1431925" y="1825625"/>
            <a:ext cx="9147175" cy="43516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6906</Words>
  <Application>WPS Presentation</Application>
  <PresentationFormat>Widescreen</PresentationFormat>
  <Paragraphs>218</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Times New Roman</vt:lpstr>
      <vt:lpstr>Wingdings</vt:lpstr>
      <vt:lpstr>Calibri</vt:lpstr>
      <vt:lpstr>Microsoft YaHei</vt:lpstr>
      <vt:lpstr>Arial Unicode MS</vt:lpstr>
      <vt:lpstr>Calibri Light</vt:lpstr>
      <vt:lpstr>Office Theme</vt:lpstr>
      <vt:lpstr>AGENDA</vt:lpstr>
      <vt:lpstr>INTRODUCTION</vt:lpstr>
      <vt:lpstr>ABSTRACT</vt:lpstr>
      <vt:lpstr>LITERATURE SURVEY</vt:lpstr>
      <vt:lpstr>PowerPoint 演示文稿</vt:lpstr>
      <vt:lpstr>EXISTING SYSTEM AND ITS LIMITATION</vt:lpstr>
      <vt:lpstr>PROPOSED SYSTEM</vt:lpstr>
      <vt:lpstr>MODULES  SPLIT-UP</vt:lpstr>
      <vt:lpstr>SYSTEM ARCHITECTURE</vt:lpstr>
      <vt:lpstr>DATA FLOW DIAGRAM</vt:lpstr>
      <vt:lpstr>Level 1</vt:lpstr>
      <vt:lpstr> </vt:lpstr>
      <vt:lpstr>ALGORITHMS USED</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MULTI-TARGET SOIL PROPERTY PREDICTION MODEL USING NON-LINEAR REGRESSION ALGORITHM</dc:title>
  <dc:creator>suruthika paramanantham</dc:creator>
  <cp:lastModifiedBy>BE COOL</cp:lastModifiedBy>
  <cp:revision>46</cp:revision>
  <dcterms:created xsi:type="dcterms:W3CDTF">2023-02-22T12:04:00Z</dcterms:created>
  <dcterms:modified xsi:type="dcterms:W3CDTF">2023-06-27T06:13:50Z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8E3F414E89724E97B312E8A5218DEF3B</vt:lpwstr>
  </property>
  <property fmtid="{D5CDD505-2E9C-101B-9397-08002B2CF9AE}" pid="3" name="KSOProductBuildVer">
    <vt:lpwstr>1033-11.2.0.11537</vt:lpwstr>
  </property>
</Properties>
</file>