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2"/>
  </p:notesMasterIdLst>
  <p:sldIdLst>
    <p:sldId id="259" r:id="rId4"/>
    <p:sldId id="258" r:id="rId5"/>
    <p:sldId id="260" r:id="rId6"/>
    <p:sldId id="261" r:id="rId7"/>
    <p:sldId id="277" r:id="rId8"/>
    <p:sldId id="278" r:id="rId9"/>
    <p:sldId id="264" r:id="rId10"/>
    <p:sldId id="265" r:id="rId11"/>
    <p:sldId id="287" r:id="rId12"/>
    <p:sldId id="273" r:id="rId13"/>
    <p:sldId id="282" r:id="rId14"/>
    <p:sldId id="283" r:id="rId15"/>
    <p:sldId id="284" r:id="rId16"/>
    <p:sldId id="285" r:id="rId17"/>
    <p:sldId id="288" r:id="rId18"/>
    <p:sldId id="289" r:id="rId19"/>
    <p:sldId id="275" r:id="rId20"/>
    <p:sldId id="276" r:id="rId21"/>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19.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D62AB-55FA-4179-8C2F-DC1A56BD9E7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4F05852-2F84-49EC-88AD-3B02F6D7B016}"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F24D60-CAE6-46AD-9D0B-C02F7B1293EF}"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D16E8C-EB8A-425C-9BA2-E4B539351587}"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C0D1A98-9E99-4DBE-BE49-5C29F2DAD81F}"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55E2BA5-1E09-47F1-9112-70406D5B8D86}" type="datetime5">
              <a:rPr lang="en-US" smtClean="0"/>
            </a:fld>
            <a:endParaRPr lang="en-IN"/>
          </a:p>
        </p:txBody>
      </p:sp>
      <p:sp>
        <p:nvSpPr>
          <p:cNvPr id="8" name="Footer Placeholder 7"/>
          <p:cNvSpPr>
            <a:spLocks noGrp="1"/>
          </p:cNvSpPr>
          <p:nvPr>
            <p:ph type="ftr" sz="quarter" idx="11"/>
          </p:nvPr>
        </p:nvSpPr>
        <p:spPr/>
        <p:txBody>
          <a:bodyPr/>
          <a:lstStyle/>
          <a:p>
            <a:r>
              <a:rPr lang="en-IN"/>
              <a:t>20CS8504 - PROJECT WORK</a:t>
            </a:r>
            <a:endParaRPr lang="en-IN"/>
          </a:p>
        </p:txBody>
      </p:sp>
      <p:sp>
        <p:nvSpPr>
          <p:cNvPr id="9" name="Slide Number Placeholder 8"/>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F32384F-C4AE-4D39-8526-1E50E83AE1C8}" type="datetime5">
              <a:rPr lang="en-US" smtClean="0"/>
            </a:fld>
            <a:endParaRPr lang="en-IN"/>
          </a:p>
        </p:txBody>
      </p:sp>
      <p:sp>
        <p:nvSpPr>
          <p:cNvPr id="4" name="Footer Placeholder 3"/>
          <p:cNvSpPr>
            <a:spLocks noGrp="1"/>
          </p:cNvSpPr>
          <p:nvPr>
            <p:ph type="ftr" sz="quarter" idx="11"/>
          </p:nvPr>
        </p:nvSpPr>
        <p:spPr/>
        <p:txBody>
          <a:bodyPr/>
          <a:lstStyle/>
          <a:p>
            <a:r>
              <a:rPr lang="en-IN"/>
              <a:t>20CS8504 - PROJECT WORK</a:t>
            </a:r>
            <a:endParaRPr lang="en-IN"/>
          </a:p>
        </p:txBody>
      </p:sp>
      <p:sp>
        <p:nvSpPr>
          <p:cNvPr id="5" name="Slide Number Placeholder 4"/>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FEB1EC-7644-46B1-B043-E77E363DD1BF}" type="datetime5">
              <a:rPr lang="en-US" smtClean="0"/>
            </a:fld>
            <a:endParaRPr lang="en-IN"/>
          </a:p>
        </p:txBody>
      </p:sp>
      <p:sp>
        <p:nvSpPr>
          <p:cNvPr id="3" name="Footer Placeholder 2"/>
          <p:cNvSpPr>
            <a:spLocks noGrp="1"/>
          </p:cNvSpPr>
          <p:nvPr>
            <p:ph type="ftr" sz="quarter" idx="11"/>
          </p:nvPr>
        </p:nvSpPr>
        <p:spPr/>
        <p:txBody>
          <a:bodyPr/>
          <a:lstStyle/>
          <a:p>
            <a:r>
              <a:rPr lang="en-IN"/>
              <a:t>20CS8504 - PROJECT WORK</a:t>
            </a:r>
            <a:endParaRPr lang="en-IN"/>
          </a:p>
        </p:txBody>
      </p:sp>
      <p:sp>
        <p:nvSpPr>
          <p:cNvPr id="4" name="Slide Number Placeholder 3"/>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ED24307-004F-4D63-97B7-8D6DE685304F}"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E9C8EC-8C69-4057-B3C8-663916D34427}"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8A367C9-BD22-43D1-A5E7-BAE29681C0FC}"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25545D5-DA7C-4AA1-872D-DAC5E7C7168B}"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FD16E8C-EB8A-425C-9BA2-E4B539351587}" type="datetime5">
              <a:rPr lang="en-US" smtClean="0"/>
            </a:fld>
            <a:endParaRPr lang="en-IN"/>
          </a:p>
        </p:txBody>
      </p:sp>
      <p:sp>
        <p:nvSpPr>
          <p:cNvPr id="5" name="Footer Placeholder 4"/>
          <p:cNvSpPr>
            <a:spLocks noGrp="1"/>
          </p:cNvSpPr>
          <p:nvPr>
            <p:ph type="ftr" sz="quarter" idx="11"/>
          </p:nvPr>
        </p:nvSpPr>
        <p:spPr/>
        <p:txBody>
          <a:bodyPr/>
          <a:lstStyle/>
          <a:p>
            <a:r>
              <a:rPr lang="en-IN"/>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fld>
            <a:endParaRPr lang="en-IN"/>
          </a:p>
        </p:txBody>
      </p:sp>
      <p:sp>
        <p:nvSpPr>
          <p:cNvPr id="8" name="Footer Placeholder 7"/>
          <p:cNvSpPr>
            <a:spLocks noGrp="1"/>
          </p:cNvSpPr>
          <p:nvPr>
            <p:ph type="ftr" sz="quarter" idx="11"/>
          </p:nvPr>
        </p:nvSpPr>
        <p:spPr/>
        <p:txBody>
          <a:bodyPr/>
          <a:lstStyle/>
          <a:p>
            <a:r>
              <a:rPr lang="en-IN"/>
              <a:t>20CS8504 - PROJECT WORK</a:t>
            </a:r>
            <a:endParaRPr lang="en-IN"/>
          </a:p>
        </p:txBody>
      </p:sp>
      <p:sp>
        <p:nvSpPr>
          <p:cNvPr id="9" name="Slide Number Placeholder 8"/>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fld>
            <a:endParaRPr lang="en-IN"/>
          </a:p>
        </p:txBody>
      </p:sp>
      <p:sp>
        <p:nvSpPr>
          <p:cNvPr id="4" name="Footer Placeholder 3"/>
          <p:cNvSpPr>
            <a:spLocks noGrp="1"/>
          </p:cNvSpPr>
          <p:nvPr>
            <p:ph type="ftr" sz="quarter" idx="11"/>
          </p:nvPr>
        </p:nvSpPr>
        <p:spPr/>
        <p:txBody>
          <a:bodyPr/>
          <a:lstStyle/>
          <a:p>
            <a:r>
              <a:rPr lang="en-IN"/>
              <a:t>20CS8504 - PROJECT WORK</a:t>
            </a:r>
            <a:endParaRPr lang="en-IN"/>
          </a:p>
        </p:txBody>
      </p:sp>
      <p:sp>
        <p:nvSpPr>
          <p:cNvPr id="5" name="Slide Number Placeholder 4"/>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endParaRPr lang="en-IN"/>
          </a:p>
        </p:txBody>
      </p:sp>
      <p:sp>
        <p:nvSpPr>
          <p:cNvPr id="9" name="Slide Number Placeholder 8"/>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E9C8EC-8C69-4057-B3C8-663916D34427}" type="datetime5">
              <a:rPr lang="en-US" smtClean="0"/>
            </a:fld>
            <a:endParaRPr lang="en-IN"/>
          </a:p>
        </p:txBody>
      </p:sp>
      <p:sp>
        <p:nvSpPr>
          <p:cNvPr id="6" name="Footer Placeholder 5"/>
          <p:cNvSpPr>
            <a:spLocks noGrp="1"/>
          </p:cNvSpPr>
          <p:nvPr>
            <p:ph type="ftr" sz="quarter" idx="11"/>
          </p:nvPr>
        </p:nvSpPr>
        <p:spPr/>
        <p:txBody>
          <a:bodyPr/>
          <a:lstStyle/>
          <a:p>
            <a:r>
              <a:rPr lang="en-IN"/>
              <a:t>20CS8504 - PROJECT WORK</a:t>
            </a:r>
            <a:endParaRPr lang="en-IN"/>
          </a:p>
        </p:txBody>
      </p:sp>
      <p:sp>
        <p:nvSpPr>
          <p:cNvPr id="7" name="Slide Number Placeholder 6"/>
          <p:cNvSpPr>
            <a:spLocks noGrp="1"/>
          </p:cNvSpPr>
          <p:nvPr>
            <p:ph type="sldNum" sz="quarter" idx="12"/>
          </p:nvPr>
        </p:nvSpPr>
        <p:spPr/>
        <p:txBody>
          <a:bodyPr/>
          <a:lstStyle/>
          <a:p>
            <a:fld id="{963B2B34-D4BB-400B-9ED9-C7A04F52518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p:txBody>
          <a:bodyPr/>
          <a:lstStyle/>
          <a:p>
            <a:fld id="{963B2B34-D4BB-400B-9ED9-C7A04F52518B}" type="slidenum">
              <a:rPr lang="en-IN" smtClean="0"/>
            </a:fld>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p:cNvPicPr>
            <a:picLocks noChangeAspect="1"/>
          </p:cNvPicPr>
          <p:nvPr/>
        </p:nvPicPr>
        <p:blipFill>
          <a:blip r:embed="rId2"/>
          <a:stretch>
            <a:fillRect/>
          </a:stretch>
        </p:blipFill>
        <p:spPr>
          <a:xfrm>
            <a:off x="466690" y="310700"/>
            <a:ext cx="1218593" cy="1187673"/>
          </a:xfrm>
          <a:prstGeom prst="rect">
            <a:avLst/>
          </a:prstGeom>
        </p:spPr>
      </p:pic>
      <p:sp>
        <p:nvSpPr>
          <p:cNvPr id="7" name="TextBox 6"/>
          <p:cNvSpPr txBox="1"/>
          <p:nvPr/>
        </p:nvSpPr>
        <p:spPr>
          <a:xfrm>
            <a:off x="1828800" y="2119233"/>
            <a:ext cx="8646160" cy="1198880"/>
          </a:xfrm>
          <a:prstGeom prst="rect">
            <a:avLst/>
          </a:prstGeom>
          <a:noFill/>
        </p:spPr>
        <p:txBody>
          <a:bodyPr wrap="square" rtlCol="0">
            <a:spAutoFit/>
          </a:bodyPr>
          <a:lstStyle/>
          <a:p>
            <a:pPr algn="ctr"/>
            <a:r>
              <a:rPr lang="en-US" sz="3600" b="1" dirty="0">
                <a:latin typeface="Arial Narrow" panose="020B0606020202030204" pitchFamily="34" charset="0"/>
                <a:cs typeface="Times New Roman" panose="02020603050405020304" pitchFamily="18" charset="0"/>
              </a:rPr>
              <a:t>AI-POWERED DROWSINESS DETECTION SYSTEM USING DEEP LEARNING</a:t>
            </a:r>
            <a:endParaRPr lang="en-US" sz="3600" b="1" dirty="0">
              <a:latin typeface="Arial Narrow" panose="020B0606020202030204" pitchFamily="34" charset="0"/>
              <a:cs typeface="Times New Roman" panose="02020603050405020304" pitchFamily="18" charset="0"/>
            </a:endParaRPr>
          </a:p>
        </p:txBody>
      </p:sp>
      <p:sp>
        <p:nvSpPr>
          <p:cNvPr id="9" name="TextBox 8"/>
          <p:cNvSpPr txBox="1"/>
          <p:nvPr/>
        </p:nvSpPr>
        <p:spPr>
          <a:xfrm>
            <a:off x="579030" y="4033291"/>
            <a:ext cx="5323006" cy="891540"/>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endParaRPr lang="en-IN" sz="2600" b="1" dirty="0">
              <a:latin typeface="Arial Narrow" panose="020B0606020202030204" pitchFamily="34" charset="0"/>
              <a:cs typeface="Arial" panose="020B0604020202020204" pitchFamily="34" charset="0"/>
            </a:endParaRPr>
          </a:p>
          <a:p>
            <a:r>
              <a:rPr lang="en-IN" sz="2600" dirty="0">
                <a:latin typeface="Arial Narrow" panose="020B0606020202030204" pitchFamily="34" charset="0"/>
                <a:cs typeface="Arial" panose="020B0604020202020204" pitchFamily="34" charset="0"/>
              </a:rPr>
              <a:t>Mr</a:t>
            </a:r>
            <a:r>
              <a:rPr lang="en-US" altLang="en-IN" sz="2600" dirty="0">
                <a:latin typeface="Arial Narrow" panose="020B0606020202030204" pitchFamily="34" charset="0"/>
                <a:cs typeface="Arial" panose="020B0604020202020204" pitchFamily="34" charset="0"/>
              </a:rPr>
              <a:t>s.S.Gayathri</a:t>
            </a:r>
            <a:r>
              <a:rPr lang="en-IN" sz="2600" dirty="0">
                <a:latin typeface="Arial Narrow" panose="020B0606020202030204" pitchFamily="34" charset="0"/>
                <a:cs typeface="Arial" panose="020B0604020202020204" pitchFamily="34" charset="0"/>
              </a:rPr>
              <a:t>  M.E., </a:t>
            </a:r>
            <a:endParaRPr lang="en-IN" sz="2600" dirty="0">
              <a:latin typeface="Arial Narrow" panose="020B0606020202030204" pitchFamily="34" charset="0"/>
              <a:cs typeface="Arial" panose="020B0604020202020204" pitchFamily="34" charset="0"/>
            </a:endParaRPr>
          </a:p>
        </p:txBody>
      </p:sp>
      <p:sp>
        <p:nvSpPr>
          <p:cNvPr id="10" name="TextBox 9"/>
          <p:cNvSpPr txBox="1"/>
          <p:nvPr/>
        </p:nvSpPr>
        <p:spPr>
          <a:xfrm>
            <a:off x="7052176" y="3550845"/>
            <a:ext cx="4822804" cy="2091690"/>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endParaRPr lang="en-IN" sz="2600" b="1" dirty="0">
              <a:latin typeface="Arial Narrow" panose="020B0606020202030204" pitchFamily="34" charset="0"/>
              <a:cs typeface="Arial" panose="020B0604020202020204" pitchFamily="34" charset="0"/>
            </a:endParaRPr>
          </a:p>
          <a:p>
            <a:r>
              <a:rPr lang="en-US" altLang="en-IN" sz="2600" dirty="0">
                <a:latin typeface="Arial Narrow" panose="020B0606020202030204" pitchFamily="34" charset="0"/>
                <a:cs typeface="Arial" panose="020B0604020202020204" pitchFamily="34" charset="0"/>
              </a:rPr>
              <a:t>Snajay J              </a:t>
            </a:r>
            <a:r>
              <a:rPr lang="en-IN" sz="2600" dirty="0">
                <a:latin typeface="Arial Narrow" panose="020B0606020202030204" pitchFamily="34" charset="0"/>
                <a:cs typeface="Arial" panose="020B0604020202020204" pitchFamily="34" charset="0"/>
              </a:rPr>
              <a:t>(811722104</a:t>
            </a:r>
            <a:r>
              <a:rPr lang="en-US" altLang="en-IN" sz="2600" dirty="0">
                <a:latin typeface="Arial Narrow" panose="020B0606020202030204" pitchFamily="34" charset="0"/>
                <a:cs typeface="Arial" panose="020B0604020202020204" pitchFamily="34" charset="0"/>
              </a:rPr>
              <a:t>129</a:t>
            </a:r>
            <a:r>
              <a:rPr lang="en-IN" sz="2600" dirty="0">
                <a:latin typeface="Arial Narrow" panose="020B0606020202030204" pitchFamily="34" charset="0"/>
                <a:cs typeface="Arial" panose="020B0604020202020204" pitchFamily="34" charset="0"/>
              </a:rPr>
              <a:t>)</a:t>
            </a:r>
            <a:endParaRPr lang="en-IN" sz="2600" dirty="0">
              <a:latin typeface="Arial Narrow" panose="020B0606020202030204" pitchFamily="34" charset="0"/>
              <a:cs typeface="Arial" panose="020B0604020202020204" pitchFamily="34" charset="0"/>
            </a:endParaRPr>
          </a:p>
          <a:p>
            <a:r>
              <a:rPr lang="en-US" altLang="en-IN" sz="2600" dirty="0">
                <a:latin typeface="Arial Narrow" panose="020B0606020202030204" pitchFamily="34" charset="0"/>
                <a:cs typeface="Arial" panose="020B0604020202020204" pitchFamily="34" charset="0"/>
              </a:rPr>
              <a:t>Sanjay N</a:t>
            </a:r>
            <a:r>
              <a:rPr lang="en-IN" sz="2600" dirty="0">
                <a:latin typeface="Arial Narrow" panose="020B0606020202030204" pitchFamily="34" charset="0"/>
                <a:cs typeface="Arial" panose="020B0604020202020204" pitchFamily="34" charset="0"/>
              </a:rPr>
              <a:t> </a:t>
            </a:r>
            <a:r>
              <a:rPr lang="en-US" altLang="en-IN" sz="2600" dirty="0">
                <a:latin typeface="Arial Narrow" panose="020B0606020202030204" pitchFamily="34" charset="0"/>
                <a:cs typeface="Arial" panose="020B0604020202020204" pitchFamily="34" charset="0"/>
              </a:rPr>
              <a:t>            </a:t>
            </a:r>
            <a:r>
              <a:rPr lang="en-IN" sz="2600" dirty="0">
                <a:latin typeface="Arial Narrow" panose="020B0606020202030204" pitchFamily="34" charset="0"/>
                <a:cs typeface="Arial" panose="020B0604020202020204" pitchFamily="34" charset="0"/>
              </a:rPr>
              <a:t>(8117221041</a:t>
            </a:r>
            <a:r>
              <a:rPr lang="en-US" altLang="en-IN" sz="2600" dirty="0">
                <a:latin typeface="Arial Narrow" panose="020B0606020202030204" pitchFamily="34" charset="0"/>
                <a:cs typeface="Arial" panose="020B0604020202020204" pitchFamily="34" charset="0"/>
              </a:rPr>
              <a:t>30</a:t>
            </a:r>
            <a:r>
              <a:rPr lang="en-IN" sz="2600" dirty="0">
                <a:latin typeface="Arial Narrow" panose="020B0606020202030204" pitchFamily="34" charset="0"/>
                <a:cs typeface="Arial" panose="020B0604020202020204" pitchFamily="34" charset="0"/>
              </a:rPr>
              <a:t>)</a:t>
            </a:r>
            <a:endParaRPr lang="en-IN" sz="2600" dirty="0">
              <a:latin typeface="Arial Narrow" panose="020B0606020202030204" pitchFamily="34" charset="0"/>
              <a:cs typeface="Arial" panose="020B0604020202020204" pitchFamily="34" charset="0"/>
            </a:endParaRPr>
          </a:p>
          <a:p>
            <a:r>
              <a:rPr lang="en-US" altLang="en-IN" sz="2600" dirty="0">
                <a:latin typeface="Arial Narrow" panose="020B0606020202030204" pitchFamily="34" charset="0"/>
                <a:cs typeface="Arial" panose="020B0604020202020204" pitchFamily="34" charset="0"/>
              </a:rPr>
              <a:t>Santhosh J         </a:t>
            </a:r>
            <a:r>
              <a:rPr lang="en-IN" sz="2600" dirty="0">
                <a:latin typeface="Arial Narrow" panose="020B0606020202030204" pitchFamily="34" charset="0"/>
                <a:cs typeface="Arial" panose="020B0604020202020204" pitchFamily="34" charset="0"/>
              </a:rPr>
              <a:t> (8117221041</a:t>
            </a:r>
            <a:r>
              <a:rPr lang="en-US" altLang="en-IN" sz="2600" dirty="0">
                <a:latin typeface="Arial Narrow" panose="020B0606020202030204" pitchFamily="34" charset="0"/>
                <a:cs typeface="Arial" panose="020B0604020202020204" pitchFamily="34" charset="0"/>
              </a:rPr>
              <a:t>33</a:t>
            </a:r>
            <a:r>
              <a:rPr lang="en-IN" sz="2600" dirty="0">
                <a:latin typeface="Arial Narrow" panose="020B0606020202030204" pitchFamily="34" charset="0"/>
                <a:cs typeface="Arial" panose="020B0604020202020204" pitchFamily="34" charset="0"/>
              </a:rPr>
              <a:t>)</a:t>
            </a:r>
            <a:endParaRPr lang="en-IN" sz="2600" dirty="0">
              <a:latin typeface="Arial Narrow" panose="020B0606020202030204" pitchFamily="34" charset="0"/>
              <a:cs typeface="Arial" panose="020B0604020202020204" pitchFamily="34" charset="0"/>
            </a:endParaRPr>
          </a:p>
          <a:p>
            <a:r>
              <a:rPr lang="en-US" altLang="en-IN" sz="2600" dirty="0">
                <a:latin typeface="Arial Narrow" panose="020B0606020202030204" pitchFamily="34" charset="0"/>
                <a:cs typeface="Arial" panose="020B0604020202020204" pitchFamily="34" charset="0"/>
              </a:rPr>
              <a:t>SundarPrasath J (811722104162)</a:t>
            </a:r>
            <a:endParaRPr lang="en-US" altLang="en-IN" sz="2600" dirty="0">
              <a:latin typeface="Arial Narrow" panose="020B0606020202030204" pitchFamily="34" charset="0"/>
              <a:cs typeface="Arial" panose="020B0604020202020204" pitchFamily="34" charset="0"/>
            </a:endParaRPr>
          </a:p>
        </p:txBody>
      </p:sp>
      <p:sp>
        <p:nvSpPr>
          <p:cNvPr id="13" name="TextBox 12"/>
          <p:cNvSpPr txBox="1"/>
          <p:nvPr/>
        </p:nvSpPr>
        <p:spPr>
          <a:xfrm>
            <a:off x="871405" y="6503847"/>
            <a:ext cx="2369128" cy="275590"/>
          </a:xfrm>
          <a:prstGeom prst="rect">
            <a:avLst/>
          </a:prstGeom>
          <a:noFill/>
        </p:spPr>
        <p:txBody>
          <a:bodyPr wrap="square" rtlCol="0">
            <a:spAutoFit/>
          </a:bodyPr>
          <a:lstStyle/>
          <a:p>
            <a:r>
              <a:rPr lang="en-US" altLang="en-IN" sz="1200" dirty="0">
                <a:solidFill>
                  <a:schemeClr val="bg1"/>
                </a:solidFill>
              </a:rPr>
              <a:t>11</a:t>
            </a:r>
            <a:r>
              <a:rPr lang="en-IN" sz="1200" dirty="0">
                <a:solidFill>
                  <a:schemeClr val="bg1"/>
                </a:solidFill>
              </a:rPr>
              <a:t>/</a:t>
            </a:r>
            <a:r>
              <a:rPr lang="en-US" altLang="en-IN" sz="1200" dirty="0">
                <a:solidFill>
                  <a:schemeClr val="bg1"/>
                </a:solidFill>
              </a:rPr>
              <a:t>06</a:t>
            </a:r>
            <a:r>
              <a:rPr lang="en-IN" sz="1200" dirty="0">
                <a:solidFill>
                  <a:schemeClr val="bg1"/>
                </a:solidFill>
              </a:rPr>
              <a:t>/</a:t>
            </a:r>
            <a:r>
              <a:rPr lang="en-US" altLang="en-IN" sz="1200" dirty="0">
                <a:solidFill>
                  <a:schemeClr val="bg1"/>
                </a:solidFill>
              </a:rPr>
              <a:t>2025</a:t>
            </a:r>
            <a:endParaRPr lang="en-US" altLang="en-IN" sz="1200"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 Image Acquisition</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91066" y="56445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p:cNvSpPr>
            <a:spLocks noGrp="1" noChangeArrowheads="1"/>
          </p:cNvSpPr>
          <p:nvPr>
            <p:ph idx="1"/>
          </p:nvPr>
        </p:nvSpPr>
        <p:spPr bwMode="auto">
          <a:xfrm>
            <a:off x="723146" y="2015216"/>
            <a:ext cx="10982114" cy="93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6" name="Rectangle 1"/>
          <p:cNvSpPr>
            <a:spLocks noChangeArrowheads="1"/>
          </p:cNvSpPr>
          <p:nvPr/>
        </p:nvSpPr>
        <p:spPr bwMode="auto">
          <a:xfrm>
            <a:off x="993058" y="3941943"/>
            <a:ext cx="8219768" cy="2076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8"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16"/>
          <p:cNvSpPr txBox="1"/>
          <p:nvPr/>
        </p:nvSpPr>
        <p:spPr>
          <a:xfrm>
            <a:off x="993140" y="2222500"/>
            <a:ext cx="8455660" cy="2609215"/>
          </a:xfrm>
          <a:prstGeom prst="rect">
            <a:avLst/>
          </a:prstGeom>
          <a:noFill/>
        </p:spPr>
        <p:txBody>
          <a:bodyPr wrap="square">
            <a:spAutoFit/>
          </a:bodyPr>
          <a:lstStyle/>
          <a:p>
            <a:pPr marL="285750" indent="-285750">
              <a:lnSpc>
                <a:spcPct val="13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Captures real-time video input using a webcam or camera.</a:t>
            </a:r>
            <a:endParaRPr lang="en-US" dirty="0">
              <a:latin typeface="Times New Roman" panose="02020603050405020304" pitchFamily="18" charset="0"/>
              <a:cs typeface="Times New Roman" panose="02020603050405020304" pitchFamily="18" charset="0"/>
            </a:endParaRPr>
          </a:p>
          <a:p>
            <a:pPr marL="285750" indent="-285750">
              <a:lnSpc>
                <a:spcPct val="130000"/>
              </a:lnSpc>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a:p>
            <a:pPr marL="285750" indent="-285750">
              <a:lnSpc>
                <a:spcPct val="13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Converts video frames into images for further processing.</a:t>
            </a:r>
            <a:endParaRPr lang="en-US" dirty="0">
              <a:latin typeface="Times New Roman" panose="02020603050405020304" pitchFamily="18" charset="0"/>
              <a:cs typeface="Times New Roman" panose="02020603050405020304" pitchFamily="18" charset="0"/>
            </a:endParaRPr>
          </a:p>
          <a:p>
            <a:pPr marL="285750" indent="-285750">
              <a:lnSpc>
                <a:spcPct val="130000"/>
              </a:lnSpc>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a:p>
            <a:pPr marL="285750" indent="-285750">
              <a:lnSpc>
                <a:spcPct val="13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Ensures consistent frame rate and image resolution.</a:t>
            </a:r>
            <a:endParaRPr lang="en-US" dirty="0">
              <a:latin typeface="Times New Roman" panose="02020603050405020304" pitchFamily="18" charset="0"/>
              <a:cs typeface="Times New Roman" panose="02020603050405020304" pitchFamily="18" charset="0"/>
            </a:endParaRPr>
          </a:p>
          <a:p>
            <a:pPr marL="285750" indent="-285750">
              <a:lnSpc>
                <a:spcPct val="130000"/>
              </a:lnSpc>
              <a:buFont typeface="Wingdings" panose="05000000000000000000" charset="0"/>
              <a:buChar char="Ø"/>
            </a:pPr>
            <a:endParaRPr lang="en-US" dirty="0">
              <a:latin typeface="Times New Roman" panose="02020603050405020304" pitchFamily="18" charset="0"/>
              <a:cs typeface="Times New Roman" panose="02020603050405020304" pitchFamily="18" charset="0"/>
            </a:endParaRPr>
          </a:p>
          <a:p>
            <a:pPr marL="285750" indent="-285750">
              <a:lnSpc>
                <a:spcPct val="130000"/>
              </a:lnSpc>
              <a:buFont typeface="Wingdings" panose="05000000000000000000" charset="0"/>
              <a:buChar char="Ø"/>
            </a:pPr>
            <a:r>
              <a:rPr lang="en-US" dirty="0">
                <a:latin typeface="Times New Roman" panose="02020603050405020304" pitchFamily="18" charset="0"/>
                <a:cs typeface="Times New Roman" panose="02020603050405020304" pitchFamily="18" charset="0"/>
              </a:rPr>
              <a:t>Acts as the first step in the drowsiness detection pipeline.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 </a:t>
            </a:r>
            <a:r>
              <a:rPr lang="en-IN" sz="4000" b="1" dirty="0">
                <a:latin typeface="Arial Narrow" panose="020B0606020202030204"/>
                <a:ea typeface="Arial Narrow" panose="020B0606020202030204"/>
                <a:cs typeface="Arial Narrow" panose="020B0606020202030204"/>
                <a:sym typeface="Arial Narrow" panose="020B0606020202030204"/>
              </a:rPr>
              <a:t>Face and Eye Detection Module</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79498" y="57497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5"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9"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3" name="Content Placeholder 2"/>
          <p:cNvSpPr>
            <a:spLocks noGrp="1"/>
          </p:cNvSpPr>
          <p:nvPr>
            <p:ph idx="1"/>
          </p:nvPr>
        </p:nvSpPr>
        <p:spPr>
          <a:xfrm>
            <a:off x="1097280" y="1915160"/>
            <a:ext cx="9758045" cy="2825750"/>
          </a:xfrm>
          <a:ln>
            <a:solidFill>
              <a:schemeClr val="bg1"/>
            </a:solidFill>
          </a:ln>
        </p:spPr>
        <p:txBody>
          <a:bodyPr>
            <a:normAutofit fontScale="25000"/>
          </a:bodyPr>
          <a:lstStyle/>
          <a:p>
            <a:pPr marL="0" indent="0">
              <a:lnSpc>
                <a:spcPct val="190000"/>
              </a:lnSpc>
              <a:buFont typeface="Wingdings" panose="05000000000000000000" charset="0"/>
              <a:buNone/>
            </a:pPr>
            <a:endParaRPr lang="en-US" sz="1800" dirty="0">
              <a:latin typeface="Times New Roman" panose="02020603050405020304" pitchFamily="18" charset="0"/>
              <a:cs typeface="Times New Roman" panose="02020603050405020304" pitchFamily="18" charset="0"/>
            </a:endParaRPr>
          </a:p>
          <a:p>
            <a:pPr>
              <a:lnSpc>
                <a:spcPct val="190000"/>
              </a:lnSpc>
              <a:buClr>
                <a:srgbClr val="000000"/>
              </a:buClr>
              <a:buFont typeface="Wingdings" panose="05000000000000000000" charset="0"/>
              <a:buChar char="Ø"/>
            </a:pPr>
            <a:r>
              <a:rPr lang="en-US" sz="7200" dirty="0">
                <a:solidFill>
                  <a:schemeClr val="tx1"/>
                </a:solidFill>
                <a:latin typeface="Times New Roman" panose="02020603050405020304" pitchFamily="18" charset="0"/>
                <a:cs typeface="Times New Roman" panose="02020603050405020304" pitchFamily="18" charset="0"/>
                <a:sym typeface="+mn-ea"/>
              </a:rPr>
              <a:t>Uses Haar Cascade or deep learning models to detect face and eye regions.</a:t>
            </a:r>
            <a:endParaRPr lang="en-US" sz="7200" dirty="0">
              <a:solidFill>
                <a:schemeClr val="tx1"/>
              </a:solidFill>
              <a:latin typeface="Times New Roman" panose="02020603050405020304" pitchFamily="18" charset="0"/>
              <a:cs typeface="Times New Roman" panose="02020603050405020304" pitchFamily="18" charset="0"/>
            </a:endParaRPr>
          </a:p>
          <a:p>
            <a:pPr>
              <a:lnSpc>
                <a:spcPct val="190000"/>
              </a:lnSpc>
              <a:buClr>
                <a:srgbClr val="000000"/>
              </a:buClr>
              <a:buFont typeface="Wingdings" panose="05000000000000000000" charset="0"/>
              <a:buChar char="Ø"/>
            </a:pPr>
            <a:r>
              <a:rPr lang="en-US" sz="7200" dirty="0">
                <a:latin typeface="Times New Roman" panose="02020603050405020304" pitchFamily="18" charset="0"/>
                <a:cs typeface="Times New Roman" panose="02020603050405020304" pitchFamily="18" charset="0"/>
                <a:sym typeface="+mn-ea"/>
              </a:rPr>
              <a:t>Crops and isolates eyes from the detected face for precision.</a:t>
            </a:r>
            <a:endParaRPr lang="en-US" sz="7200" dirty="0">
              <a:latin typeface="Times New Roman" panose="02020603050405020304" pitchFamily="18" charset="0"/>
              <a:cs typeface="Times New Roman" panose="02020603050405020304" pitchFamily="18" charset="0"/>
            </a:endParaRPr>
          </a:p>
          <a:p>
            <a:pPr>
              <a:lnSpc>
                <a:spcPct val="190000"/>
              </a:lnSpc>
              <a:buClr>
                <a:srgbClr val="000000"/>
              </a:buClr>
              <a:buFont typeface="Wingdings" panose="05000000000000000000" charset="0"/>
              <a:buChar char="Ø"/>
            </a:pPr>
            <a:r>
              <a:rPr lang="en-US" sz="7200" dirty="0">
                <a:latin typeface="Times New Roman" panose="02020603050405020304" pitchFamily="18" charset="0"/>
                <a:cs typeface="Times New Roman" panose="02020603050405020304" pitchFamily="18" charset="0"/>
                <a:sym typeface="+mn-ea"/>
              </a:rPr>
              <a:t>Filters out irrelevant areas to reduce computation.</a:t>
            </a:r>
            <a:endParaRPr lang="en-US" sz="7200" dirty="0">
              <a:latin typeface="Times New Roman" panose="02020603050405020304" pitchFamily="18" charset="0"/>
              <a:cs typeface="Times New Roman" panose="02020603050405020304" pitchFamily="18" charset="0"/>
            </a:endParaRPr>
          </a:p>
          <a:p>
            <a:pPr marL="0" indent="0">
              <a:lnSpc>
                <a:spcPct val="190000"/>
              </a:lnSpc>
              <a:buClr>
                <a:srgbClr val="000000"/>
              </a:buClr>
              <a:buFont typeface="Wingdings" panose="05000000000000000000" charset="0"/>
              <a:buChar char="Ø"/>
            </a:pPr>
            <a:r>
              <a:rPr lang="en-US" sz="7200" dirty="0">
                <a:latin typeface="Times New Roman" panose="02020603050405020304" pitchFamily="18" charset="0"/>
                <a:cs typeface="Times New Roman" panose="02020603050405020304" pitchFamily="18" charset="0"/>
                <a:sym typeface="+mn-ea"/>
              </a:rPr>
              <a:t>Supports real-time detection with high accuracy.</a:t>
            </a:r>
            <a:endParaRPr lang="en-US" sz="7200" dirty="0">
              <a:latin typeface="Times New Roman" panose="02020603050405020304" pitchFamily="18" charset="0"/>
              <a:cs typeface="Times New Roman" panose="02020603050405020304" pitchFamily="18" charset="0"/>
            </a:endParaRPr>
          </a:p>
          <a:p>
            <a:pPr>
              <a:lnSpc>
                <a:spcPct val="190000"/>
              </a:lnSpc>
              <a:buClr>
                <a:srgbClr val="000000"/>
              </a:buClr>
              <a:buFont typeface="Wingdings" panose="05000000000000000000" charset="0"/>
              <a:buChar char="Ø"/>
            </a:pPr>
            <a:endParaRPr lang="en-IN" dirty="0"/>
          </a:p>
          <a:p>
            <a:pPr>
              <a:lnSpc>
                <a:spcPct val="190000"/>
              </a:lnSpc>
              <a:buClr>
                <a:srgbClr val="000000"/>
              </a:buClr>
              <a:buFont typeface="Wingdings" panose="05000000000000000000" charset="0"/>
              <a:buChar char="Ø"/>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 </a:t>
            </a:r>
            <a:r>
              <a:rPr lang="en-IN" sz="4000" b="1" dirty="0">
                <a:latin typeface="Arial Narrow" panose="020B0606020202030204"/>
                <a:ea typeface="Arial Narrow" panose="020B0606020202030204"/>
                <a:cs typeface="Arial Narrow" panose="020B0606020202030204"/>
                <a:sym typeface="Arial Narrow" panose="020B0606020202030204"/>
              </a:rPr>
              <a:t>Eye Aspect Ratio Calculation </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79498" y="57497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9" name="TextBox 8"/>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10" name="Rectangle 2"/>
          <p:cNvSpPr>
            <a:spLocks noGrp="1" noChangeArrowheads="1"/>
          </p:cNvSpPr>
          <p:nvPr>
            <p:ph idx="1"/>
          </p:nvPr>
        </p:nvSpPr>
        <p:spPr bwMode="auto">
          <a:xfrm>
            <a:off x="723146" y="2809097"/>
            <a:ext cx="10058400" cy="1136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l" rtl="0">
              <a:lnSpc>
                <a:spcPct val="90000"/>
              </a:lnSpc>
              <a:spcBef>
                <a:spcPts val="0"/>
              </a:spcBef>
              <a:spcAft>
                <a:spcPts val="0"/>
              </a:spcAft>
              <a:buClr>
                <a:schemeClr val="dk1"/>
              </a:buClr>
              <a:buSzPts val="2800"/>
              <a:buNone/>
            </a:pPr>
            <a:endParaRPr lang="en-US" sz="1800" dirty="0">
              <a:latin typeface="Times New Roman" panose="02020603050405020304" pitchFamily="18" charset="0"/>
              <a:cs typeface="Times New Roman" panose="02020603050405020304" pitchFamily="18" charset="0"/>
            </a:endParaRPr>
          </a:p>
          <a:p>
            <a:pPr marL="0" indent="0" algn="just">
              <a:buClr>
                <a:schemeClr val="tx1"/>
              </a:buClr>
              <a:buNone/>
            </a:pP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4"/>
          <p:cNvSpPr>
            <a:spLocks noChangeArrowheads="1"/>
          </p:cNvSpPr>
          <p:nvPr/>
        </p:nvSpPr>
        <p:spPr bwMode="auto">
          <a:xfrm rot="10800000" flipV="1">
            <a:off x="1002665" y="2066290"/>
            <a:ext cx="9553575" cy="3245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Calculates the EAR using landmarks around the eyes.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Determines eye openness based on vertical and horizontal distances.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 is low when eyes are closed and high when open.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Outputs a continuous EAR value for each frame.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4 : </a:t>
            </a:r>
            <a:r>
              <a:rPr lang="en-IN" sz="4000" b="1" dirty="0">
                <a:latin typeface="Arial Narrow" panose="020B0606020202030204"/>
                <a:ea typeface="Arial Narrow" panose="020B0606020202030204"/>
                <a:cs typeface="Arial Narrow" panose="020B0606020202030204"/>
                <a:sym typeface="Arial Narrow" panose="020B0606020202030204"/>
              </a:rPr>
              <a:t>Drowsiness Detection Module</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79498" y="625043"/>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10"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13" name="Rectangle 2"/>
          <p:cNvSpPr>
            <a:spLocks noGrp="1" noChangeArrowheads="1"/>
          </p:cNvSpPr>
          <p:nvPr>
            <p:ph idx="1"/>
          </p:nvPr>
        </p:nvSpPr>
        <p:spPr bwMode="auto">
          <a:xfrm>
            <a:off x="1097915" y="2068195"/>
            <a:ext cx="10057765" cy="322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lnSpc>
                <a:spcPct val="250000"/>
              </a:lnSpc>
              <a:spcBef>
                <a:spcPct val="0"/>
              </a:spcBef>
              <a:spcAft>
                <a:spcPct val="0"/>
              </a:spcAft>
              <a:buClr>
                <a:schemeClr val="tx1"/>
              </a:buClr>
              <a:buSzTx/>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Analyzes EAR trends over a sequence of frames.</a:t>
            </a: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250000"/>
              </a:lnSpc>
              <a:spcBef>
                <a:spcPct val="0"/>
              </a:spcBef>
              <a:spcAft>
                <a:spcPct val="0"/>
              </a:spcAft>
              <a:buClr>
                <a:schemeClr val="tx1"/>
              </a:buClr>
              <a:buSzTx/>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Detects prolonged eye closure based on a threshold EAR value.</a:t>
            </a: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250000"/>
              </a:lnSpc>
              <a:spcBef>
                <a:spcPct val="0"/>
              </a:spcBef>
              <a:spcAft>
                <a:spcPct val="0"/>
              </a:spcAft>
              <a:buClr>
                <a:schemeClr val="tx1"/>
              </a:buClr>
              <a:buSzTx/>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Sets a time window to confirm drowsiness (e.g., eyes closed &gt; 2 seconds).</a:t>
            </a: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250000"/>
              </a:lnSpc>
              <a:spcBef>
                <a:spcPct val="0"/>
              </a:spcBef>
              <a:spcAft>
                <a:spcPct val="0"/>
              </a:spcAft>
              <a:buClr>
                <a:schemeClr val="tx1"/>
              </a:buClr>
              <a:buSzTx/>
              <a:buFont typeface="Wingdings" panose="05000000000000000000" charset="0"/>
              <a:buChar char="Ø"/>
            </a:pPr>
            <a:r>
              <a:rPr lang="en-US" sz="1800" dirty="0">
                <a:latin typeface="Times New Roman" panose="02020603050405020304" pitchFamily="18" charset="0"/>
                <a:cs typeface="Times New Roman" panose="02020603050405020304" pitchFamily="18" charset="0"/>
                <a:sym typeface="+mn-ea"/>
              </a:rPr>
              <a:t>Triggers alert conditions when drowsiness is confirmed.</a:t>
            </a:r>
            <a:endParaRPr lang="en-US" sz="1800" dirty="0">
              <a:latin typeface="Times New Roman" panose="02020603050405020304" pitchFamily="18" charset="0"/>
              <a:cs typeface="Times New Roman" panose="02020603050405020304" pitchFamily="18" charset="0"/>
            </a:endParaRPr>
          </a:p>
          <a:p>
            <a:pPr algn="just" eaLnBrk="0" fontAlgn="base" hangingPunct="0">
              <a:lnSpc>
                <a:spcPct val="130000"/>
              </a:lnSpc>
              <a:spcBef>
                <a:spcPct val="0"/>
              </a:spcBef>
              <a:spcAft>
                <a:spcPct val="0"/>
              </a:spcAft>
              <a:buClr>
                <a:schemeClr val="tx1"/>
              </a:buClr>
              <a:buSzTx/>
              <a:buFont typeface="Wingdings" panose="05000000000000000000" charset="0"/>
              <a:buChar char="Ø"/>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 </a:t>
            </a:r>
            <a:r>
              <a:rPr lang="en-IN" sz="4000" b="1" dirty="0">
                <a:latin typeface="Arial Narrow" panose="020B0606020202030204"/>
                <a:ea typeface="Arial Narrow" panose="020B0606020202030204"/>
                <a:cs typeface="Arial Narrow" panose="020B0606020202030204"/>
                <a:sym typeface="Arial Narrow" panose="020B0606020202030204"/>
              </a:rPr>
              <a:t>Alert Generation </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79498" y="57497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10" name="Rectangle 1"/>
          <p:cNvSpPr>
            <a:spLocks noGrp="1" noChangeArrowheads="1"/>
          </p:cNvSpPr>
          <p:nvPr>
            <p:ph idx="1"/>
          </p:nvPr>
        </p:nvSpPr>
        <p:spPr bwMode="auto">
          <a:xfrm>
            <a:off x="1097280" y="2335530"/>
            <a:ext cx="10114915" cy="2609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Activates audio or visual alerts when drowsiness is detected.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Logs the event for future analysis.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interface with vehicle systems for safety measures (e.g., slow down car).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30000"/>
              </a:lnSpc>
              <a:spcBef>
                <a:spcPct val="0"/>
              </a:spcBef>
              <a:spcAft>
                <a:spcPct val="0"/>
              </a:spcAft>
              <a:buClrTx/>
              <a:buSzTx/>
              <a:buFont typeface="Wingdings" panose="05000000000000000000" charset="0"/>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Resets alert when eyes are open for a consistent period.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79498" y="57497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pic>
        <p:nvPicPr>
          <p:cNvPr id="4" name="Content Placeholder 3" descr="Screenshot 2024-12-05 093954"/>
          <p:cNvPicPr>
            <a:picLocks noGrp="1" noChangeAspect="1"/>
          </p:cNvPicPr>
          <p:nvPr>
            <p:ph idx="1"/>
          </p:nvPr>
        </p:nvPicPr>
        <p:blipFill>
          <a:blip r:embed="rId3"/>
          <a:stretch>
            <a:fillRect/>
          </a:stretch>
        </p:blipFill>
        <p:spPr>
          <a:xfrm>
            <a:off x="1060800" y="2411957"/>
            <a:ext cx="4602904" cy="2588084"/>
          </a:xfrm>
          <a:prstGeom prst="rect">
            <a:avLst/>
          </a:prstGeom>
        </p:spPr>
      </p:pic>
      <p:pic>
        <p:nvPicPr>
          <p:cNvPr id="9" name="Picture 8" descr="Screenshot 2024-12-05 094004"/>
          <p:cNvPicPr>
            <a:picLocks noChangeAspect="1"/>
          </p:cNvPicPr>
          <p:nvPr/>
        </p:nvPicPr>
        <p:blipFill>
          <a:blip r:embed="rId4"/>
          <a:stretch>
            <a:fillRect/>
          </a:stretch>
        </p:blipFill>
        <p:spPr>
          <a:xfrm>
            <a:off x="6419057" y="2411957"/>
            <a:ext cx="4602800" cy="25880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79498" y="57497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endParaRPr lang="en-IN" sz="1200" dirty="0">
              <a:solidFill>
                <a:schemeClr val="bg1"/>
              </a:solidFill>
            </a:endParaRPr>
          </a:p>
        </p:txBody>
      </p:sp>
      <p:pic>
        <p:nvPicPr>
          <p:cNvPr id="4" name="Content Placeholder 3" descr="Screenshot 2024-12-05 095110"/>
          <p:cNvPicPr>
            <a:picLocks noGrp="1" noChangeAspect="1"/>
          </p:cNvPicPr>
          <p:nvPr>
            <p:ph idx="1"/>
          </p:nvPr>
        </p:nvPicPr>
        <p:blipFill>
          <a:blip r:embed="rId3"/>
          <a:stretch>
            <a:fillRect/>
          </a:stretch>
        </p:blipFill>
        <p:spPr>
          <a:xfrm>
            <a:off x="940574" y="2446031"/>
            <a:ext cx="4846746" cy="2470098"/>
          </a:xfrm>
          <a:prstGeom prst="rect">
            <a:avLst/>
          </a:prstGeom>
        </p:spPr>
      </p:pic>
      <p:pic>
        <p:nvPicPr>
          <p:cNvPr id="9" name="Picture 8" descr="Screenshot 2024-12-05 095213"/>
          <p:cNvPicPr>
            <a:picLocks noChangeAspect="1"/>
          </p:cNvPicPr>
          <p:nvPr/>
        </p:nvPicPr>
        <p:blipFill>
          <a:blip r:embed="rId4"/>
          <a:stretch>
            <a:fillRect/>
          </a:stretch>
        </p:blipFill>
        <p:spPr>
          <a:xfrm>
            <a:off x="6332805" y="2446031"/>
            <a:ext cx="5207664" cy="24700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419100" y="663907"/>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13" name="Rectangle 2"/>
          <p:cNvSpPr>
            <a:spLocks noGrp="1" noChangeArrowheads="1"/>
          </p:cNvSpPr>
          <p:nvPr>
            <p:ph idx="1"/>
          </p:nvPr>
        </p:nvSpPr>
        <p:spPr bwMode="auto">
          <a:xfrm>
            <a:off x="521335" y="1719580"/>
            <a:ext cx="10769600" cy="4128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eaLnBrk="0" fontAlgn="base" hangingPunct="0">
              <a:lnSpc>
                <a:spcPct val="220000"/>
              </a:lnSpc>
              <a:spcBef>
                <a:spcPct val="0"/>
              </a:spcBef>
              <a:spcAft>
                <a:spcPct val="0"/>
              </a:spcAft>
              <a:buClr>
                <a:schemeClr val="tx1"/>
              </a:buClr>
              <a:buSzTx/>
              <a:buFont typeface="Wingdings" panose="05000000000000000000" charset="0"/>
              <a:buChar char="Ø"/>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GB"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continuously monitors the driver's facial expressions, including eye closure rate, blink duration, head position, and yawning frequency, to identify early signs of drowsiness.</a:t>
            </a:r>
            <a:endParaRPr kumimoji="0" lang="en-US" altLang="en-GB"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220000"/>
              </a:lnSpc>
              <a:spcBef>
                <a:spcPct val="0"/>
              </a:spcBef>
              <a:spcAft>
                <a:spcPct val="0"/>
              </a:spcAft>
              <a:buClr>
                <a:schemeClr val="tx1"/>
              </a:buClr>
              <a:buSzTx/>
              <a:buFont typeface="Wingdings" panose="05000000000000000000" charset="0"/>
              <a:buChar char="Ø"/>
            </a:pPr>
            <a:r>
              <a:rPr kumimoji="0" lang="en-US" altLang="en-GB"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reduce false positives and enhance reliability, the system can integrate additional physiological and behavioral data sources such as heart rate variability, grip strength, steering behavior, and lane-keeping patterns. </a:t>
            </a:r>
            <a:endParaRPr kumimoji="0" lang="en-US" altLang="en-GB"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220000"/>
              </a:lnSpc>
              <a:spcBef>
                <a:spcPct val="0"/>
              </a:spcBef>
              <a:spcAft>
                <a:spcPct val="0"/>
              </a:spcAft>
              <a:buClr>
                <a:schemeClr val="tx1"/>
              </a:buClr>
              <a:buSzTx/>
              <a:buFont typeface="Wingdings" panose="05000000000000000000" charset="0"/>
              <a:buChar char="Ø"/>
            </a:pPr>
            <a:r>
              <a:rPr kumimoji="0" lang="en-US" altLang="en-GB"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cloud infrastructure, the system can store and analyze large volumes of driving behavior and fatigue-related data over time. </a:t>
            </a:r>
            <a:endParaRPr kumimoji="0" lang="en-US" altLang="en-GB"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endParaRPr lang="en-IN" sz="4400" b="1" dirty="0">
              <a:latin typeface="Arial Narrow" panose="020B0606020202030204" pitchFamily="34" charset="0"/>
            </a:endParaRPr>
          </a:p>
        </p:txBody>
      </p:sp>
      <p:sp>
        <p:nvSpPr>
          <p:cNvPr id="3" name="Content Placeholder 2"/>
          <p:cNvSpPr>
            <a:spLocks noGrp="1"/>
          </p:cNvSpPr>
          <p:nvPr>
            <p:ph idx="1"/>
          </p:nvPr>
        </p:nvSpPr>
        <p:spPr>
          <a:xfrm>
            <a:off x="546735" y="1880870"/>
            <a:ext cx="10964545" cy="4225290"/>
          </a:xfrm>
        </p:spPr>
        <p:txBody>
          <a:bodyPr>
            <a:noAutofit/>
          </a:bodyPr>
          <a:lstStyle/>
          <a:p>
            <a:pPr marL="342900" indent="-342900" algn="just" eaLnBrk="0" fontAlgn="base" hangingPunct="0">
              <a:lnSpc>
                <a:spcPct val="120000"/>
              </a:lnSpc>
              <a:spcBef>
                <a:spcPct val="0"/>
              </a:spcBef>
              <a:spcAft>
                <a:spcPct val="0"/>
              </a:spcAft>
              <a:buClrTx/>
              <a:buSzTx/>
              <a:buFont typeface="+mj-lt"/>
              <a:buAutoNum type="arabicPeriod"/>
            </a:pPr>
            <a:r>
              <a:rPr lang="en-US" altLang="en-GB" sz="1800" dirty="0">
                <a:latin typeface="Times New Roman" panose="02020603050405020304" pitchFamily="18" charset="0"/>
                <a:ea typeface="+mn-lt"/>
                <a:cs typeface="Times New Roman" panose="02020603050405020304" pitchFamily="18" charset="0"/>
              </a:rPr>
              <a:t>H. Abtahi, B. Hariri, and S. Shirmohammadi, “Driver Drowsiness Monitoring Based on Yawning Detection,” Proc. IEEE Int. Instrumentation and Measurement Technology Conf.,</a:t>
            </a:r>
            <a:r>
              <a:rPr lang="" altLang="en-US" sz="1800" dirty="0">
                <a:latin typeface="Times New Roman" panose="02020603050405020304" pitchFamily="18" charset="0"/>
                <a:ea typeface="+mn-lt"/>
                <a:cs typeface="Times New Roman" panose="02020603050405020304" pitchFamily="18" charset="0"/>
              </a:rPr>
              <a:t> </a:t>
            </a:r>
            <a:r>
              <a:rPr lang="en-US" altLang="en-GB" sz="1800" dirty="0">
                <a:latin typeface="Times New Roman" panose="02020603050405020304" pitchFamily="18" charset="0"/>
                <a:ea typeface="+mn-lt"/>
                <a:cs typeface="Times New Roman" panose="02020603050405020304" pitchFamily="18" charset="0"/>
              </a:rPr>
              <a:t>pp.</a:t>
            </a:r>
            <a:r>
              <a:rPr lang="" altLang="en-US" sz="1800" dirty="0">
                <a:latin typeface="Times New Roman" panose="02020603050405020304" pitchFamily="18" charset="0"/>
                <a:ea typeface="+mn-lt"/>
                <a:cs typeface="Times New Roman" panose="02020603050405020304" pitchFamily="18" charset="0"/>
              </a:rPr>
              <a:t> </a:t>
            </a:r>
            <a:r>
              <a:rPr lang="en-US" altLang="en-GB" sz="1800" dirty="0">
                <a:latin typeface="Times New Roman" panose="02020603050405020304" pitchFamily="18" charset="0"/>
                <a:ea typeface="+mn-lt"/>
                <a:cs typeface="Times New Roman" panose="02020603050405020304" pitchFamily="18" charset="0"/>
              </a:rPr>
              <a:t>1–4,</a:t>
            </a:r>
            <a:r>
              <a:rPr lang="" altLang="en-US" sz="1800" dirty="0">
                <a:latin typeface="Times New Roman" panose="02020603050405020304" pitchFamily="18" charset="0"/>
                <a:ea typeface="+mn-lt"/>
                <a:cs typeface="Times New Roman" panose="02020603050405020304" pitchFamily="18" charset="0"/>
              </a:rPr>
              <a:t> </a:t>
            </a:r>
            <a:r>
              <a:rPr lang="en-US" altLang="en-GB" sz="1800" dirty="0">
                <a:latin typeface="Times New Roman" panose="02020603050405020304" pitchFamily="18" charset="0"/>
                <a:ea typeface="+mn-lt"/>
                <a:cs typeface="Times New Roman" panose="02020603050405020304" pitchFamily="18" charset="0"/>
              </a:rPr>
              <a:t>2014.</a:t>
            </a: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r>
              <a:rPr lang="en-US" altLang="en-GB" sz="1800" dirty="0">
                <a:latin typeface="Times New Roman" panose="02020603050405020304" pitchFamily="18" charset="0"/>
                <a:ea typeface="+mn-lt"/>
                <a:cs typeface="Times New Roman" panose="02020603050405020304" pitchFamily="18" charset="0"/>
              </a:rPr>
              <a:t>A. George and A. Routray, “Real-Time Eye Gaze Direction Classification Using Convolutional Neural Network,” IEEE Trans. Neural Networks and Learning Systems, vol. 31, no. 7, pp. 2321–2329, 2020.</a:t>
            </a: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r>
              <a:rPr lang="en-US" altLang="en-GB" sz="1800" dirty="0">
                <a:latin typeface="Times New Roman" panose="02020603050405020304" pitchFamily="18" charset="0"/>
                <a:ea typeface="+mn-lt"/>
                <a:cs typeface="Times New Roman" panose="02020603050405020304" pitchFamily="18" charset="0"/>
              </a:rPr>
              <a:t>F. Faraji, F. Lotfi, J. Khorramdel, A. Najafi, and A. Ghaffari, “Drowsiness Detection Based on Driver Temporal Behaviour,” Proc. IEEE Conf. Artificial Intelligence in Transportation, pp. 114–119, 2021.</a:t>
            </a: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r>
              <a:rPr lang="en-US" altLang="en-GB" sz="1800" dirty="0">
                <a:latin typeface="Times New Roman" panose="02020603050405020304" pitchFamily="18" charset="0"/>
                <a:ea typeface="+mn-lt"/>
                <a:cs typeface="Times New Roman" panose="02020603050405020304" pitchFamily="18" charset="0"/>
              </a:rPr>
              <a:t>K. H. Lee, W. Kim, H. K. Choi, and B. T. Jang, “Driver’s Level of Drowsiness Detection Based on Facial Characteristics,” Proc. Int. Conf. Computer Vision and Driver Assistance, pp. 87–92, 2021.</a:t>
            </a:r>
            <a:endParaRPr lang="en-US" altLang="en-GB" sz="1800" dirty="0">
              <a:latin typeface="Times New Roman" panose="02020603050405020304" pitchFamily="18" charset="0"/>
              <a:ea typeface="+mn-lt"/>
              <a:cs typeface="Times New Roman" panose="02020603050405020304" pitchFamily="18" charset="0"/>
            </a:endParaRPr>
          </a:p>
          <a:p>
            <a:pPr marL="342900" indent="-342900" algn="just" eaLnBrk="0" fontAlgn="base" hangingPunct="0">
              <a:lnSpc>
                <a:spcPct val="120000"/>
              </a:lnSpc>
              <a:spcBef>
                <a:spcPct val="0"/>
              </a:spcBef>
              <a:spcAft>
                <a:spcPct val="0"/>
              </a:spcAft>
              <a:buClrTx/>
              <a:buSzTx/>
              <a:buFont typeface="+mj-lt"/>
              <a:buAutoNum type="arabicPeriod"/>
            </a:pPr>
            <a:endParaRPr lang="en-US" altLang="en-GB"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546939" y="606668"/>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1" name="TextBox 10"/>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890755" y="540502"/>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0" name="TextBox 9"/>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endParaRPr lang="en-IN" sz="1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382024" y="571520"/>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p:cNvSpPr txBox="1"/>
          <p:nvPr/>
        </p:nvSpPr>
        <p:spPr>
          <a:xfrm>
            <a:off x="579754" y="1929361"/>
            <a:ext cx="10289829" cy="451294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The "</a:t>
            </a:r>
            <a:r>
              <a:rPr lang="en-US" altLang="en-GB" b="1" dirty="0">
                <a:latin typeface="Times New Roman" panose="02020603050405020304" pitchFamily="18" charset="0"/>
                <a:cs typeface="Times New Roman" panose="02020603050405020304" pitchFamily="18" charset="0"/>
              </a:rPr>
              <a:t>AI-Powered</a:t>
            </a:r>
            <a:r>
              <a:rPr lang="en-GB" altLang="en-US" b="1" dirty="0">
                <a:latin typeface="Times New Roman" panose="02020603050405020304" pitchFamily="18" charset="0"/>
                <a:cs typeface="Times New Roman" panose="02020603050405020304" pitchFamily="18" charset="0"/>
              </a:rPr>
              <a:t> Drowsiness Detection and Alert Solution for Automotive Safety</a:t>
            </a:r>
            <a:r>
              <a:rPr lang="en-GB" altLang="en-US" dirty="0">
                <a:latin typeface="Times New Roman" panose="02020603050405020304" pitchFamily="18" charset="0"/>
                <a:cs typeface="Times New Roman" panose="02020603050405020304" pitchFamily="18" charset="0"/>
              </a:rPr>
              <a:t>" addresses the growing concern of road accidents caused by driver fatigue, a factor contributing to approximately 20% of accidents globally. Ensuring driver alertness is crucial for mitigating risks and safeguarding lives. </a:t>
            </a:r>
            <a:endParaRPr lang="en-GB"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The</a:t>
            </a:r>
            <a:r>
              <a:rPr lang="en-GB" altLang="en-US" dirty="0">
                <a:latin typeface="Times New Roman" panose="02020603050405020304" pitchFamily="18" charset="0"/>
                <a:cs typeface="Times New Roman" panose="02020603050405020304" pitchFamily="18" charset="0"/>
              </a:rPr>
              <a:t> proposes a robust, real-time monitoring system that combines computer vision and deep learning techniques to detect early signs of drowsiness and prevent accidents. </a:t>
            </a:r>
            <a:endParaRPr lang="en-GB"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 The system uses a live camera feed to capture the driver's facial features, focusing on eye movement and blink patterns. </a:t>
            </a:r>
            <a:endParaRPr lang="en-GB" alt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altLang="en-US" dirty="0">
                <a:latin typeface="Times New Roman" panose="02020603050405020304" pitchFamily="18" charset="0"/>
                <a:cs typeface="Times New Roman" panose="02020603050405020304" pitchFamily="18" charset="0"/>
              </a:rPr>
              <a:t> Upon detecting drowsiness, the system triggers an audible alarm to immediately alert the </a:t>
            </a:r>
            <a:r>
              <a:rPr lang="en-GB" altLang="en-US" dirty="0" err="1">
                <a:latin typeface="Times New Roman" panose="02020603050405020304" pitchFamily="18" charset="0"/>
                <a:cs typeface="Times New Roman" panose="02020603050405020304" pitchFamily="18" charset="0"/>
              </a:rPr>
              <a:t>driver.This</a:t>
            </a:r>
            <a:r>
              <a:rPr lang="en-GB" altLang="en-US" dirty="0">
                <a:latin typeface="Times New Roman" panose="02020603050405020304" pitchFamily="18" charset="0"/>
                <a:cs typeface="Times New Roman" panose="02020603050405020304" pitchFamily="18" charset="0"/>
              </a:rPr>
              <a:t> non-intrusive approach ensures continuous monitoring without causing discomfort or distractions.  </a:t>
            </a:r>
            <a:endParaRPr lang="en-GB" altLang="en-US" dirty="0">
              <a:latin typeface="Times New Roman" panose="02020603050405020304" pitchFamily="18" charset="0"/>
              <a:cs typeface="Times New Roman" panose="02020603050405020304" pitchFamily="18" charset="0"/>
            </a:endParaRPr>
          </a:p>
          <a:p>
            <a:pPr marL="457200" indent="-457200" algn="just">
              <a:spcAft>
                <a:spcPts val="1000"/>
              </a:spcAft>
              <a:buFont typeface="Wingdings" panose="05000000000000000000" pitchFamily="2" charset="2"/>
              <a:buChar char="Ø"/>
            </a:pPr>
            <a:endParaRPr lang="en-IN"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dirty="0">
              <a:latin typeface="Arial Narrow" panose="020B0606020202030204" pitchFamily="34" charset="0"/>
            </a:endParaRPr>
          </a:p>
        </p:txBody>
      </p:sp>
      <p:sp>
        <p:nvSpPr>
          <p:cNvPr id="9"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1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14" name="TextBox 13"/>
          <p:cNvSpPr txBox="1"/>
          <p:nvPr/>
        </p:nvSpPr>
        <p:spPr>
          <a:xfrm>
            <a:off x="775520"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46939" y="512569"/>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
        <p:nvSpPr>
          <p:cNvPr id="9" name="TextBox 8"/>
          <p:cNvSpPr txBox="1"/>
          <p:nvPr/>
        </p:nvSpPr>
        <p:spPr>
          <a:xfrm>
            <a:off x="653415" y="2113915"/>
            <a:ext cx="10558145" cy="3754755"/>
          </a:xfrm>
          <a:prstGeom prst="rect">
            <a:avLst/>
          </a:prstGeom>
          <a:noFill/>
        </p:spPr>
        <p:txBody>
          <a:bodyPr wrap="square">
            <a:noAutofit/>
          </a:bodyPr>
          <a:lstStyle/>
          <a:p>
            <a:pPr marL="285750" indent="-285750">
              <a:buFont typeface="Arial" panose="020B0604020202020204" pitchFamily="34" charset="0"/>
              <a:buChar char="•"/>
            </a:pPr>
            <a:r>
              <a:rPr lang="en-US" altLang="en-GB" dirty="0">
                <a:latin typeface="Times New Roman" panose="02020603050405020304" pitchFamily="18" charset="0"/>
                <a:ea typeface="Calibri" panose="020F0502020204030204"/>
                <a:cs typeface="Times New Roman" panose="02020603050405020304" pitchFamily="18" charset="0"/>
              </a:rPr>
              <a:t>Real-Time Drowsiness Detection system continuously monitors a person's alertness using sensors or cameras, analyzing indicators such as eye movement, head position, or facial expressions to detect signs of drowsiness as they happen. It ensures proactive identification of fatigue before it becomes a safety risk.</a:t>
            </a:r>
            <a:endParaRPr lang="en-US" altLang="en-GB" dirty="0">
              <a:latin typeface="Times New Roman" panose="02020603050405020304" pitchFamily="18" charset="0"/>
              <a:ea typeface="Calibri" panose="020F0502020204030204"/>
              <a:cs typeface="Times New Roman" panose="02020603050405020304" pitchFamily="18" charset="0"/>
            </a:endParaRPr>
          </a:p>
          <a:p>
            <a:pPr marL="457200" indent="-457200">
              <a:buFont typeface="Arial" panose="020B0604020202020204" pitchFamily="34" charset="0"/>
              <a:buChar char="•"/>
            </a:pPr>
            <a:endParaRPr lang="en-US" altLang="en-GB" dirty="0">
              <a:latin typeface="Times New Roman" panose="02020603050405020304" pitchFamily="18" charset="0"/>
              <a:ea typeface="Calibri" panose="020F0502020204030204"/>
              <a:cs typeface="Times New Roman" panose="02020603050405020304" pitchFamily="18" charset="0"/>
            </a:endParaRPr>
          </a:p>
          <a:p>
            <a:pPr marL="285750" indent="-285750">
              <a:buFont typeface="Arial" panose="020B0604020202020204" pitchFamily="34" charset="0"/>
              <a:buChar char="•"/>
            </a:pPr>
            <a:r>
              <a:rPr lang="en-US" altLang="en-GB" dirty="0">
                <a:latin typeface="Times New Roman" panose="02020603050405020304" pitchFamily="18" charset="0"/>
                <a:ea typeface="Calibri" panose="020F0502020204030204"/>
                <a:cs typeface="Times New Roman" panose="02020603050405020304" pitchFamily="18" charset="0"/>
              </a:rPr>
              <a:t>Automated Alert Mechanism is Upon detecting drowsiness, the system automatically activates alerts such as alarms, vibrations, or visual cues—to immediately regain the user’s attention. This eliminates the need for manual intervention and helps prevent potential accidents or errors caused by fatigue.</a:t>
            </a:r>
            <a:endParaRPr lang="en-US" altLang="en-GB" dirty="0">
              <a:latin typeface="Times New Roman" panose="02020603050405020304" pitchFamily="18" charset="0"/>
              <a:ea typeface="Calibri" panose="020F0502020204030204"/>
              <a:cs typeface="Times New Roman" panose="02020603050405020304" pitchFamily="18" charset="0"/>
            </a:endParaRPr>
          </a:p>
          <a:p>
            <a:pPr marL="457200" indent="-457200">
              <a:buFont typeface="Arial" panose="020B0604020202020204" pitchFamily="34" charset="0"/>
              <a:buChar char="•"/>
            </a:pPr>
            <a:endParaRPr lang="en-US" altLang="en-GB" dirty="0">
              <a:latin typeface="Times New Roman" panose="02020603050405020304" pitchFamily="18" charset="0"/>
              <a:ea typeface="Calibri" panose="020F0502020204030204"/>
              <a:cs typeface="Times New Roman" panose="02020603050405020304" pitchFamily="18" charset="0"/>
            </a:endParaRPr>
          </a:p>
          <a:p>
            <a:pPr marL="285750" indent="-285750">
              <a:buFont typeface="Arial" panose="020B0604020202020204" pitchFamily="34" charset="0"/>
              <a:buChar char="•"/>
            </a:pPr>
            <a:r>
              <a:rPr lang="en-US" altLang="en-GB" dirty="0">
                <a:latin typeface="Times New Roman" panose="02020603050405020304" pitchFamily="18" charset="0"/>
                <a:ea typeface="Calibri" panose="020F0502020204030204"/>
                <a:cs typeface="Times New Roman" panose="02020603050405020304" pitchFamily="18" charset="0"/>
              </a:rPr>
              <a:t>Scalable and Cost-Effective Solution is designed for flexibility and affordability, the system can be easily integrated into various environments such as vehicles, workplaces, or industrial setups. Its low implementation and maintenance costs make it suitable for both small-scale and large-scale deployment.</a:t>
            </a:r>
            <a:endParaRPr lang="en-US" altLang="en-GB" dirty="0">
              <a:latin typeface="Times New Roman" panose="02020603050405020304" pitchFamily="18" charset="0"/>
              <a:ea typeface="Calibri" panose="020F0502020204030204"/>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382024" y="604931"/>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p:cNvGraphicFramePr>
            <a:graphicFrameLocks noGrp="1"/>
          </p:cNvGraphicFramePr>
          <p:nvPr/>
        </p:nvGraphicFramePr>
        <p:xfrm>
          <a:off x="885865" y="2020173"/>
          <a:ext cx="10668826" cy="3950269"/>
        </p:xfrm>
        <a:graphic>
          <a:graphicData uri="http://schemas.openxmlformats.org/drawingml/2006/table">
            <a:tbl>
              <a:tblPr>
                <a:tableStyleId>{69CF1AB2-1976-4502-BF36-3FF5EA218861}</a:tableStyleId>
              </a:tblPr>
              <a:tblGrid>
                <a:gridCol w="947420"/>
                <a:gridCol w="4079142"/>
                <a:gridCol w="1186180"/>
                <a:gridCol w="4456084"/>
              </a:tblGrid>
              <a:tr h="35381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Paper Title</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Year</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Remark</a:t>
                      </a:r>
                      <a:endParaRPr lang="en-IN" sz="2300" b="1" dirty="0">
                        <a:latin typeface="Arial Narrow" panose="020B0606020202030204" pitchFamily="34" charset="0"/>
                      </a:endParaRPr>
                    </a:p>
                  </a:txBody>
                  <a:tcPr marL="29579" marR="29579" marT="14789" marB="14789" anchor="ctr"/>
                </a:tc>
              </a:tr>
              <a:tr h="954402">
                <a:tc>
                  <a:txBody>
                    <a:bodyPr/>
                    <a:lstStyle/>
                    <a:p>
                      <a:pPr algn="ctr"/>
                      <a:r>
                        <a:rPr lang="en-IN" sz="2300" dirty="0">
                          <a:latin typeface="Arial Narrow" panose="020B0606020202030204" pitchFamily="34" charset="0"/>
                        </a:rPr>
                        <a:t>1</a:t>
                      </a:r>
                      <a:endParaRPr lang="en-IN" sz="2300" dirty="0">
                        <a:latin typeface="Arial Narrow" panose="020B0606020202030204" pitchFamily="34" charset="0"/>
                      </a:endParaRPr>
                    </a:p>
                  </a:txBody>
                  <a:tcPr marL="29579" marR="29579" marT="14789" marB="14789"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0" dirty="0">
                          <a:latin typeface="Times New Roman" panose="02020603050405020304" pitchFamily="18" charset="0"/>
                          <a:cs typeface="Times New Roman" panose="02020603050405020304" pitchFamily="18" charset="0"/>
                        </a:rPr>
                        <a:t>Real-Time Driver Drowsiness Detection System Using Eye Aspect Ratio and Yawning</a:t>
                      </a:r>
                      <a:endParaRPr lang="en-US" b="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Uses OpenCV and </a:t>
                      </a:r>
                      <a:r>
                        <a:rPr lang="en-US" dirty="0" err="1">
                          <a:latin typeface="Times New Roman" panose="02020603050405020304" pitchFamily="18" charset="0"/>
                          <a:cs typeface="Times New Roman" panose="02020603050405020304" pitchFamily="18" charset="0"/>
                        </a:rPr>
                        <a:t>Dlib</a:t>
                      </a:r>
                      <a:r>
                        <a:rPr lang="en-US" dirty="0">
                          <a:latin typeface="Times New Roman" panose="02020603050405020304" pitchFamily="18" charset="0"/>
                          <a:cs typeface="Times New Roman" panose="02020603050405020304" pitchFamily="18" charset="0"/>
                        </a:rPr>
                        <a:t> to monitor eye closure and yawning; lightweight and real-time capable</a:t>
                      </a:r>
                      <a:endParaRPr lang="en-IN" dirty="0">
                        <a:latin typeface="Times New Roman" panose="02020603050405020304" pitchFamily="18" charset="0"/>
                        <a:cs typeface="Times New Roman" panose="02020603050405020304" pitchFamily="18" charset="0"/>
                      </a:endParaRPr>
                    </a:p>
                  </a:txBody>
                  <a:tcPr anchor="ctr"/>
                </a:tc>
              </a:tr>
              <a:tr h="1124218">
                <a:tc>
                  <a:txBody>
                    <a:bodyPr/>
                    <a:lstStyle/>
                    <a:p>
                      <a:pPr algn="ctr"/>
                      <a:r>
                        <a:rPr lang="en-IN" sz="2300" b="0" dirty="0">
                          <a:latin typeface="Arial Narrow" panose="020B0606020202030204" pitchFamily="34" charset="0"/>
                        </a:rPr>
                        <a:t>2</a:t>
                      </a:r>
                      <a:endParaRPr lang="en-IN" sz="2300" b="0" dirty="0">
                        <a:latin typeface="Arial Narrow" panose="020B0606020202030204" pitchFamily="34" charset="0"/>
                      </a:endParaRPr>
                    </a:p>
                  </a:txBody>
                  <a:tcPr marL="29579" marR="29579" marT="14789" marB="14789" anchor="ctr"/>
                </a:tc>
                <a:tc>
                  <a:txBody>
                    <a:bodyPr/>
                    <a:lstStyle/>
                    <a:p>
                      <a:r>
                        <a:rPr lang="en-US" b="0" dirty="0">
                          <a:latin typeface="Times New Roman" panose="02020603050405020304" pitchFamily="18" charset="0"/>
                          <a:cs typeface="Times New Roman" panose="02020603050405020304" pitchFamily="18" charset="0"/>
                        </a:rPr>
                        <a:t>Driver Drowsiness Detection System Based on Multi-Feature Fusion and Classification</a:t>
                      </a:r>
                      <a:endParaRPr lang="en-US" b="0" dirty="0">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2021</a:t>
                      </a:r>
                      <a:endParaRPr lang="en-IN">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Combines EEG, eye blinking, and yawning features; uses machine learning for higher accuracy.</a:t>
                      </a:r>
                      <a:endParaRPr lang="en-US" dirty="0">
                        <a:latin typeface="Times New Roman" panose="02020603050405020304" pitchFamily="18" charset="0"/>
                        <a:cs typeface="Times New Roman" panose="02020603050405020304" pitchFamily="18" charset="0"/>
                      </a:endParaRPr>
                    </a:p>
                  </a:txBody>
                  <a:tcPr anchor="ctr"/>
                </a:tc>
              </a:tr>
              <a:tr h="1257233">
                <a:tc>
                  <a:txBody>
                    <a:bodyPr/>
                    <a:lstStyle/>
                    <a:p>
                      <a:pPr algn="ctr"/>
                      <a:r>
                        <a:rPr lang="en-IN" sz="2300" b="0" dirty="0">
                          <a:latin typeface="Arial Narrow" panose="020B0606020202030204" pitchFamily="34" charset="0"/>
                        </a:rPr>
                        <a:t>3</a:t>
                      </a:r>
                      <a:endParaRPr lang="en-IN" sz="2300" b="0" dirty="0">
                        <a:latin typeface="Arial Narrow" panose="020B0606020202030204" pitchFamily="34" charset="0"/>
                      </a:endParaRPr>
                    </a:p>
                  </a:txBody>
                  <a:tcPr marL="29579" marR="29579" marT="14789" marB="14789" anchor="ctr"/>
                </a:tc>
                <a:tc>
                  <a:txBody>
                    <a:bodyPr/>
                    <a:lstStyle/>
                    <a:p>
                      <a:r>
                        <a:rPr lang="en-US" b="0" dirty="0">
                          <a:latin typeface="Times New Roman" panose="02020603050405020304" pitchFamily="18" charset="0"/>
                          <a:cs typeface="Times New Roman" panose="02020603050405020304" pitchFamily="18" charset="0"/>
                        </a:rPr>
                        <a:t>Driver Fatigue Detection Based on Eye State Analysis and Head Movement</a:t>
                      </a:r>
                      <a:endParaRPr lang="en-US" b="0"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2019</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US" sz="1800" dirty="0">
                          <a:latin typeface="Times New Roman" panose="02020603050405020304" pitchFamily="18" charset="0"/>
                          <a:cs typeface="Times New Roman" panose="02020603050405020304" pitchFamily="18" charset="0"/>
                        </a:rPr>
                        <a:t>Integrates head pose and eye status for improved robustness in natural driving conditions.</a:t>
                      </a:r>
                      <a:endParaRPr lang="en-US" sz="1800" dirty="0">
                        <a:latin typeface="Times New Roman" panose="02020603050405020304" pitchFamily="18" charset="0"/>
                        <a:cs typeface="Times New Roman" panose="02020603050405020304" pitchFamily="18" charset="0"/>
                      </a:endParaRPr>
                    </a:p>
                  </a:txBody>
                  <a:tcPr marL="29579" marR="29579" marT="14789" marB="14789" anchor="ctr"/>
                </a:tc>
              </a:tr>
            </a:tbl>
          </a:graphicData>
        </a:graphic>
      </p:graphicFrame>
      <p:sp>
        <p:nvSpPr>
          <p:cNvPr id="4"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5"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9" name="TextBox 8"/>
          <p:cNvSpPr txBox="1"/>
          <p:nvPr/>
        </p:nvSpPr>
        <p:spPr>
          <a:xfrm>
            <a:off x="90188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1096962" y="1846262"/>
          <a:ext cx="10488900" cy="3927505"/>
        </p:xfrm>
        <a:graphic>
          <a:graphicData uri="http://schemas.openxmlformats.org/drawingml/2006/table">
            <a:tbl>
              <a:tblPr>
                <a:tableStyleId>{69CF1AB2-1976-4502-BF36-3FF5EA218861}</a:tableStyleId>
              </a:tblPr>
              <a:tblGrid>
                <a:gridCol w="835747"/>
                <a:gridCol w="4428762"/>
                <a:gridCol w="1043185"/>
                <a:gridCol w="4181206"/>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Paper Title</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Year</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Remark</a:t>
                      </a:r>
                      <a:endParaRPr lang="en-IN" sz="2300" b="1" dirty="0">
                        <a:latin typeface="Arial Narrow" panose="020B0606020202030204" pitchFamily="34" charset="0"/>
                      </a:endParaRPr>
                    </a:p>
                  </a:txBody>
                  <a:tcPr marL="29579" marR="29579" marT="14789" marB="14789" anchor="ctr"/>
                </a:tc>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r>
                        <a:rPr lang="en-US" b="0" dirty="0">
                          <a:latin typeface="Times New Roman" panose="02020603050405020304" pitchFamily="18" charset="0"/>
                          <a:cs typeface="Times New Roman" panose="02020603050405020304" pitchFamily="18" charset="0"/>
                        </a:rPr>
                        <a:t>Deep Learning-Based Driver Drowsiness Detection System Using VGG16 Architecture</a:t>
                      </a:r>
                      <a:endParaRPr lang="en-US" b="0" dirty="0">
                        <a:latin typeface="Times New Roman" panose="02020603050405020304" pitchFamily="18" charset="0"/>
                        <a:cs typeface="Times New Roman" panose="02020603050405020304" pitchFamily="18" charset="0"/>
                      </a:endParaRPr>
                    </a:p>
                  </a:txBody>
                  <a:tcPr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2022</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r>
                        <a:rPr lang="en-US" dirty="0">
                          <a:latin typeface="Times New Roman" panose="02020603050405020304" pitchFamily="18" charset="0"/>
                          <a:cs typeface="Times New Roman" panose="02020603050405020304" pitchFamily="18" charset="0"/>
                        </a:rPr>
                        <a:t>Employs CNN-based model (VGG16) for facial feature extraction; achieves high accuracy.</a:t>
                      </a:r>
                      <a:endParaRPr lang="en-IN" dirty="0">
                        <a:latin typeface="Times New Roman" panose="02020603050405020304" pitchFamily="18" charset="0"/>
                        <a:cs typeface="Times New Roman" panose="02020603050405020304" pitchFamily="18" charset="0"/>
                      </a:endParaRPr>
                    </a:p>
                  </a:txBody>
                  <a:tcPr anchor="ctr"/>
                </a:tc>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EEG-Based Drowsiness Detection System Using Deep Neural Networks</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2020</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fontAlgn="base"/>
                      <a:r>
                        <a:rPr lang="en-US" dirty="0">
                          <a:effectLst/>
                          <a:latin typeface="Times New Roman" panose="02020603050405020304" pitchFamily="18" charset="0"/>
                          <a:cs typeface="Times New Roman" panose="02020603050405020304" pitchFamily="18" charset="0"/>
                        </a:rPr>
                        <a:t>Uses EEG signals processed through deep learning; suitable for clinical or lab settings.</a:t>
                      </a:r>
                      <a:endParaRPr lang="en-US" dirty="0">
                        <a:effectLst/>
                        <a:latin typeface="Times New Roman" panose="02020603050405020304" pitchFamily="18" charset="0"/>
                        <a:cs typeface="Times New Roman" panose="02020603050405020304" pitchFamily="18" charset="0"/>
                      </a:endParaRPr>
                    </a:p>
                  </a:txBody>
                  <a:tcPr anchor="ctr"/>
                </a:tc>
              </a:tr>
              <a:tr h="0">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A Hybrid Drowsiness Detection System Using Computer Vision and Physiological Signals</a:t>
                      </a:r>
                      <a:endParaRPr lang="en-US"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2021</a:t>
                      </a:r>
                      <a:endParaRPr lang="en-IN" sz="1800" b="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fontAlgn="base"/>
                      <a:r>
                        <a:rPr lang="en-US" dirty="0">
                          <a:effectLst/>
                          <a:latin typeface="Times New Roman" panose="02020603050405020304" pitchFamily="18" charset="0"/>
                          <a:cs typeface="Times New Roman" panose="02020603050405020304" pitchFamily="18" charset="0"/>
                        </a:rPr>
                        <a:t>Fuses camera-based and physiological data (e.g., heart rate); achieves improved reliability.</a:t>
                      </a:r>
                      <a:endParaRPr lang="en-US" dirty="0">
                        <a:effectLst/>
                        <a:latin typeface="Times New Roman" panose="02020603050405020304" pitchFamily="18" charset="0"/>
                        <a:cs typeface="Times New Roman" panose="02020603050405020304" pitchFamily="18" charset="0"/>
                      </a:endParaRPr>
                    </a:p>
                  </a:txBody>
                  <a:tcPr anchor="ctr"/>
                </a:tc>
              </a:tr>
            </a:tbl>
          </a:graphicData>
        </a:graphic>
      </p:graphicFrame>
      <p:sp>
        <p:nvSpPr>
          <p:cNvPr id="11" name="Title 1"/>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endParaRPr lang="en-IN" sz="4400" b="1" dirty="0">
              <a:latin typeface="Arial Narrow" panose="020B0606020202030204" pitchFamily="34" charset="0"/>
            </a:endParaRPr>
          </a:p>
        </p:txBody>
      </p:sp>
      <p:pic>
        <p:nvPicPr>
          <p:cNvPr id="12" name="Picture 11"/>
          <p:cNvPicPr>
            <a:picLocks noChangeAspect="1"/>
          </p:cNvPicPr>
          <p:nvPr/>
        </p:nvPicPr>
        <p:blipFill>
          <a:blip r:embed="rId1"/>
          <a:stretch>
            <a:fillRect/>
          </a:stretch>
        </p:blipFill>
        <p:spPr>
          <a:xfrm>
            <a:off x="546939" y="460652"/>
            <a:ext cx="978762" cy="953928"/>
          </a:xfrm>
          <a:prstGeom prst="rect">
            <a:avLst/>
          </a:prstGeom>
        </p:spPr>
      </p:pic>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4" name="TextBox 3"/>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custDataLst>
              <p:tags r:id="rId1"/>
            </p:custDataLst>
          </p:nvPr>
        </p:nvGraphicFramePr>
        <p:xfrm>
          <a:off x="859790" y="1923415"/>
          <a:ext cx="10652125" cy="4063365"/>
        </p:xfrm>
        <a:graphic>
          <a:graphicData uri="http://schemas.openxmlformats.org/drawingml/2006/table">
            <a:tbl>
              <a:tblPr>
                <a:tableStyleId>{69CF1AB2-1976-4502-BF36-3FF5EA218861}</a:tableStyleId>
              </a:tblPr>
              <a:tblGrid>
                <a:gridCol w="899160"/>
                <a:gridCol w="4122420"/>
                <a:gridCol w="1157605"/>
                <a:gridCol w="4472940"/>
              </a:tblGrid>
              <a:tr h="62674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Paper Title</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Year</a:t>
                      </a:r>
                      <a:endParaRPr lang="en-IN" sz="2300" b="1" dirty="0">
                        <a:latin typeface="Arial Narrow" panose="020B0606020202030204" pitchFamily="34" charset="0"/>
                      </a:endParaRPr>
                    </a:p>
                  </a:txBody>
                  <a:tcPr marL="29579" marR="29579" marT="14789" marB="14789" anchor="ctr"/>
                </a:tc>
                <a:tc>
                  <a:txBody>
                    <a:bodyPr/>
                    <a:lstStyle/>
                    <a:p>
                      <a:pPr algn="ctr"/>
                      <a:r>
                        <a:rPr lang="en-IN" sz="2300" b="1" dirty="0">
                          <a:latin typeface="Arial Narrow" panose="020B0606020202030204" pitchFamily="34" charset="0"/>
                        </a:rPr>
                        <a:t>Remark</a:t>
                      </a:r>
                      <a:endParaRPr lang="en-IN" sz="2300" b="1" dirty="0">
                        <a:latin typeface="Arial Narrow" panose="020B0606020202030204" pitchFamily="34" charset="0"/>
                      </a:endParaRPr>
                    </a:p>
                  </a:txBody>
                  <a:tcPr marL="29579" marR="29579" marT="14789" marB="14789" anchor="ctr"/>
                </a:tc>
              </a:tr>
              <a:tr h="96456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Smartphone-Based Drowsiness Detection Using Accelerometer and Camera</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2022</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Leverages smartphone sensors; cost-effective and portable, ideal for consumer applications.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r h="1188720">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An IoT-Based Real-Time Drowsiness Detection System Using Deep Learning</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ctr" defTabSz="914400" rtl="0" eaLnBrk="1" latinLnBrk="0" hangingPunct="1"/>
                      <a:r>
                        <a:rPr lang="en-IN" sz="1800" dirty="0">
                          <a:latin typeface="Times New Roman" panose="02020603050405020304" pitchFamily="18" charset="0"/>
                          <a:cs typeface="Times New Roman" panose="02020603050405020304" pitchFamily="18" charset="0"/>
                        </a:rPr>
                        <a:t>2023</a:t>
                      </a:r>
                      <a:endParaRPr lang="en-IN"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Cloud-integrated solution with alert system suitable for connected vehicle environments.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r>
              <a:tr h="1283335">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US" sz="1800" dirty="0">
                          <a:latin typeface="Times New Roman" panose="02020603050405020304" pitchFamily="18" charset="0"/>
                          <a:cs typeface="Times New Roman" panose="02020603050405020304" pitchFamily="18" charset="0"/>
                        </a:rPr>
                        <a:t>Vision-Based Drowsiness Detection System for Autonomous Vehicles</a:t>
                      </a:r>
                      <a:endParaRPr lang="en-US" sz="1800" kern="1200" dirty="0">
                        <a:solidFill>
                          <a:schemeClr val="dk1"/>
                        </a:solidFill>
                        <a:latin typeface="Times New Roman" panose="02020603050405020304" pitchFamily="18" charset="0"/>
                        <a:ea typeface="+mn-ea"/>
                        <a:cs typeface="Times New Roman" panose="02020603050405020304" pitchFamily="18" charset="0"/>
                      </a:endParaRPr>
                    </a:p>
                  </a:txBody>
                  <a:tcPr marL="29579" marR="29579" marT="14789" marB="14789" anchor="ctr"/>
                </a:tc>
                <a:tc>
                  <a:txBody>
                    <a:bodyPr/>
                    <a:lstStyle/>
                    <a:p>
                      <a:r>
                        <a:rPr lang="en-IN" sz="1800" dirty="0">
                          <a:latin typeface="Times New Roman" panose="02020603050405020304" pitchFamily="18" charset="0"/>
                          <a:cs typeface="Times New Roman" panose="02020603050405020304" pitchFamily="18" charset="0"/>
                        </a:rPr>
                        <a:t>       2022</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fontAlgn="base"/>
                      <a:r>
                        <a:rPr lang="en-US" sz="1800" dirty="0">
                          <a:effectLst/>
                          <a:latin typeface="Times New Roman" panose="02020603050405020304" pitchFamily="18" charset="0"/>
                          <a:cs typeface="Times New Roman" panose="02020603050405020304" pitchFamily="18" charset="0"/>
                        </a:rPr>
                        <a:t>Focuses on application in autonomous driving integrated with vehicle safety systems.</a:t>
                      </a:r>
                      <a:endParaRPr lang="en-US" sz="1800" dirty="0">
                        <a:effectLst/>
                        <a:latin typeface="Times New Roman" panose="02020603050405020304" pitchFamily="18" charset="0"/>
                        <a:cs typeface="Times New Roman" panose="02020603050405020304" pitchFamily="18" charset="0"/>
                      </a:endParaRPr>
                    </a:p>
                  </a:txBody>
                  <a:tcPr marB="182880" anchor="ctr"/>
                </a:tc>
              </a:tr>
            </a:tbl>
          </a:graphicData>
        </a:graphic>
      </p:graphicFrame>
      <p:pic>
        <p:nvPicPr>
          <p:cNvPr id="8" name="Picture 7"/>
          <p:cNvPicPr>
            <a:picLocks noChangeAspect="1"/>
          </p:cNvPicPr>
          <p:nvPr/>
        </p:nvPicPr>
        <p:blipFill>
          <a:blip r:embed="rId2"/>
          <a:stretch>
            <a:fillRect/>
          </a:stretch>
        </p:blipFill>
        <p:spPr>
          <a:xfrm>
            <a:off x="493976" y="514697"/>
            <a:ext cx="978762" cy="953928"/>
          </a:xfrm>
          <a:prstGeom prst="rect">
            <a:avLst/>
          </a:prstGeom>
        </p:spPr>
      </p:pic>
      <p:sp>
        <p:nvSpPr>
          <p:cNvPr id="9" name="Title 1"/>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endParaRPr lang="en-IN" sz="4400" b="1" dirty="0">
              <a:latin typeface="Arial Narrow" panose="020B060602020203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3"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4" name="TextBox 3"/>
          <p:cNvSpPr txBox="1"/>
          <p:nvPr/>
        </p:nvSpPr>
        <p:spPr>
          <a:xfrm>
            <a:off x="88156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46939" y="495681"/>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9" name="Rectangle 1"/>
          <p:cNvSpPr>
            <a:spLocks noGrp="1" noChangeArrowheads="1"/>
          </p:cNvSpPr>
          <p:nvPr>
            <p:ph idx="1"/>
          </p:nvPr>
        </p:nvSpPr>
        <p:spPr bwMode="auto">
          <a:xfrm>
            <a:off x="547370" y="1804670"/>
            <a:ext cx="10965180" cy="5345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30000"/>
              </a:lnSpc>
              <a:buClr>
                <a:srgbClr val="000000"/>
              </a:buClr>
              <a:buFont typeface="Wingdings" panose="05000000000000000000" charset="0"/>
              <a:buChar char="Ø"/>
            </a:pPr>
            <a:r>
              <a:rPr lang="en-US" sz="1800" b="1" dirty="0">
                <a:latin typeface="Times New Roman" panose="02020603050405020304" pitchFamily="18" charset="0"/>
                <a:cs typeface="Times New Roman" panose="02020603050405020304" pitchFamily="18" charset="0"/>
              </a:rPr>
              <a:t>Optalert Fatigue Monitoring System : </a:t>
            </a:r>
            <a:r>
              <a:rPr lang="en-US" sz="1800" dirty="0" err="1">
                <a:latin typeface="Times New Roman" panose="02020603050405020304" pitchFamily="18" charset="0"/>
                <a:cs typeface="Times New Roman" panose="02020603050405020304" pitchFamily="18" charset="0"/>
              </a:rPr>
              <a:t>Optalert</a:t>
            </a:r>
            <a:r>
              <a:rPr lang="en-US" sz="1800" dirty="0">
                <a:latin typeface="Times New Roman" panose="02020603050405020304" pitchFamily="18" charset="0"/>
                <a:cs typeface="Times New Roman" panose="02020603050405020304" pitchFamily="18" charset="0"/>
              </a:rPr>
              <a:t> employs infrared light to monitor eye movements and eyelid behavior, providing real-time, objective assessments of driver alertness. The system includes specialized glasses Bosch's system analyzes steering behavior and driving patterns, assessing fatigue levels by evaluating steering movements, trip duration, and turn signal usage. </a:t>
            </a:r>
            <a:endParaRPr lang="en-US" sz="1800" dirty="0">
              <a:latin typeface="Times New Roman" panose="02020603050405020304" pitchFamily="18" charset="0"/>
              <a:cs typeface="Times New Roman" panose="02020603050405020304" pitchFamily="18" charset="0"/>
            </a:endParaRPr>
          </a:p>
          <a:p>
            <a:pPr>
              <a:lnSpc>
                <a:spcPct val="130000"/>
              </a:lnSpc>
              <a:buClr>
                <a:srgbClr val="000000"/>
              </a:buClr>
              <a:buFont typeface="Wingdings" panose="05000000000000000000" charset="0"/>
              <a:buChar char="Ø"/>
            </a:pPr>
            <a:r>
              <a:rPr lang="en-US" sz="1800" b="1" dirty="0">
                <a:latin typeface="Times New Roman" panose="02020603050405020304" pitchFamily="18" charset="0"/>
                <a:cs typeface="Times New Roman" panose="02020603050405020304" pitchFamily="18" charset="0"/>
              </a:rPr>
              <a:t>Smart Eye Driver Monitoring System : </a:t>
            </a:r>
            <a:r>
              <a:rPr lang="en-US" sz="1800" dirty="0">
                <a:latin typeface="Times New Roman" panose="02020603050405020304" pitchFamily="18" charset="0"/>
                <a:cs typeface="Times New Roman" panose="02020603050405020304" pitchFamily="18" charset="0"/>
              </a:rPr>
              <a:t>Smart Eye's AI-based software analyzes eye gaze, head movement, body posture, and activities using in-car cameras to determine dangerous driving behaviors like distraction and drowsiness. </a:t>
            </a:r>
            <a:endParaRPr lang="en-US" sz="1800" dirty="0">
              <a:latin typeface="Times New Roman" panose="02020603050405020304" pitchFamily="18" charset="0"/>
              <a:cs typeface="Times New Roman" panose="02020603050405020304" pitchFamily="18" charset="0"/>
            </a:endParaRPr>
          </a:p>
          <a:p>
            <a:pPr>
              <a:lnSpc>
                <a:spcPct val="130000"/>
              </a:lnSpc>
              <a:buClr>
                <a:srgbClr val="000000"/>
              </a:buClr>
              <a:buFont typeface="Wingdings" panose="05000000000000000000" charset="0"/>
              <a:buChar char="Ø"/>
            </a:pPr>
            <a:r>
              <a:rPr lang="en-US" sz="1800" b="1" dirty="0" err="1">
                <a:latin typeface="Times New Roman" panose="02020603050405020304" pitchFamily="18" charset="0"/>
                <a:cs typeface="Times New Roman" panose="02020603050405020304" pitchFamily="18" charset="0"/>
              </a:rPr>
              <a:t>VigilEye</a:t>
            </a:r>
            <a:r>
              <a:rPr lang="en-US" sz="1800" b="1" dirty="0">
                <a:latin typeface="Times New Roman" panose="02020603050405020304" pitchFamily="18" charset="0"/>
                <a:cs typeface="Times New Roman" panose="02020603050405020304" pitchFamily="18" charset="0"/>
              </a:rPr>
              <a:t> AI-Based Drowsiness Detection : </a:t>
            </a:r>
            <a:r>
              <a:rPr lang="en-US" sz="1800" dirty="0" err="1">
                <a:latin typeface="Times New Roman" panose="02020603050405020304" pitchFamily="18" charset="0"/>
                <a:cs typeface="Times New Roman" panose="02020603050405020304" pitchFamily="18" charset="0"/>
              </a:rPr>
              <a:t>VigilEye</a:t>
            </a:r>
            <a:r>
              <a:rPr lang="en-US" sz="1800" dirty="0">
                <a:latin typeface="Times New Roman" panose="02020603050405020304" pitchFamily="18" charset="0"/>
                <a:cs typeface="Times New Roman" panose="02020603050405020304" pitchFamily="18" charset="0"/>
              </a:rPr>
              <a:t> combines deep learning techniques with the OpenCV framework to process facial landmarks extracted from the driver's face. The system demonstrates high accuracy, sensitivity, and specificity in detecting drowsiness, making it suitable for real-time implementation. </a:t>
            </a:r>
            <a:endParaRPr lang="en-US" sz="1800" dirty="0">
              <a:latin typeface="Times New Roman" panose="02020603050405020304" pitchFamily="18" charset="0"/>
              <a:cs typeface="Times New Roman" panose="02020603050405020304" pitchFamily="18" charset="0"/>
            </a:endParaRPr>
          </a:p>
          <a:p>
            <a:pPr>
              <a:buNone/>
            </a:pPr>
            <a:endParaRPr lang="en-US" sz="1800" dirty="0">
              <a:latin typeface="Times New Roman" panose="02020603050405020304" pitchFamily="18" charset="0"/>
              <a:cs typeface="Times New Roman" panose="02020603050405020304" pitchFamily="18" charset="0"/>
            </a:endParaRPr>
          </a:p>
          <a:p>
            <a:pPr>
              <a:buNone/>
            </a:pPr>
            <a:endParaRPr lang="en-US" sz="18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46939" y="530910"/>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pic>
        <p:nvPicPr>
          <p:cNvPr id="6" name="Content Placeholder 12" descr="A diagram of a data processing process&#10;&#10;AI-generated content may be incorrect."/>
          <p:cNvPicPr>
            <a:picLocks noGrp="1" noChangeAspect="1"/>
          </p:cNvPicPr>
          <p:nvPr>
            <p:ph idx="1"/>
          </p:nvPr>
        </p:nvPicPr>
        <p:blipFill>
          <a:blip r:embed="rId3"/>
          <a:stretch>
            <a:fillRect/>
          </a:stretch>
        </p:blipFill>
        <p:spPr>
          <a:xfrm>
            <a:off x="3756492" y="1913091"/>
            <a:ext cx="5036330" cy="413571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endParaRPr lang="en-IN" sz="4400" b="1" dirty="0">
              <a:latin typeface="Arial Narrow" panose="020B0606020202030204" pitchFamily="34" charset="0"/>
            </a:endParaRPr>
          </a:p>
        </p:txBody>
      </p:sp>
      <p:pic>
        <p:nvPicPr>
          <p:cNvPr id="7" name="Picture 6"/>
          <p:cNvPicPr>
            <a:picLocks noChangeAspect="1"/>
          </p:cNvPicPr>
          <p:nvPr/>
        </p:nvPicPr>
        <p:blipFill>
          <a:blip r:embed="rId1"/>
          <a:stretch>
            <a:fillRect/>
          </a:stretch>
        </p:blipFill>
        <p:spPr>
          <a:xfrm>
            <a:off x="546939" y="530910"/>
            <a:ext cx="978762" cy="953928"/>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p:cNvSpPr>
            <a:spLocks noGrp="1"/>
          </p:cNvSpPr>
          <p:nvPr>
            <p:ph type="ftr" sz="quarter" idx="11"/>
          </p:nvPr>
        </p:nvSpPr>
        <p:spPr>
          <a:xfrm>
            <a:off x="3686185" y="6459785"/>
            <a:ext cx="4822804" cy="365125"/>
          </a:xfrm>
        </p:spPr>
        <p:txBody>
          <a:bodyPr/>
          <a:lstStyle/>
          <a:p>
            <a:r>
              <a:rPr lang="en-IN" sz="1100" dirty="0"/>
              <a:t>20CS6202 - DESIGN PROJECT 2</a:t>
            </a:r>
            <a:endParaRPr lang="en-IN" sz="1100" dirty="0"/>
          </a:p>
        </p:txBody>
      </p:sp>
      <p:sp>
        <p:nvSpPr>
          <p:cNvPr id="4" name="Slide Number Placeholder 3"/>
          <p:cNvSpPr>
            <a:spLocks noGrp="1"/>
          </p:cNvSpPr>
          <p:nvPr>
            <p:ph type="sldNum" sz="quarter" idx="12"/>
          </p:nvPr>
        </p:nvSpPr>
        <p:spPr>
          <a:xfrm>
            <a:off x="9900458" y="6459785"/>
            <a:ext cx="1312025" cy="365125"/>
          </a:xfrm>
        </p:spPr>
        <p:txBody>
          <a:bodyPr/>
          <a:lstStyle/>
          <a:p>
            <a:fld id="{963B2B34-D4BB-400B-9ED9-C7A04F52518B}" type="slidenum">
              <a:rPr lang="en-IN" smtClean="0"/>
            </a:fld>
            <a:endParaRPr lang="en-IN" dirty="0"/>
          </a:p>
        </p:txBody>
      </p:sp>
      <p:sp>
        <p:nvSpPr>
          <p:cNvPr id="5" name="TextBox 4"/>
          <p:cNvSpPr txBox="1"/>
          <p:nvPr/>
        </p:nvSpPr>
        <p:spPr>
          <a:xfrm>
            <a:off x="871405" y="6503847"/>
            <a:ext cx="2369128" cy="460375"/>
          </a:xfrm>
          <a:prstGeom prst="rect">
            <a:avLst/>
          </a:prstGeom>
          <a:noFill/>
        </p:spPr>
        <p:txBody>
          <a:bodyPr wrap="square" rtlCol="0">
            <a:spAutoFit/>
          </a:bodyPr>
          <a:lstStyle/>
          <a:p>
            <a:r>
              <a:rPr lang="en-US" altLang="en-IN" sz="1200" dirty="0">
                <a:solidFill>
                  <a:schemeClr val="bg1"/>
                </a:solidFill>
                <a:sym typeface="+mn-ea"/>
              </a:rPr>
              <a:t>11</a:t>
            </a:r>
            <a:r>
              <a:rPr lang="en-IN" sz="1200" dirty="0">
                <a:solidFill>
                  <a:schemeClr val="bg1"/>
                </a:solidFill>
                <a:sym typeface="+mn-ea"/>
              </a:rPr>
              <a:t>/</a:t>
            </a:r>
            <a:r>
              <a:rPr lang="en-US" altLang="en-IN" sz="1200" dirty="0">
                <a:solidFill>
                  <a:schemeClr val="bg1"/>
                </a:solidFill>
                <a:sym typeface="+mn-ea"/>
              </a:rPr>
              <a:t>06</a:t>
            </a:r>
            <a:r>
              <a:rPr lang="en-IN" sz="1200" dirty="0">
                <a:solidFill>
                  <a:schemeClr val="bg1"/>
                </a:solidFill>
                <a:sym typeface="+mn-ea"/>
              </a:rPr>
              <a:t>/</a:t>
            </a:r>
            <a:r>
              <a:rPr lang="en-US" altLang="en-IN" sz="1200" dirty="0">
                <a:solidFill>
                  <a:schemeClr val="bg1"/>
                </a:solidFill>
                <a:sym typeface="+mn-ea"/>
              </a:rPr>
              <a:t>2025</a:t>
            </a:r>
            <a:endParaRPr lang="en-US" altLang="en-IN" sz="1200" dirty="0">
              <a:solidFill>
                <a:schemeClr val="bg1"/>
              </a:solidFill>
            </a:endParaRPr>
          </a:p>
          <a:p>
            <a:endParaRPr lang="en-IN" sz="1200" dirty="0">
              <a:solidFill>
                <a:schemeClr val="bg1"/>
              </a:solidFill>
            </a:endParaRPr>
          </a:p>
        </p:txBody>
      </p:sp>
      <p:pic>
        <p:nvPicPr>
          <p:cNvPr id="1951368815" name="Picture 6"/>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70225" y="1845945"/>
            <a:ext cx="6122035" cy="4023360"/>
          </a:xfrm>
          <a:prstGeom prst="rect">
            <a:avLst/>
          </a:prstGeom>
          <a:noFill/>
          <a:ln>
            <a:noFill/>
          </a:ln>
        </p:spPr>
      </p:pic>
    </p:spTree>
  </p:cSld>
  <p:clrMapOvr>
    <a:masterClrMapping/>
  </p:clrMapOvr>
</p:sld>
</file>

<file path=ppt/tags/tag1.xml><?xml version="1.0" encoding="utf-8"?>
<p:tagLst xmlns:p="http://schemas.openxmlformats.org/presentationml/2006/main">
  <p:tag name="TABLE_ENDDRAG_ORIGIN_RECT" val="838*319"/>
  <p:tag name="TABLE_ENDDRAG_RECT" val="67*151*838*319"/>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7987</Words>
  <Application>WPS Presentation</Application>
  <PresentationFormat>Widescreen</PresentationFormat>
  <Paragraphs>347</Paragraphs>
  <Slides>19</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19</vt:i4>
      </vt:variant>
    </vt:vector>
  </HeadingPairs>
  <TitlesOfParts>
    <vt:vector size="36" baseType="lpstr">
      <vt:lpstr>Arial</vt:lpstr>
      <vt:lpstr>SimSun</vt:lpstr>
      <vt:lpstr>Wingdings</vt:lpstr>
      <vt:lpstr>Calibri</vt:lpstr>
      <vt:lpstr>Arial Narrow</vt:lpstr>
      <vt:lpstr>Times New Roman</vt:lpstr>
      <vt:lpstr>Calibri</vt:lpstr>
      <vt:lpstr>Arial Narrow</vt:lpstr>
      <vt:lpstr>Times New Roman</vt:lpstr>
      <vt:lpstr>Microsoft YaHei</vt:lpstr>
      <vt:lpstr>Arial Unicode MS</vt:lpstr>
      <vt:lpstr>Calibri Light</vt:lpstr>
      <vt:lpstr>Aptos</vt:lpstr>
      <vt:lpstr>Segoe UI</vt:lpstr>
      <vt:lpstr>Wingdings</vt:lpstr>
      <vt:lpstr>Retrospect</vt:lpstr>
      <vt:lpstr>Office Theme</vt:lpstr>
      <vt:lpstr>PowerPoint 演示文稿</vt:lpstr>
      <vt:lpstr>ABSTRACT</vt:lpstr>
      <vt:lpstr>OBJECTIVE</vt:lpstr>
      <vt:lpstr>LITERATURE SURVEY</vt:lpstr>
      <vt:lpstr>LITERATURE SURVEY</vt:lpstr>
      <vt:lpstr>LITERATURE SURVEY</vt:lpstr>
      <vt:lpstr>EXISTING SYSTEM</vt:lpstr>
      <vt:lpstr>PROPOSED SYSTEM </vt:lpstr>
      <vt:lpstr>SYSTEM ARCHITECTURE</vt:lpstr>
      <vt:lpstr>MODULE 1 : Image Acquisition</vt:lpstr>
      <vt:lpstr>MODULE 2 : Face and Eye Detection Module</vt:lpstr>
      <vt:lpstr>MODULE 3 : Eye Aspect Ratio Calculation </vt:lpstr>
      <vt:lpstr>MODULE 4 : Drowsiness Detection Module</vt:lpstr>
      <vt:lpstr>MODULE 5 : Alert Generation </vt:lpstr>
      <vt:lpstr>OUTPUT</vt:lpstr>
      <vt:lpstr>OUTPUT</vt:lpstr>
      <vt:lpstr>CONCLUSION &amp; FUTURE ENHANCEMENT</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S Sharvini</cp:lastModifiedBy>
  <cp:revision>30</cp:revision>
  <dcterms:created xsi:type="dcterms:W3CDTF">2025-05-09T08:00:00Z</dcterms:created>
  <dcterms:modified xsi:type="dcterms:W3CDTF">2025-06-04T10:00:14Z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C028921C7A88402A9748E07C6266870C_12</vt:lpwstr>
  </property>
  <property fmtid="{D5CDD505-2E9C-101B-9397-08002B2CF9AE}" pid="3" name="KSOProductBuildVer">
    <vt:lpwstr>2057-12.2.0.21179</vt:lpwstr>
  </property>
</Properties>
</file>