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2"/>
  </p:sldMasterIdLst>
  <p:notesMasterIdLst>
    <p:notesMasterId r:id="rId19"/>
  </p:notesMasterIdLst>
  <p:sldIdLst>
    <p:sldId id="256" r:id="rId3"/>
    <p:sldId id="257" r:id="rId4"/>
    <p:sldId id="258" r:id="rId5"/>
    <p:sldId id="259" r:id="rId6"/>
    <p:sldId id="260" r:id="rId7"/>
    <p:sldId id="274" r:id="rId8"/>
    <p:sldId id="275" r:id="rId9"/>
    <p:sldId id="262" r:id="rId10"/>
    <p:sldId id="263" r:id="rId11"/>
    <p:sldId id="264" r:id="rId12"/>
    <p:sldId id="265" r:id="rId13"/>
    <p:sldId id="266" r:id="rId14"/>
    <p:sldId id="267" r:id="rId15"/>
    <p:sldId id="270" r:id="rId16"/>
    <p:sldId id="271" r:id="rId17"/>
    <p:sldId id="272"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684AE38-5D81-4F62-8D0D-5CCA3EE28E87}"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Style>
        <a:tcBdr/>
        <a:fill>
          <a:solidFill>
            <a:srgbClr val="D4E2CE"/>
          </a:solidFill>
        </a:fill>
      </a:tcStyle>
    </a:band1H>
    <a:band2H>
      <a:tcStyle>
        <a:tcBdr/>
      </a:tcStyle>
    </a:band2H>
    <a:band1V>
      <a:tcStyle>
        <a:tcBdr/>
        <a:fill>
          <a:solidFill>
            <a:srgbClr val="D4E2CE"/>
          </a:solidFill>
        </a:fill>
      </a:tcStyle>
    </a:band1V>
    <a:band2V>
      <a:tcStyle>
        <a:tcBdr/>
      </a:tcStyle>
    </a:band2V>
    <a:lastCol>
      <a:tcTxStyle b="on">
        <a:font>
          <a:latin typeface="Calibri"/>
          <a:ea typeface="Calibri"/>
          <a:cs typeface="Calibri"/>
        </a:font>
        <a:schemeClr val="lt1"/>
      </a:tcTxStyle>
      <a:tcStyle>
        <a:tcBdr/>
        <a:fill>
          <a:solidFill>
            <a:schemeClr val="accent6"/>
          </a:solidFill>
        </a:fill>
      </a:tcStyle>
    </a:lastCol>
    <a:firstCol>
      <a:tcTxStyle b="on">
        <a:font>
          <a:latin typeface="Calibri"/>
          <a:ea typeface="Calibri"/>
          <a:cs typeface="Calibri"/>
        </a:font>
        <a:schemeClr val="lt1"/>
      </a:tcTxStyle>
      <a:tcStyle>
        <a:tcBdr/>
        <a:fill>
          <a:solidFill>
            <a:schemeClr val="accent6"/>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ranjinichandran@gmail.com" userId="f347db5926ffc428" providerId="LiveId" clId="{9E2B79E0-4DA8-4A64-997B-5D4AB2E798E4}"/>
    <pc:docChg chg="modSld">
      <pc:chgData name="niranjinichandran@gmail.com" userId="f347db5926ffc428" providerId="LiveId" clId="{9E2B79E0-4DA8-4A64-997B-5D4AB2E798E4}" dt="2024-12-06T07:45:27.140" v="43" actId="20577"/>
      <pc:docMkLst>
        <pc:docMk/>
      </pc:docMkLst>
      <pc:sldChg chg="modSp mod">
        <pc:chgData name="niranjinichandran@gmail.com" userId="f347db5926ffc428" providerId="LiveId" clId="{9E2B79E0-4DA8-4A64-997B-5D4AB2E798E4}" dt="2024-12-06T07:44:39.525" v="13" actId="20577"/>
        <pc:sldMkLst>
          <pc:docMk/>
          <pc:sldMk cId="0" sldId="258"/>
        </pc:sldMkLst>
        <pc:spChg chg="mod">
          <ac:chgData name="niranjinichandran@gmail.com" userId="f347db5926ffc428" providerId="LiveId" clId="{9E2B79E0-4DA8-4A64-997B-5D4AB2E798E4}" dt="2024-12-06T07:44:39.525" v="13" actId="20577"/>
          <ac:spMkLst>
            <pc:docMk/>
            <pc:sldMk cId="0" sldId="258"/>
            <ac:spMk id="3" creationId="{00000000-0000-0000-0000-000000000000}"/>
          </ac:spMkLst>
        </pc:spChg>
      </pc:sldChg>
      <pc:sldChg chg="modSp mod">
        <pc:chgData name="niranjinichandran@gmail.com" userId="f347db5926ffc428" providerId="LiveId" clId="{9E2B79E0-4DA8-4A64-997B-5D4AB2E798E4}" dt="2024-12-06T07:45:07.704" v="27" actId="20577"/>
        <pc:sldMkLst>
          <pc:docMk/>
          <pc:sldMk cId="0" sldId="265"/>
        </pc:sldMkLst>
        <pc:spChg chg="mod">
          <ac:chgData name="niranjinichandran@gmail.com" userId="f347db5926ffc428" providerId="LiveId" clId="{9E2B79E0-4DA8-4A64-997B-5D4AB2E798E4}" dt="2024-12-06T07:45:07.704" v="27" actId="20577"/>
          <ac:spMkLst>
            <pc:docMk/>
            <pc:sldMk cId="0" sldId="265"/>
            <ac:spMk id="3" creationId="{00000000-0000-0000-0000-000000000000}"/>
          </ac:spMkLst>
        </pc:spChg>
      </pc:sldChg>
      <pc:sldChg chg="modSp mod">
        <pc:chgData name="niranjinichandran@gmail.com" userId="f347db5926ffc428" providerId="LiveId" clId="{9E2B79E0-4DA8-4A64-997B-5D4AB2E798E4}" dt="2024-12-06T07:45:27.140" v="43" actId="20577"/>
        <pc:sldMkLst>
          <pc:docMk/>
          <pc:sldMk cId="0" sldId="266"/>
        </pc:sldMkLst>
        <pc:spChg chg="mod">
          <ac:chgData name="niranjinichandran@gmail.com" userId="f347db5926ffc428" providerId="LiveId" clId="{9E2B79E0-4DA8-4A64-997B-5D4AB2E798E4}" dt="2024-12-06T07:45:27.140" v="43" actId="20577"/>
          <ac:spMkLst>
            <pc:docMk/>
            <pc:sldMk cId="0" sldId="26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06-12-2024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36189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49402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4"/>
        <p:cNvGrpSpPr/>
        <p:nvPr/>
      </p:nvGrpSpPr>
      <p:grpSpPr>
        <a:xfrm>
          <a:off x="0" y="0"/>
          <a:ext cx="0" cy="0"/>
          <a:chOff x="0" y="0"/>
          <a:chExt cx="0" cy="0"/>
        </a:xfrm>
      </p:grpSpPr>
      <p:sp>
        <p:nvSpPr>
          <p:cNvPr id="35" name="Google Shape;35;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 name="Google Shape;3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55852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15197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6"/>
        <p:cNvGrpSpPr/>
        <p:nvPr/>
      </p:nvGrpSpPr>
      <p:grpSpPr>
        <a:xfrm>
          <a:off x="0" y="0"/>
          <a:ext cx="0" cy="0"/>
          <a:chOff x="0" y="0"/>
          <a:chExt cx="0" cy="0"/>
        </a:xfrm>
      </p:grpSpPr>
      <p:sp>
        <p:nvSpPr>
          <p:cNvPr id="47" name="Google Shape;4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0138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98225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69990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6"/>
          <p:cNvSpPr>
            <a:spLocks noGrp="1"/>
          </p:cNvSpPr>
          <p:nvPr>
            <p:ph type="pic" idx="2"/>
          </p:nvPr>
        </p:nvSpPr>
        <p:spPr>
          <a:xfrm>
            <a:off x="5183188" y="987425"/>
            <a:ext cx="6172200" cy="4873625"/>
          </a:xfrm>
          <a:prstGeom prst="rect">
            <a:avLst/>
          </a:prstGeom>
          <a:noFill/>
          <a:ln>
            <a:noFill/>
          </a:ln>
        </p:spPr>
      </p:sp>
      <p:sp>
        <p:nvSpPr>
          <p:cNvPr id="68" name="Google Shape;68;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5363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190888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9849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25"/>
        <p:cNvGrpSpPr/>
        <p:nvPr/>
      </p:nvGrpSpPr>
      <p:grpSpPr>
        <a:xfrm>
          <a:off x="0" y="0"/>
          <a:ext cx="0" cy="0"/>
          <a:chOff x="0" y="0"/>
          <a:chExt cx="0" cy="0"/>
        </a:xfrm>
      </p:grpSpPr>
      <p:sp>
        <p:nvSpPr>
          <p:cNvPr id="26" name="Google Shape;26;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8" name="Google Shape;28;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0" name="Google Shape;30;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151492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06-12-2024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06-12-2024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06-12-2024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06-12-2024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8805970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10</a:t>
            </a: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07.12.2024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p:cNvSpPr txBox="1"/>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lstStyle/>
          <a:p>
            <a:pPr>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 Pill Reminder</a:t>
            </a:r>
          </a:p>
          <a:p>
            <a:pPr>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Alert Received Patients</a:t>
            </a:r>
          </a:p>
          <a:p>
            <a:pPr>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Alert Get Caretaker</a:t>
            </a: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Clr>
                <a:srgbClr val="FF0000"/>
              </a:buClr>
              <a:buNone/>
            </a:pPr>
            <a:r>
              <a:rPr lang="en-US" b="1" dirty="0">
                <a:latin typeface="Times New Roman" panose="02020603050405020304" pitchFamily="18" charset="0"/>
                <a:cs typeface="Times New Roman" panose="02020603050405020304" pitchFamily="18" charset="0"/>
                <a:sym typeface="+mn-ea"/>
              </a:rPr>
              <a:t>Add Pill Reminder:</a:t>
            </a:r>
          </a:p>
          <a:p>
            <a:pPr marL="0" indent="0" algn="just">
              <a:buClr>
                <a:srgbClr val="FF0000"/>
              </a:buClr>
              <a:buNone/>
            </a:pPr>
            <a:endParaRPr lang="en-IN" b="1" dirty="0">
              <a:latin typeface="Times New Roman" panose="02020603050405020304" pitchFamily="18" charset="0"/>
              <a:cs typeface="Times New Roman" panose="02020603050405020304" pitchFamily="18" charset="0"/>
            </a:endParaRPr>
          </a:p>
          <a:p>
            <a:pPr marL="0" indent="0" algn="just">
              <a:buClr>
                <a:srgbClr val="FF0000"/>
              </a:buClr>
              <a:buNone/>
            </a:pPr>
            <a:r>
              <a:rPr lang="en-US" dirty="0">
                <a:latin typeface="Times New Roman" panose="02020603050405020304" pitchFamily="18" charset="0"/>
                <a:cs typeface="Times New Roman" panose="02020603050405020304" pitchFamily="18" charset="0"/>
                <a:sym typeface="+mn-ea"/>
              </a:rPr>
              <a:t>The Pill Reminder Module is a crucial component of healthcare and wellness applications designed to help users manage their medication schedules effectively. This module provides users with features to set up reminders for taking medications, ensuring adherence to prescribed regimens and improving overall health outcomes</a:t>
            </a:r>
            <a:r>
              <a:rPr lang="en-US" dirty="0">
                <a:sym typeface="+mn-ea"/>
              </a:rPr>
              <a:t>.</a:t>
            </a:r>
            <a:endParaRPr lang="en-IN" dirty="0"/>
          </a:p>
          <a:p>
            <a:pPr marL="0" indent="0" algn="just">
              <a:buClr>
                <a:srgbClr val="FF0000"/>
              </a:buClr>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Clr>
                <a:srgbClr val="FF0000"/>
              </a:buClr>
              <a:buNone/>
            </a:pPr>
            <a:r>
              <a:rPr lang="en-US" b="1" dirty="0">
                <a:latin typeface="Times New Roman" panose="02020603050405020304" pitchFamily="18" charset="0"/>
                <a:cs typeface="Times New Roman" panose="02020603050405020304" pitchFamily="18" charset="0"/>
                <a:sym typeface="+mn-ea"/>
              </a:rPr>
              <a:t>Alert Received Patients :</a:t>
            </a:r>
            <a:endParaRPr lang="en-US" b="1" dirty="0">
              <a:latin typeface="Times New Roman" panose="02020603050405020304" pitchFamily="18" charset="0"/>
              <a:cs typeface="Times New Roman" panose="02020603050405020304" pitchFamily="18" charset="0"/>
            </a:endParaRPr>
          </a:p>
          <a:p>
            <a:pPr marL="0" indent="0">
              <a:buClr>
                <a:srgbClr val="FF0000"/>
              </a:buClr>
              <a:buNone/>
            </a:pPr>
            <a:endParaRPr lang="en-US" b="1" dirty="0">
              <a:latin typeface="Times New Roman" panose="02020603050405020304" pitchFamily="18" charset="0"/>
              <a:cs typeface="Times New Roman" panose="02020603050405020304" pitchFamily="18" charset="0"/>
            </a:endParaRPr>
          </a:p>
          <a:p>
            <a:pPr marL="0" indent="0">
              <a:buClr>
                <a:srgbClr val="FF0000"/>
              </a:buClr>
              <a:buNone/>
            </a:pPr>
            <a:r>
              <a:rPr lang="en-US" dirty="0">
                <a:latin typeface="Times New Roman" panose="02020603050405020304" pitchFamily="18" charset="0"/>
                <a:cs typeface="Times New Roman" panose="02020603050405020304" pitchFamily="18" charset="0"/>
                <a:sym typeface="+mn-ea"/>
              </a:rPr>
              <a:t>Receiving an alert about a patient module related to Alzheimer's likely the patient update medicine details taken or ignore. Pill Reminder application ensures that patients are notified about their medication schedules and any important updates regarding their treatment plan. The backend system manages the scheduling and dispatching of alerts based on user-defined preferences and medication schedules.</a:t>
            </a:r>
            <a:endParaRPr lang="en-IN" dirty="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Clr>
                <a:srgbClr val="FF0000"/>
              </a:buClr>
              <a:buNone/>
            </a:pPr>
            <a:r>
              <a:rPr lang="en-US" b="1" dirty="0">
                <a:latin typeface="Times New Roman" panose="02020603050405020304" pitchFamily="18" charset="0"/>
                <a:cs typeface="Times New Roman" panose="02020603050405020304" pitchFamily="18" charset="0"/>
                <a:sym typeface="+mn-ea"/>
              </a:rPr>
              <a:t>Alert Get Caretaker:</a:t>
            </a:r>
            <a:endParaRPr lang="en-US" b="1" dirty="0">
              <a:latin typeface="Times New Roman" panose="02020603050405020304" pitchFamily="18" charset="0"/>
              <a:cs typeface="Times New Roman" panose="02020603050405020304" pitchFamily="18" charset="0"/>
            </a:endParaRPr>
          </a:p>
          <a:p>
            <a:pPr marL="0" indent="0">
              <a:buClr>
                <a:srgbClr val="FF0000"/>
              </a:buClr>
              <a:buNone/>
            </a:pPr>
            <a:endParaRPr lang="en-US" b="1" dirty="0">
              <a:latin typeface="Times New Roman" panose="02020603050405020304" pitchFamily="18" charset="0"/>
              <a:cs typeface="Times New Roman" panose="02020603050405020304" pitchFamily="18" charset="0"/>
            </a:endParaRPr>
          </a:p>
          <a:p>
            <a:pPr marL="0" indent="0">
              <a:buClr>
                <a:srgbClr val="FF0000"/>
              </a:buClr>
              <a:buNone/>
            </a:pPr>
            <a:r>
              <a:rPr lang="en-US" dirty="0">
                <a:latin typeface="Times New Roman" panose="02020603050405020304" pitchFamily="18" charset="0"/>
                <a:cs typeface="Times New Roman" panose="02020603050405020304" pitchFamily="18" charset="0"/>
                <a:sym typeface="+mn-ea"/>
              </a:rPr>
              <a:t>The Alert Send Module is a vital component of communication systems and applications, facilitating the efficient dissemination of alerts, notifications, and emergency messages to designated recipients or user family member. If the user is somewhere else, the family member receives an alert message.</a:t>
            </a:r>
            <a:endParaRPr lang="en-IN" dirty="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
        <p:nvSpPr>
          <p:cNvPr id="8" name="Text Box 7"/>
          <p:cNvSpPr txBox="1"/>
          <p:nvPr/>
        </p:nvSpPr>
        <p:spPr>
          <a:xfrm>
            <a:off x="774700" y="1210310"/>
            <a:ext cx="10365105" cy="5026660"/>
          </a:xfrm>
          <a:prstGeom prst="rect">
            <a:avLst/>
          </a:prstGeom>
          <a:noFill/>
        </p:spPr>
        <p:txBody>
          <a:bodyPr wrap="square" rtlCol="0">
            <a:noAutofit/>
          </a:bodyPr>
          <a:lstStyle/>
          <a:p>
            <a:r>
              <a:rPr lang="en-US" altLang="en-US" sz="2800" dirty="0">
                <a:latin typeface="Times New Roman" panose="02020603050405020304" pitchFamily="18" charset="0"/>
                <a:cs typeface="Times New Roman" panose="02020603050405020304" pitchFamily="18" charset="0"/>
              </a:rPr>
              <a:t>The pill reminder project demonstrated significant success in enhancing medication adherence and optimizing reminder delivery systems. The system consistently delivered notifications at scheduled times, with prompt response times from users, ensuring effective engagement. Testing showed a noticeable improvement in medication adherence rates, highlighting the project's positive impact on </a:t>
            </a:r>
            <a:r>
              <a:rPr lang="en-US" altLang="en-US" sz="2800" dirty="0" err="1">
                <a:latin typeface="Times New Roman" panose="02020603050405020304" pitchFamily="18" charset="0"/>
                <a:cs typeface="Times New Roman" panose="02020603050405020304" pitchFamily="18" charset="0"/>
              </a:rPr>
              <a:t>compliance.The</a:t>
            </a:r>
            <a:r>
              <a:rPr lang="en-US" altLang="en-US" sz="2800" dirty="0">
                <a:latin typeface="Times New Roman" panose="02020603050405020304" pitchFamily="18" charset="0"/>
                <a:cs typeface="Times New Roman" panose="02020603050405020304" pitchFamily="18" charset="0"/>
              </a:rPr>
              <a:t> system operated reliably throughout the testing period, maintaining a high level of performance with only occasional disruptions caused by external factors such as network connectivity.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1720"/>
            <a:ext cx="10515600" cy="5115560"/>
          </a:xfrm>
        </p:spPr>
        <p:txBody>
          <a:bodyPr>
            <a:noAutofit/>
          </a:bodyPr>
          <a:lstStyle/>
          <a:p>
            <a:pPr algn="just">
              <a:buClr>
                <a:srgbClr val="FF0000"/>
              </a:buClr>
            </a:pPr>
            <a:r>
              <a:rPr lang="en-US" altLang="en-US" dirty="0">
                <a:latin typeface="Times New Roman" panose="02020603050405020304" pitchFamily="18" charset="0"/>
                <a:cs typeface="Times New Roman" panose="02020603050405020304" pitchFamily="18" charset="0"/>
              </a:rPr>
              <a:t>This app is a shining example of innovation in the field of medical technology, providing a thorough answer to a wide range of issues that both patients and healthcare professionals encounter.</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The software has the potential to greatly enhance patient outcomes and healthcare accessibility by enabling remote consultations and monitoring, especially for marginalized populations or those with restricted mobility.</a:t>
            </a:r>
          </a:p>
          <a:p>
            <a:pPr algn="just">
              <a:buClr>
                <a:srgbClr val="FF0000"/>
              </a:buClr>
            </a:pPr>
            <a:r>
              <a:rPr lang="en-US" altLang="en-US" dirty="0">
                <a:latin typeface="Times New Roman" panose="02020603050405020304" pitchFamily="18" charset="0"/>
                <a:cs typeface="Times New Roman" panose="02020603050405020304" pitchFamily="18" charset="0"/>
              </a:rPr>
              <a:t>Pill reminder creates confidence in patients and healthcare professionals by adhering to strict security policies and regulatory regulations that guarantee the confidentiality and integrity of user data.</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The app is a critical step towards a future where technology seamlessly integrates with healthcare, enabling people to take charge of their well-being.</a:t>
            </a:r>
            <a:endParaRPr lang="en-US"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Ms.S.UmaMageshwari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Sanjay J(811722104129)</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Sundar Prasath J (811722104162)</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Amudheeswaran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 (811722104301)</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p:cNvSpPr txBox="1"/>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rtl="0">
              <a:lnSpc>
                <a:spcPct val="90000"/>
              </a:lnSpc>
              <a:spcBef>
                <a:spcPts val="0"/>
              </a:spcBef>
              <a:spcAft>
                <a:spcPts val="0"/>
              </a:spcAft>
              <a:buClr>
                <a:schemeClr val="dk1"/>
              </a:buClr>
              <a:buSzPts val="3600"/>
              <a:buNone/>
            </a:pPr>
            <a:endParaRPr lang="en-US" sz="2800" b="1"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1000"/>
              </a:spcBef>
              <a:spcAft>
                <a:spcPts val="0"/>
              </a:spcAft>
              <a:buClr>
                <a:schemeClr val="dk1"/>
              </a:buClr>
              <a:buSzPts val="3600"/>
              <a:buNone/>
            </a:pPr>
            <a:r>
              <a:rPr lang="en-US" altLang="en-US" b="1" dirty="0">
                <a:latin typeface="Times New Roman" panose="02020603050405020304"/>
                <a:ea typeface="Times New Roman" panose="02020603050405020304"/>
                <a:cs typeface="Times New Roman" panose="02020603050405020304"/>
                <a:sym typeface="Times New Roman" panose="02020603050405020304"/>
              </a:rPr>
              <a:t>PILL </a:t>
            </a:r>
            <a:r>
              <a:rPr lang="en-US" altLang="en-US" sz="2800" b="1" dirty="0">
                <a:latin typeface="Times New Roman" panose="02020603050405020304"/>
                <a:ea typeface="Times New Roman" panose="02020603050405020304"/>
                <a:cs typeface="Times New Roman" panose="02020603050405020304"/>
                <a:sym typeface="Times New Roman" panose="02020603050405020304"/>
              </a:rPr>
              <a:t>REMINDER APP</a:t>
            </a:r>
            <a:endParaRPr lang="en-US" sz="2800" b="1" dirty="0">
              <a:latin typeface="Times New Roman" panose="02020603050405020304"/>
              <a:ea typeface="Times New Roman" panose="02020603050405020304"/>
              <a:cs typeface="Times New Roman" panose="02020603050405020304"/>
              <a:sym typeface="Times New Roman" panose="02020603050405020304"/>
            </a:endParaRPr>
          </a:p>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20"/>
            <a:ext cx="10662920" cy="3931940"/>
          </a:xfrm>
        </p:spPr>
        <p:txBody>
          <a:bodyPr>
            <a:normAutofit fontScale="25000" lnSpcReduction="20000"/>
          </a:bodyPr>
          <a:lstStyle/>
          <a:p>
            <a:pPr marL="457200" lvl="0" indent="-342900" algn="l" rtl="0">
              <a:lnSpc>
                <a:spcPct val="120000"/>
              </a:lnSpc>
              <a:spcBef>
                <a:spcPts val="1000"/>
              </a:spcBef>
              <a:spcAft>
                <a:spcPts val="0"/>
              </a:spcAft>
              <a:buSzPts val="1800"/>
              <a:buChar char="❖"/>
            </a:pPr>
            <a:r>
              <a:rPr lang="en-US" sz="9600" dirty="0">
                <a:latin typeface="Times New Roman" panose="02020603050405020304" pitchFamily="18" charset="0"/>
                <a:cs typeface="Times New Roman" panose="02020603050405020304" pitchFamily="18" charset="0"/>
              </a:rPr>
              <a:t>The primary objective of a pill reminder project is to design and develop a system that sends timely reminders to patients to take their prescribed medications, thereby improving medication adherence and reducing missed doses. </a:t>
            </a:r>
          </a:p>
          <a:p>
            <a:pPr marL="457200" lvl="0" indent="-342900" algn="l" rtl="0">
              <a:lnSpc>
                <a:spcPct val="120000"/>
              </a:lnSpc>
              <a:spcBef>
                <a:spcPts val="1000"/>
              </a:spcBef>
              <a:spcAft>
                <a:spcPts val="0"/>
              </a:spcAft>
              <a:buSzPts val="1800"/>
              <a:buChar char="❖"/>
            </a:pPr>
            <a:r>
              <a:rPr lang="en-US" sz="9600" dirty="0">
                <a:latin typeface="Times New Roman" panose="02020603050405020304" pitchFamily="18" charset="0"/>
                <a:cs typeface="Times New Roman" panose="02020603050405020304" pitchFamily="18" charset="0"/>
                <a:sym typeface="+mn-ea"/>
              </a:rPr>
              <a:t>Pill Reminder aims to enhance patient outcomes by ensuring consistent medication intake, which is crucial for managing chronic conditions and preventing adverse health consequences.</a:t>
            </a:r>
            <a:r>
              <a:rPr lang="en-US" sz="9600" dirty="0">
                <a:latin typeface="Times New Roman" panose="02020603050405020304" pitchFamily="18" charset="0"/>
                <a:cs typeface="Times New Roman" panose="02020603050405020304" pitchFamily="18" charset="0"/>
              </a:rPr>
              <a:t> </a:t>
            </a:r>
          </a:p>
          <a:p>
            <a:pPr marL="457200" lvl="0" indent="-342900" algn="l" rtl="0">
              <a:lnSpc>
                <a:spcPct val="120000"/>
              </a:lnSpc>
              <a:spcBef>
                <a:spcPts val="1000"/>
              </a:spcBef>
              <a:spcAft>
                <a:spcPts val="0"/>
              </a:spcAft>
              <a:buSzPts val="1800"/>
              <a:buChar char="❖"/>
            </a:pPr>
            <a:r>
              <a:rPr lang="en-US" sz="9600" dirty="0">
                <a:latin typeface="Times New Roman" panose="02020603050405020304" pitchFamily="18" charset="0"/>
                <a:cs typeface="Times New Roman" panose="02020603050405020304" pitchFamily="18" charset="0"/>
                <a:sym typeface="+mn-ea"/>
              </a:rPr>
              <a:t>By providing personalized reminders and tracking medication intake, the system seeks to empower patients to take control of their medication regimen and improve their overall health and well-being..</a:t>
            </a:r>
          </a:p>
          <a:p>
            <a:pPr marL="457200" lvl="0" indent="-342900" algn="l" rtl="0">
              <a:lnSpc>
                <a:spcPct val="120000"/>
              </a:lnSpc>
              <a:spcBef>
                <a:spcPts val="1000"/>
              </a:spcBef>
              <a:spcAft>
                <a:spcPts val="0"/>
              </a:spcAft>
              <a:buSzPts val="1800"/>
              <a:buChar char="❖"/>
            </a:pPr>
            <a:r>
              <a:rPr lang="en-US" sz="9600" dirty="0">
                <a:latin typeface="Times New Roman" panose="02020603050405020304" pitchFamily="18" charset="0"/>
                <a:cs typeface="Times New Roman" panose="02020603050405020304" pitchFamily="18" charset="0"/>
              </a:rPr>
              <a:t>It aims to create a user-friendly and customizable platform that sends reminders and notifications to users via various channels, such as SMS, email, or mobile app notifications</a:t>
            </a:r>
            <a:r>
              <a:rPr lang="en-US" sz="2800" dirty="0">
                <a:latin typeface="Times New Roman" panose="02020603050405020304" pitchFamily="18" charset="0"/>
                <a:cs typeface="Times New Roman" panose="02020603050405020304" pitchFamily="18" charset="0"/>
              </a:rPr>
              <a:t>.</a:t>
            </a:r>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3" name="Text Box 2"/>
          <p:cNvSpPr txBox="1"/>
          <p:nvPr/>
        </p:nvSpPr>
        <p:spPr>
          <a:xfrm>
            <a:off x="1070610" y="915670"/>
            <a:ext cx="9927590" cy="5133340"/>
          </a:xfrm>
          <a:prstGeom prst="rect">
            <a:avLst/>
          </a:prstGeom>
          <a:noFill/>
        </p:spPr>
        <p:txBody>
          <a:bodyPr wrap="square" rtlCol="0">
            <a:noAutofit/>
          </a:bodyPr>
          <a:lstStyle/>
          <a:p>
            <a:r>
              <a:rPr lang="en-IN" altLang="en-GB" sz="2400" dirty="0">
                <a:latin typeface="Times New Roman" panose="02020603050405020304" pitchFamily="18" charset="0"/>
                <a:cs typeface="Times New Roman" panose="02020603050405020304" pitchFamily="18" charset="0"/>
                <a:sym typeface="+mn-ea"/>
              </a:rPr>
              <a:t>Mobile technologies are finding a role in patient monitoring in several different environments: homes,hospitals, and nursing homes.health applications include the use of mobile devices in collecting community and clincal health data delivery of healthcare information to practitioner's researchers and paitents,real-time monitoring of patient's vital signs, and direct provision of care. Therefore, usability of software applications is the key to success of any system. </a:t>
            </a:r>
            <a:r>
              <a:rPr lang="en-IN" altLang="en-GB" sz="2400">
                <a:latin typeface="Times New Roman" panose="02020603050405020304" pitchFamily="18" charset="0"/>
                <a:cs typeface="Times New Roman" panose="02020603050405020304" pitchFamily="18" charset="0"/>
                <a:sym typeface="+mn-ea"/>
              </a:rPr>
              <a:t>It </a:t>
            </a:r>
            <a:r>
              <a:rPr lang="en-IN" altLang="en-GB" sz="2400" dirty="0">
                <a:latin typeface="Times New Roman" panose="02020603050405020304" pitchFamily="18" charset="0"/>
                <a:cs typeface="Times New Roman" panose="02020603050405020304" pitchFamily="18" charset="0"/>
                <a:sym typeface="+mn-ea"/>
              </a:rPr>
              <a:t>focussed on creating an application for smart phones with android system. The main aim of the proposed system is to help two important categories of the society they are elderly and Alzheimer’s patients, these two categories shared in one recipe which is a forgetful. The design of the proposed system presented in this study includes remanding them of the dates of their medications.</a:t>
            </a:r>
            <a:endParaRPr lang="en-IN" altLang="en-GB" sz="2400" dirty="0">
              <a:latin typeface="Times New Roman" panose="02020603050405020304" pitchFamily="18" charset="0"/>
              <a:cs typeface="Times New Roman" panose="02020603050405020304" pitchFamily="18" charset="0"/>
            </a:endParaRPr>
          </a:p>
          <a:p>
            <a:endParaRPr lang="en-GB"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p:cNvGraphicFramePr>
            <a:graphicFrameLocks noGrp="1"/>
          </p:cNvGraphicFramePr>
          <p:nvPr>
            <p:custDataLst>
              <p:tags r:id="rId1"/>
            </p:custDataLst>
          </p:nvPr>
        </p:nvGraphicFramePr>
        <p:xfrm>
          <a:off x="0" y="719455"/>
          <a:ext cx="12192000" cy="8272145"/>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944880">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10000"/>
                  </a:ext>
                </a:extLst>
              </a:tr>
              <a:tr h="2011680">
                <a:tc>
                  <a:txBody>
                    <a:bodyPr/>
                    <a:lstStyle/>
                    <a:p>
                      <a:pPr marL="0" marR="0" lvl="0" indent="0" algn="ctr" rtl="0">
                        <a:spcBef>
                          <a:spcPts val="0"/>
                        </a:spcBef>
                        <a:spcAft>
                          <a:spcPts val="0"/>
                        </a:spcAft>
                        <a:buNone/>
                      </a:pPr>
                      <a:r>
                        <a:rPr lang="en-IN" sz="16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Smart medicines reminder box</a:t>
                      </a:r>
                    </a:p>
                  </a:txBody>
                  <a:tcPr marL="91450" marR="91450" marT="45725" marB="45725"/>
                </a:tc>
                <a:tc>
                  <a:txBody>
                    <a:bodyPr/>
                    <a:lstStyle/>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Sanjay Bhati,Harshid Soni</a:t>
                      </a:r>
                    </a:p>
                  </a:txBody>
                  <a:tcPr marL="91450" marR="91450" marT="45725" marB="45725"/>
                </a:tc>
                <a:tc>
                  <a:txBody>
                    <a:bodyPr/>
                    <a:lstStyle/>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IEEE conference publication</a:t>
                      </a:r>
                    </a:p>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(2020)</a:t>
                      </a:r>
                    </a:p>
                  </a:txBody>
                  <a:tcPr marL="91450" marR="91450" marT="45725" marB="45725"/>
                </a:tc>
                <a:tc>
                  <a:txBody>
                    <a:bodyPr/>
                    <a:lstStyle/>
                    <a:p>
                      <a:pPr marL="0" marR="0" lvl="0" indent="0" algn="l" rtl="0">
                        <a:spcBef>
                          <a:spcPts val="0"/>
                        </a:spcBef>
                        <a:spcAft>
                          <a:spcPts val="0"/>
                        </a:spcAft>
                        <a:buNone/>
                      </a:pPr>
                      <a:r>
                        <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paper introduces a smart medication reminder box designed to enhance medication adherence through automation and connectivity.</a:t>
                      </a:r>
                    </a:p>
                  </a:txBody>
                  <a:tcPr marL="91450" marR="91450" marT="45725" marB="45725"/>
                </a:tc>
                <a:tc>
                  <a:txBody>
                    <a:bodyPr/>
                    <a:lstStyle/>
                    <a:p>
                      <a:pPr marL="0" marR="0" lvl="0" indent="0" algn="ctr" rtl="0">
                        <a:spcBef>
                          <a:spcPts val="0"/>
                        </a:spcBef>
                        <a:spcAft>
                          <a:spcPts val="0"/>
                        </a:spcAft>
                        <a:buNone/>
                      </a:pPr>
                      <a:r>
                        <a:rPr lang="en-US"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a:t>
                      </a: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LP, Reinforcement learning</a:t>
                      </a:r>
                    </a:p>
                  </a:txBody>
                  <a:tcPr marL="91450" marR="91450" marT="45725" marB="45725"/>
                </a:tc>
                <a:extLst>
                  <a:ext uri="{0D108BD9-81ED-4DB2-BD59-A6C34878D82A}">
                    <a16:rowId xmlns:a16="http://schemas.microsoft.com/office/drawing/2014/main" val="10001"/>
                  </a:ext>
                </a:extLst>
              </a:tr>
              <a:tr h="1737360">
                <a:tc>
                  <a:txBody>
                    <a:bodyPr/>
                    <a:lstStyle/>
                    <a:p>
                      <a:pPr marL="0" marR="0" lvl="0" indent="0" algn="ctr" rtl="0">
                        <a:spcBef>
                          <a:spcPts val="0"/>
                        </a:spcBef>
                        <a:spcAft>
                          <a:spcPts val="0"/>
                        </a:spcAft>
                        <a:buNone/>
                      </a:pPr>
                      <a:r>
                        <a:rPr lang="en-IN" sz="16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Cloud computing based Medical Assistance and pill Reminder</a:t>
                      </a:r>
                    </a:p>
                  </a:txBody>
                  <a:tcPr marL="91450" marR="91450" marT="45725" marB="45725"/>
                </a:tc>
                <a:tc>
                  <a:txBody>
                    <a:bodyPr/>
                    <a:lstStyle/>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Chinnasamy,</a:t>
                      </a:r>
                    </a:p>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Syed Rafeeq Ahmed,           S Akash</a:t>
                      </a:r>
                    </a:p>
                  </a:txBody>
                  <a:tcPr marL="91450" marR="91450" marT="45725" marB="45725"/>
                </a:tc>
                <a:tc>
                  <a:txBody>
                    <a:bodyPr/>
                    <a:lstStyle/>
                    <a:p>
                      <a:pPr marL="0" marR="0" lvl="0" indent="0" algn="ctr" rtl="0">
                        <a:spcBef>
                          <a:spcPts val="0"/>
                        </a:spcBef>
                        <a:spcAft>
                          <a:spcPts val="0"/>
                        </a:spcAft>
                        <a:buNone/>
                      </a:pPr>
                      <a:r>
                        <a:rPr lang="en-IN" sz="1600" u="none" strike="noStrike" cap="none" baseline="0">
                          <a:solidFill>
                            <a:schemeClr val="dk1"/>
                          </a:solidFill>
                          <a:latin typeface="Times New Roman" panose="02020603050405020304"/>
                          <a:ea typeface="Times New Roman" panose="02020603050405020304"/>
                          <a:cs typeface="Times New Roman" panose="02020603050405020304"/>
                          <a:sym typeface="Times New Roman" panose="02020603050405020304"/>
                        </a:rPr>
                        <a:t>International Conference on Intelligent Computing and Control systems.</a:t>
                      </a:r>
                    </a:p>
                    <a:p>
                      <a:pPr marL="0" marR="0" lvl="0" indent="0" algn="ctr" rtl="0">
                        <a:spcBef>
                          <a:spcPts val="0"/>
                        </a:spcBef>
                        <a:spcAft>
                          <a:spcPts val="0"/>
                        </a:spcAft>
                        <a:buNone/>
                      </a:pPr>
                      <a:r>
                        <a:rPr lang="en-IN" sz="1600" u="none" strike="noStrike" cap="none" baseline="0">
                          <a:solidFill>
                            <a:schemeClr val="dk1"/>
                          </a:solidFill>
                          <a:latin typeface="Times New Roman" panose="02020603050405020304"/>
                          <a:ea typeface="Times New Roman" panose="02020603050405020304"/>
                          <a:cs typeface="Times New Roman" panose="02020603050405020304"/>
                          <a:sym typeface="Times New Roman" panose="02020603050405020304"/>
                        </a:rPr>
                        <a:t>(2022)</a:t>
                      </a:r>
                    </a:p>
                  </a:txBody>
                  <a:tcPr marL="91450" marR="91450" marT="45725" marB="45725"/>
                </a:tc>
                <a:tc>
                  <a:txBody>
                    <a:bodyPr/>
                    <a:lstStyle/>
                    <a:p>
                      <a:pPr marL="0" marR="0" lvl="0" indent="0" algn="l"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This paper</a:t>
                      </a:r>
                      <a:r>
                        <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leverage cloud technologies to enhance healthcare delivery and patient compliance with medication schedules. </a:t>
                      </a: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Machine</a:t>
                      </a: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learning, Cloud computing, </a:t>
                      </a:r>
                      <a:r>
                        <a:rPr lang="en-US"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Optimization algorithm</a:t>
                      </a:r>
                      <a:endPar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endPar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extLst>
                  <a:ext uri="{0D108BD9-81ED-4DB2-BD59-A6C34878D82A}">
                    <a16:rowId xmlns:a16="http://schemas.microsoft.com/office/drawing/2014/main" val="10002"/>
                  </a:ext>
                </a:extLst>
              </a:tr>
              <a:tr h="2286000">
                <a:tc>
                  <a:txBody>
                    <a:bodyPr/>
                    <a:lstStyle/>
                    <a:p>
                      <a:pPr marL="0" marR="0" lvl="0" indent="0" algn="ctr" rtl="0">
                        <a:spcBef>
                          <a:spcPts val="0"/>
                        </a:spcBef>
                        <a:spcAft>
                          <a:spcPts val="0"/>
                        </a:spcAft>
                        <a:buNone/>
                      </a:pPr>
                      <a:r>
                        <a:rPr lang="en-IN" sz="16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An automated and online-based medicine reminder and dispenser</a:t>
                      </a:r>
                    </a:p>
                  </a:txBody>
                  <a:tcPr marL="91450" marR="91450" marT="45725" marB="45725"/>
                </a:tc>
                <a:tc>
                  <a:txBody>
                    <a:bodyPr/>
                    <a:lstStyle/>
                    <a:p>
                      <a:pPr marL="0" marR="0" lvl="0" indent="0" algn="ctr" rtl="0">
                        <a:spcBef>
                          <a:spcPts val="0"/>
                        </a:spcBef>
                        <a:spcAft>
                          <a:spcPts val="0"/>
                        </a:spcAft>
                        <a:buNone/>
                      </a:pPr>
                      <a:r>
                        <a:rPr lang="en-IN" sz="1600" u="none" strike="noStrike" cap="none" baseline="0">
                          <a:solidFill>
                            <a:schemeClr val="dk1"/>
                          </a:solidFill>
                          <a:latin typeface="Times New Roman" panose="02020603050405020304"/>
                          <a:ea typeface="Times New Roman" panose="02020603050405020304"/>
                          <a:cs typeface="Times New Roman" panose="02020603050405020304"/>
                          <a:sym typeface="Times New Roman" panose="02020603050405020304"/>
                        </a:rPr>
                        <a:t>Shayla Sharmin,Md Ibrahim Khulil Ullah Ratan,Ashraful Haque Piash</a:t>
                      </a:r>
                    </a:p>
                  </a:txBody>
                  <a:tcPr marL="91450" marR="91450" marT="45725" marB="45725"/>
                </a:tc>
                <a:tc>
                  <a:txBody>
                    <a:bodyPr/>
                    <a:lstStyle/>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International conference on Big data,Iot and Machine learning</a:t>
                      </a:r>
                    </a:p>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(2022)</a:t>
                      </a:r>
                    </a:p>
                  </a:txBody>
                  <a:tcPr marL="91450" marR="91450" marT="45725" marB="45725"/>
                </a:tc>
                <a:tc>
                  <a:txBody>
                    <a:bodyPr/>
                    <a:lstStyle/>
                    <a:p>
                      <a:pPr marL="0" marR="0" lvl="0" indent="0" algn="l" rtl="0">
                        <a:spcBef>
                          <a:spcPts val="0"/>
                        </a:spcBef>
                        <a:spcAft>
                          <a:spcPts val="0"/>
                        </a:spcAft>
                        <a:buNone/>
                      </a:pPr>
                      <a:r>
                        <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The system integrates a web or mobile platform that sends reminders to patients about dosage times while also dispensing the correct medication</a:t>
                      </a:r>
                    </a:p>
                    <a:p>
                      <a:pPr marL="0" marR="0" lvl="0" indent="0" algn="l" rtl="0">
                        <a:spcBef>
                          <a:spcPts val="0"/>
                        </a:spcBef>
                        <a:spcAft>
                          <a:spcPts val="0"/>
                        </a:spcAft>
                        <a:buNone/>
                      </a:pPr>
                      <a:r>
                        <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automatically. </a:t>
                      </a:r>
                    </a:p>
                  </a:txBody>
                  <a:tcPr marL="91450" marR="91450" marT="45725" marB="45725"/>
                </a:tc>
                <a:tc>
                  <a:txBody>
                    <a:bodyPr/>
                    <a:lstStyle/>
                    <a:p>
                      <a:pPr marL="0" marR="0" lvl="0" indent="0" algn="ctr" rtl="0">
                        <a:spcBef>
                          <a:spcPts val="0"/>
                        </a:spcBef>
                        <a:spcAft>
                          <a:spcPts val="0"/>
                        </a:spcAft>
                        <a:buNone/>
                      </a:pPr>
                      <a:r>
                        <a:rPr lang="en-US"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IOT and Sensor integration algorithm, Cloud based data sync algorithms</a:t>
                      </a:r>
                    </a:p>
                  </a:txBody>
                  <a:tcPr marL="91450" marR="91450" marT="45725" marB="45725"/>
                </a:tc>
                <a:extLst>
                  <a:ext uri="{0D108BD9-81ED-4DB2-BD59-A6C34878D82A}">
                    <a16:rowId xmlns:a16="http://schemas.microsoft.com/office/drawing/2014/main" val="10003"/>
                  </a:ext>
                </a:extLst>
              </a:tr>
              <a:tr h="645795">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646430">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aphicFrame>
        <p:nvGraphicFramePr>
          <p:cNvPr id="4" name="Table 3"/>
          <p:cNvGraphicFramePr>
            <a:graphicFrameLocks noGrp="1"/>
          </p:cNvGraphicFramePr>
          <p:nvPr>
            <p:custDataLst>
              <p:tags r:id="rId1"/>
            </p:custDataLst>
          </p:nvPr>
        </p:nvGraphicFramePr>
        <p:xfrm>
          <a:off x="10795" y="635"/>
          <a:ext cx="12103100" cy="6974205"/>
        </p:xfrm>
        <a:graphic>
          <a:graphicData uri="http://schemas.openxmlformats.org/drawingml/2006/table">
            <a:tbl>
              <a:tblPr firstRow="1" bandRow="1">
                <a:tableStyleId>{3684AE38-5D81-4F62-8D0D-5CCA3EE28E87}</a:tableStyleId>
              </a:tblPr>
              <a:tblGrid>
                <a:gridCol w="2459990">
                  <a:extLst>
                    <a:ext uri="{9D8B030D-6E8A-4147-A177-3AD203B41FA5}">
                      <a16:colId xmlns:a16="http://schemas.microsoft.com/office/drawing/2014/main" val="20000"/>
                    </a:ext>
                  </a:extLst>
                </a:gridCol>
                <a:gridCol w="2498725">
                  <a:extLst>
                    <a:ext uri="{9D8B030D-6E8A-4147-A177-3AD203B41FA5}">
                      <a16:colId xmlns:a16="http://schemas.microsoft.com/office/drawing/2014/main" val="20001"/>
                    </a:ext>
                  </a:extLst>
                </a:gridCol>
                <a:gridCol w="2211070">
                  <a:extLst>
                    <a:ext uri="{9D8B030D-6E8A-4147-A177-3AD203B41FA5}">
                      <a16:colId xmlns:a16="http://schemas.microsoft.com/office/drawing/2014/main" val="20002"/>
                    </a:ext>
                  </a:extLst>
                </a:gridCol>
                <a:gridCol w="2402205">
                  <a:extLst>
                    <a:ext uri="{9D8B030D-6E8A-4147-A177-3AD203B41FA5}">
                      <a16:colId xmlns:a16="http://schemas.microsoft.com/office/drawing/2014/main" val="20003"/>
                    </a:ext>
                  </a:extLst>
                </a:gridCol>
                <a:gridCol w="2531110">
                  <a:extLst>
                    <a:ext uri="{9D8B030D-6E8A-4147-A177-3AD203B41FA5}">
                      <a16:colId xmlns:a16="http://schemas.microsoft.com/office/drawing/2014/main" val="20004"/>
                    </a:ext>
                  </a:extLst>
                </a:gridCol>
              </a:tblGrid>
              <a:tr h="965200">
                <a:tc>
                  <a:txBody>
                    <a:bodyPr/>
                    <a:lstStyle/>
                    <a:p>
                      <a:r>
                        <a:rPr lang="en-US" sz="2800" dirty="0">
                          <a:solidFill>
                            <a:schemeClr val="bg1"/>
                          </a:solidFill>
                        </a:rPr>
                        <a:t>TITLE OF THE PAPER</a:t>
                      </a:r>
                    </a:p>
                  </a:txBody>
                  <a:tcPr/>
                </a:tc>
                <a:tc>
                  <a:txBody>
                    <a:bodyPr/>
                    <a:lstStyle/>
                    <a:p>
                      <a:r>
                        <a:rPr lang="en-US" sz="2800" dirty="0">
                          <a:solidFill>
                            <a:schemeClr val="bg1"/>
                          </a:solidFill>
                        </a:rPr>
                        <a:t>AUTHOR</a:t>
                      </a:r>
                      <a:r>
                        <a:rPr lang="en-IN" altLang="en-US" sz="2800" dirty="0">
                          <a:solidFill>
                            <a:schemeClr val="bg1"/>
                          </a:solidFill>
                        </a:rPr>
                        <a:t>(</a:t>
                      </a:r>
                      <a:r>
                        <a:rPr lang="en-US" sz="2800" dirty="0">
                          <a:solidFill>
                            <a:schemeClr val="bg1"/>
                          </a:solidFill>
                        </a:rPr>
                        <a:t>S</a:t>
                      </a:r>
                      <a:r>
                        <a:rPr lang="en-IN" altLang="en-US" sz="2800" dirty="0">
                          <a:solidFill>
                            <a:schemeClr val="bg1"/>
                          </a:solidFill>
                        </a:rPr>
                        <a:t>)</a:t>
                      </a:r>
                    </a:p>
                  </a:txBody>
                  <a:tcPr/>
                </a:tc>
                <a:tc>
                  <a:txBody>
                    <a:bodyPr/>
                    <a:lstStyle/>
                    <a:p>
                      <a:r>
                        <a:rPr lang="en-US" sz="2800" dirty="0">
                          <a:solidFill>
                            <a:schemeClr val="bg1"/>
                          </a:solidFill>
                        </a:rPr>
                        <a:t>PUBLISHER</a:t>
                      </a:r>
                    </a:p>
                  </a:txBody>
                  <a:tcPr/>
                </a:tc>
                <a:tc>
                  <a:txBody>
                    <a:bodyPr/>
                    <a:lstStyle/>
                    <a:p>
                      <a:r>
                        <a:rPr lang="en-US" sz="2800" dirty="0">
                          <a:solidFill>
                            <a:schemeClr val="bg1"/>
                          </a:solidFill>
                        </a:rPr>
                        <a:t>PAPER GIST</a:t>
                      </a:r>
                    </a:p>
                  </a:txBody>
                  <a:tcPr/>
                </a:tc>
                <a:tc>
                  <a:txBody>
                    <a:bodyPr/>
                    <a:lstStyle/>
                    <a:p>
                      <a:r>
                        <a:rPr lang="en-US" sz="2800" dirty="0">
                          <a:solidFill>
                            <a:schemeClr val="bg1"/>
                          </a:solidFill>
                        </a:rPr>
                        <a:t>TECHNOLOGY USED</a:t>
                      </a:r>
                    </a:p>
                  </a:txBody>
                  <a:tcPr/>
                </a:tc>
                <a:extLst>
                  <a:ext uri="{0D108BD9-81ED-4DB2-BD59-A6C34878D82A}">
                    <a16:rowId xmlns:a16="http://schemas.microsoft.com/office/drawing/2014/main" val="10000"/>
                  </a:ext>
                </a:extLst>
              </a:tr>
              <a:tr h="13385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b="0" i="0" u="none" strike="noStrike" cap="none" dirty="0">
                          <a:solidFill>
                            <a:schemeClr val="dk1"/>
                          </a:solidFill>
                          <a:effectLst/>
                          <a:latin typeface="Times New Roman" panose="02020603050405020304" pitchFamily="18" charset="0"/>
                          <a:ea typeface="Calibri" panose="020F0502020204030204"/>
                          <a:cs typeface="Times New Roman" panose="02020603050405020304" pitchFamily="18" charset="0"/>
                          <a:sym typeface="Arial" panose="020B0604020202020204"/>
                        </a:rPr>
                        <a:t>Medication Reminder Device for the Elderly Patients With Mild Cognitive Impairment</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Rina ishiwita,MS,Tomoko Kamimura,PHD,takenobu inonue,MS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American journal of Alzheimer’s Disease and other Dementias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chemeClr val="dk1"/>
                          </a:solidFill>
                          <a:effectLst/>
                          <a:latin typeface="Times New Roman" panose="02020603050405020304" pitchFamily="18" charset="0"/>
                          <a:ea typeface="Calibri" panose="020F0502020204030204"/>
                          <a:cs typeface="Times New Roman" panose="02020603050405020304" pitchFamily="18" charset="0"/>
                          <a:sym typeface="Arial" panose="020B0604020202020204"/>
                        </a:rPr>
                        <a:t>A medication reminder device is a tool that uses an alarm cue to prompt users to take medication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Machine learning, optimized learning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335530">
                <a:tc>
                  <a:txBody>
                    <a:bodyPr/>
                    <a:lstStyle/>
                    <a:p>
                      <a:r>
                        <a:rPr lang="en-US" sz="1600" dirty="0">
                          <a:latin typeface="Times New Roman" panose="02020603050405020304" pitchFamily="18" charset="0"/>
                          <a:cs typeface="Times New Roman" panose="02020603050405020304" pitchFamily="18" charset="0"/>
                        </a:rPr>
                        <a:t>Medication adherence by using a hybrid automatic reminder machine</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600" dirty="0">
                          <a:latin typeface="Times New Roman" panose="02020603050405020304" pitchFamily="18" charset="0"/>
                          <a:cs typeface="Times New Roman" panose="02020603050405020304" pitchFamily="18" charset="0"/>
                        </a:rPr>
                        <a:t>Ying-Wen Bai, Ting-Hsuan Kuo</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2016 IEEE International Conference</a:t>
                      </a:r>
                    </a:p>
                  </a:txBody>
                  <a:tcPr/>
                </a:tc>
                <a:tc>
                  <a:txBody>
                    <a:bodyPr/>
                    <a:lstStyle/>
                    <a:p>
                      <a:r>
                        <a:rPr lang="en-US" sz="1600" dirty="0">
                          <a:latin typeface="Times New Roman" panose="02020603050405020304" pitchFamily="18" charset="0"/>
                          <a:cs typeface="Times New Roman" panose="02020603050405020304" pitchFamily="18" charset="0"/>
                        </a:rPr>
                        <a:t>This paper explores the development and application of a hybrid automatic reminder machine that leverages IoT, AI, and automated dispensing technologies to improve medication adherence.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IOT,AI Powered reminder systems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2334895">
                <a:tc>
                  <a:txBody>
                    <a:bodyPr/>
                    <a:lstStyle/>
                    <a:p>
                      <a:r>
                        <a:rPr lang="en-US" sz="1600" dirty="0">
                          <a:latin typeface="Times New Roman" panose="02020603050405020304" pitchFamily="18" charset="0"/>
                          <a:cs typeface="Times New Roman" panose="02020603050405020304" pitchFamily="18" charset="0"/>
                        </a:rPr>
                        <a:t>IoT-Based Real-Time Medicine Reminder and Dispenser for Elderly Patients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 Arafath Al Hossain  Abdul Awal Tanvir Safwan Sulaiman Sadi</a:t>
                      </a:r>
                    </a:p>
                  </a:txBody>
                  <a:tcPr/>
                </a:tc>
                <a:tc>
                  <a:txBody>
                    <a:bodyPr/>
                    <a:lstStyle/>
                    <a:p>
                      <a:r>
                        <a:rPr lang="en-US" sz="1600" dirty="0">
                          <a:latin typeface="Times New Roman" panose="02020603050405020304" pitchFamily="18" charset="0"/>
                          <a:cs typeface="Times New Roman" panose="02020603050405020304" pitchFamily="18" charset="0"/>
                        </a:rPr>
                        <a:t>2024 second world conference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This paper presents an IoT-based real-time medicine reminder and dispenser designed to aid elderly patients by automating medication schedules, providing timely alerts, and ensuring proper dosage.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IOT, cloud computing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1"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1"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0" name="Google Shape;130;p6"/>
          <p:cNvSpPr txBox="1"/>
          <p:nvPr/>
        </p:nvSpPr>
        <p:spPr>
          <a:xfrm>
            <a:off x="1146668" y="91161"/>
            <a:ext cx="9675000" cy="1323399"/>
          </a:xfrm>
          <a:prstGeom prst="rect">
            <a:avLst/>
          </a:prstGeom>
          <a:noFill/>
          <a:ln>
            <a:noFill/>
          </a:ln>
        </p:spPr>
        <p:txBody>
          <a:bodyPr spcFirstLastPara="1" wrap="square" lIns="91425" tIns="45700" rIns="91425" bIns="45700" anchor="t" anchorCtr="0">
            <a:spAutoFit/>
          </a:bodyPr>
          <a:lstStyle/>
          <a:p>
            <a:pPr algn="ctr">
              <a:buClr>
                <a:srgbClr val="000000"/>
              </a:buClr>
            </a:pPr>
            <a:r>
              <a:rPr lang="en-US" sz="40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40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40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3" name="Rectangle 2">
            <a:extLst>
              <a:ext uri="{FF2B5EF4-FFF2-40B4-BE49-F238E27FC236}">
                <a16:creationId xmlns:a16="http://schemas.microsoft.com/office/drawing/2014/main" id="{0A15F572-EC75-76C5-CE00-F43AF903D7E7}"/>
              </a:ext>
            </a:extLst>
          </p:cNvPr>
          <p:cNvSpPr/>
          <p:nvPr/>
        </p:nvSpPr>
        <p:spPr>
          <a:xfrm>
            <a:off x="4709160" y="2910840"/>
            <a:ext cx="1859280" cy="1325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PILL REMINDER SYSYTEM</a:t>
            </a: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5" name="Oval 4">
            <a:extLst>
              <a:ext uri="{FF2B5EF4-FFF2-40B4-BE49-F238E27FC236}">
                <a16:creationId xmlns:a16="http://schemas.microsoft.com/office/drawing/2014/main" id="{419EFE60-0C64-114E-018E-731B05161366}"/>
              </a:ext>
            </a:extLst>
          </p:cNvPr>
          <p:cNvSpPr/>
          <p:nvPr/>
        </p:nvSpPr>
        <p:spPr>
          <a:xfrm>
            <a:off x="7650479" y="4606337"/>
            <a:ext cx="220218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ALARM RINGS </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Oval 6">
            <a:extLst>
              <a:ext uri="{FF2B5EF4-FFF2-40B4-BE49-F238E27FC236}">
                <a16:creationId xmlns:a16="http://schemas.microsoft.com/office/drawing/2014/main" id="{26DB84AF-211E-888C-C6DF-7F8C13E4B75F}"/>
              </a:ext>
            </a:extLst>
          </p:cNvPr>
          <p:cNvSpPr/>
          <p:nvPr/>
        </p:nvSpPr>
        <p:spPr>
          <a:xfrm>
            <a:off x="4236719" y="5058210"/>
            <a:ext cx="2804161" cy="1021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ADD CARETAKER PHONE NUMBER</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5" name="Straight Arrow Connector 14">
            <a:extLst>
              <a:ext uri="{FF2B5EF4-FFF2-40B4-BE49-F238E27FC236}">
                <a16:creationId xmlns:a16="http://schemas.microsoft.com/office/drawing/2014/main" id="{2336E1D0-13AB-08C5-8EE2-2E355D597508}"/>
              </a:ext>
            </a:extLst>
          </p:cNvPr>
          <p:cNvCxnSpPr>
            <a:cxnSpLocks/>
          </p:cNvCxnSpPr>
          <p:nvPr/>
        </p:nvCxnSpPr>
        <p:spPr>
          <a:xfrm>
            <a:off x="6514756" y="4236720"/>
            <a:ext cx="1230628" cy="641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FAD873F-21EF-7F74-CBE5-AED792D1D2AB}"/>
              </a:ext>
            </a:extLst>
          </p:cNvPr>
          <p:cNvCxnSpPr>
            <a:cxnSpLocks/>
          </p:cNvCxnSpPr>
          <p:nvPr/>
        </p:nvCxnSpPr>
        <p:spPr>
          <a:xfrm flipH="1" flipV="1">
            <a:off x="3969991" y="2415269"/>
            <a:ext cx="845849" cy="495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542824-47B8-AE07-F1F4-D4ED7B2111D2}"/>
              </a:ext>
            </a:extLst>
          </p:cNvPr>
          <p:cNvCxnSpPr>
            <a:cxnSpLocks/>
          </p:cNvCxnSpPr>
          <p:nvPr/>
        </p:nvCxnSpPr>
        <p:spPr>
          <a:xfrm flipH="1">
            <a:off x="3466753" y="4177656"/>
            <a:ext cx="1257300" cy="244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41BD719-61E7-C91C-DDA1-2B35530347D8}"/>
              </a:ext>
            </a:extLst>
          </p:cNvPr>
          <p:cNvCxnSpPr>
            <a:cxnSpLocks/>
          </p:cNvCxnSpPr>
          <p:nvPr/>
        </p:nvCxnSpPr>
        <p:spPr>
          <a:xfrm>
            <a:off x="5386993" y="4236720"/>
            <a:ext cx="0" cy="821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A46F8CB-9E61-1186-9BF3-2BE0078A4214}"/>
              </a:ext>
            </a:extLst>
          </p:cNvPr>
          <p:cNvSpPr/>
          <p:nvPr/>
        </p:nvSpPr>
        <p:spPr>
          <a:xfrm>
            <a:off x="1381617" y="1711977"/>
            <a:ext cx="2588374" cy="118348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ADD MEDICATION NAME</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31" name="Oval 30">
            <a:extLst>
              <a:ext uri="{FF2B5EF4-FFF2-40B4-BE49-F238E27FC236}">
                <a16:creationId xmlns:a16="http://schemas.microsoft.com/office/drawing/2014/main" id="{25F961F1-FDF8-040F-387C-1AB791FA14F4}"/>
              </a:ext>
            </a:extLst>
          </p:cNvPr>
          <p:cNvSpPr/>
          <p:nvPr/>
        </p:nvSpPr>
        <p:spPr>
          <a:xfrm>
            <a:off x="1047748" y="3841424"/>
            <a:ext cx="2366012" cy="11834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ADD REMINDER TIME</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2" name="Straight Arrow Connector 11">
            <a:extLst>
              <a:ext uri="{FF2B5EF4-FFF2-40B4-BE49-F238E27FC236}">
                <a16:creationId xmlns:a16="http://schemas.microsoft.com/office/drawing/2014/main" id="{A8B02B18-91C6-2E08-C84B-B4CE239B7C0F}"/>
              </a:ext>
            </a:extLst>
          </p:cNvPr>
          <p:cNvCxnSpPr>
            <a:cxnSpLocks/>
            <a:endCxn id="13" idx="2"/>
          </p:cNvCxnSpPr>
          <p:nvPr/>
        </p:nvCxnSpPr>
        <p:spPr>
          <a:xfrm flipV="1">
            <a:off x="6568440" y="3714437"/>
            <a:ext cx="1512571" cy="229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3E85C1A-01AF-3FE8-39CD-5DE30DCA5D4C}"/>
              </a:ext>
            </a:extLst>
          </p:cNvPr>
          <p:cNvSpPr/>
          <p:nvPr/>
        </p:nvSpPr>
        <p:spPr>
          <a:xfrm>
            <a:off x="8081011" y="3229051"/>
            <a:ext cx="2740657" cy="9707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MAKE CALL TO CARETAKER</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9" name="Straight Arrow Connector 18">
            <a:extLst>
              <a:ext uri="{FF2B5EF4-FFF2-40B4-BE49-F238E27FC236}">
                <a16:creationId xmlns:a16="http://schemas.microsoft.com/office/drawing/2014/main" id="{A4A3B584-9F6C-BAD3-9F98-00FA1EDA1E36}"/>
              </a:ext>
            </a:extLst>
          </p:cNvPr>
          <p:cNvCxnSpPr/>
          <p:nvPr/>
        </p:nvCxnSpPr>
        <p:spPr>
          <a:xfrm flipV="1">
            <a:off x="6568440" y="2540790"/>
            <a:ext cx="1318260" cy="688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19DE5A4-7637-4495-B5CE-C12AA2E70644}"/>
              </a:ext>
            </a:extLst>
          </p:cNvPr>
          <p:cNvSpPr/>
          <p:nvPr/>
        </p:nvSpPr>
        <p:spPr>
          <a:xfrm>
            <a:off x="7833358" y="1922175"/>
            <a:ext cx="2499360" cy="9707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SEND SMS TO CARETAKER</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pic>
        <p:nvPicPr>
          <p:cNvPr id="3" name="Picture 2" descr="exist">
            <a:extLst>
              <a:ext uri="{FF2B5EF4-FFF2-40B4-BE49-F238E27FC236}">
                <a16:creationId xmlns:a16="http://schemas.microsoft.com/office/drawing/2014/main" id="{EA51A767-6662-374F-2A49-0EB1116CC05D}"/>
              </a:ext>
            </a:extLst>
          </p:cNvPr>
          <p:cNvPicPr>
            <a:picLocks noChangeAspect="1"/>
          </p:cNvPicPr>
          <p:nvPr/>
        </p:nvPicPr>
        <p:blipFill>
          <a:blip r:embed="rId2"/>
          <a:stretch>
            <a:fillRect/>
          </a:stretch>
        </p:blipFill>
        <p:spPr>
          <a:xfrm>
            <a:off x="2731770" y="1492856"/>
            <a:ext cx="6118860" cy="41840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Processer : Dual core processor</a:t>
            </a:r>
          </a:p>
          <a:p>
            <a:pPr marL="0" indent="0">
              <a:buClr>
                <a:srgbClr val="FF0000"/>
              </a:buClr>
              <a:buNone/>
            </a:pP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2.6.0 GHZ</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RAM </a:t>
            </a:r>
            <a:r>
              <a:rPr lang="en-US" altLang="en-IN" sz="24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8GB</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 disk : 320GB</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Compact disk : 650MB</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151615" y="2505075"/>
            <a:ext cx="5183188" cy="3684588"/>
          </a:xfrm>
        </p:spPr>
        <p:txBody>
          <a:bodyPr>
            <a:normAutofit/>
          </a:bodyPr>
          <a:lstStyle/>
          <a:p>
            <a:pPr marL="0" indent="0">
              <a:buClr>
                <a:srgbClr val="FF0000"/>
              </a:buClr>
              <a:buNone/>
            </a:pP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Operating System :</a:t>
            </a:r>
            <a:r>
              <a:rPr lang="en-US" sz="240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Windows 8, 10, </a:t>
            </a:r>
          </a:p>
          <a:p>
            <a:pPr marL="0" indent="0">
              <a:buClr>
                <a:srgbClr val="FF0000"/>
              </a:buClr>
              <a:buNone/>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 11</a:t>
            </a:r>
            <a:r>
              <a:rPr lang="en-US" sz="2400" i="0" dirty="0">
                <a:solidFill>
                  <a:srgbClr val="545D7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Front End : Android</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 End : Java</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Tool : Android studio</a:t>
            </a:r>
          </a:p>
        </p:txBody>
      </p:sp>
      <p:sp>
        <p:nvSpPr>
          <p:cNvPr id="8" name="Slide Number Placeholder 7"/>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960*551"/>
  <p:tag name="TABLE_ENDDRAG_RECT" val="0*56*960*551"/>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953*549"/>
  <p:tag name="TABLE_ENDDRAG_RECT" val="0*0*953*54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1194</Words>
  <Application>Microsoft Office PowerPoint</Application>
  <PresentationFormat>Widescreen</PresentationFormat>
  <Paragraphs>131</Paragraphs>
  <Slides>16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Arial Narrow</vt:lpstr>
      <vt:lpstr>Calibri</vt:lpstr>
      <vt:lpstr>Calibri Light</vt:lpstr>
      <vt:lpstr>Times New Roman</vt:lpstr>
      <vt:lpstr>Office Theme</vt:lpstr>
      <vt:lpstr>1_Office Theme</vt:lpstr>
      <vt:lpstr>PowerPoint Presentation</vt:lpstr>
      <vt:lpstr>PowerPoint Presentation</vt:lpstr>
      <vt:lpstr>OBJECTIVE OF THE PROJECT</vt:lpstr>
      <vt:lpstr>ABSTRACT</vt:lpstr>
      <vt:lpstr>PowerPoint Presentation</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niranjinichandran@gmail.com</cp:lastModifiedBy>
  <cp:revision>9</cp:revision>
  <dcterms:created xsi:type="dcterms:W3CDTF">2024-12-03T16:28:00Z</dcterms:created>
  <dcterms:modified xsi:type="dcterms:W3CDTF">2024-12-06T07:45:30Z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A3491C2B6E414FBF8760B96AC4BA3709_12</vt:lpwstr>
  </property>
  <property fmtid="{D5CDD505-2E9C-101B-9397-08002B2CF9AE}" pid="3" name="KSOProductBuildVer">
    <vt:lpwstr>2057-12.2.0.19307</vt:lpwstr>
  </property>
</Properties>
</file>