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7" r:id="rId3"/>
    <p:sldId id="258" r:id="rId4"/>
    <p:sldId id="259" r:id="rId5"/>
    <p:sldId id="260" r:id="rId6"/>
    <p:sldId id="261" r:id="rId7"/>
    <p:sldId id="256" r:id="rId8"/>
    <p:sldId id="263" r:id="rId9"/>
    <p:sldId id="262" r:id="rId10"/>
    <p:sldId id="269" r:id="rId11"/>
    <p:sldId id="268" r:id="rId12"/>
    <p:sldId id="273" r:id="rId13"/>
    <p:sldId id="264" r:id="rId14"/>
    <p:sldId id="265" r:id="rId15"/>
    <p:sldId id="271" r:id="rId16"/>
    <p:sldId id="272"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35" autoAdjust="0"/>
    <p:restoredTop sz="94660"/>
  </p:normalViewPr>
  <p:slideViewPr>
    <p:cSldViewPr snapToGrid="0">
      <p:cViewPr varScale="1">
        <p:scale>
          <a:sx n="122" d="100"/>
          <a:sy n="122" d="100"/>
        </p:scale>
        <p:origin x="3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97BAEC-4707-439C-B8DE-991A054366DC}" type="datetimeFigureOut">
              <a:rPr lang="en-US" smtClean="0"/>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19C1F-D9AA-4FB3-AD14-123426EFB55A}" type="slidenum">
              <a:rPr lang="en-US" smtClean="0"/>
              <a:t>‹#›</a:t>
            </a:fld>
            <a:endParaRPr lang="en-US"/>
          </a:p>
        </p:txBody>
      </p:sp>
    </p:spTree>
    <p:extLst>
      <p:ext uri="{BB962C8B-B14F-4D97-AF65-F5344CB8AC3E}">
        <p14:creationId xmlns:p14="http://schemas.microsoft.com/office/powerpoint/2010/main" val="59343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97BAEC-4707-439C-B8DE-991A054366DC}" type="datetimeFigureOut">
              <a:rPr lang="en-US" smtClean="0"/>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19C1F-D9AA-4FB3-AD14-123426EFB55A}" type="slidenum">
              <a:rPr lang="en-US" smtClean="0"/>
              <a:t>‹#›</a:t>
            </a:fld>
            <a:endParaRPr lang="en-US"/>
          </a:p>
        </p:txBody>
      </p:sp>
    </p:spTree>
    <p:extLst>
      <p:ext uri="{BB962C8B-B14F-4D97-AF65-F5344CB8AC3E}">
        <p14:creationId xmlns:p14="http://schemas.microsoft.com/office/powerpoint/2010/main" val="178727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97BAEC-4707-439C-B8DE-991A054366DC}" type="datetimeFigureOut">
              <a:rPr lang="en-US" smtClean="0"/>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19C1F-D9AA-4FB3-AD14-123426EFB55A}" type="slidenum">
              <a:rPr lang="en-US" smtClean="0"/>
              <a:t>‹#›</a:t>
            </a:fld>
            <a:endParaRPr lang="en-US"/>
          </a:p>
        </p:txBody>
      </p:sp>
    </p:spTree>
    <p:extLst>
      <p:ext uri="{BB962C8B-B14F-4D97-AF65-F5344CB8AC3E}">
        <p14:creationId xmlns:p14="http://schemas.microsoft.com/office/powerpoint/2010/main" val="160210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9812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41148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4165600" y="6248400"/>
            <a:ext cx="3860800" cy="457200"/>
          </a:xfrm>
        </p:spPr>
        <p:txBody>
          <a:bodyPr/>
          <a:lstStyle>
            <a:lvl1pPr>
              <a:defRPr/>
            </a:lvl1pPr>
          </a:lstStyle>
          <a:p>
            <a:endParaRPr lang="en-US" altLang="en-US"/>
          </a:p>
        </p:txBody>
      </p:sp>
    </p:spTree>
    <p:extLst>
      <p:ext uri="{BB962C8B-B14F-4D97-AF65-F5344CB8AC3E}">
        <p14:creationId xmlns:p14="http://schemas.microsoft.com/office/powerpoint/2010/main" val="1198734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97BAEC-4707-439C-B8DE-991A054366DC}" type="datetimeFigureOut">
              <a:rPr lang="en-US" smtClean="0"/>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5219C1F-D9AA-4FB3-AD14-123426EFB55A}" type="slidenum">
              <a:rPr lang="en-US" smtClean="0"/>
              <a:t>‹#›</a:t>
            </a:fld>
            <a:endParaRPr lang="en-US"/>
          </a:p>
        </p:txBody>
      </p:sp>
    </p:spTree>
    <p:extLst>
      <p:ext uri="{BB962C8B-B14F-4D97-AF65-F5344CB8AC3E}">
        <p14:creationId xmlns:p14="http://schemas.microsoft.com/office/powerpoint/2010/main" val="345135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97BAEC-4707-439C-B8DE-991A054366DC}" type="datetimeFigureOut">
              <a:rPr lang="en-US" smtClean="0"/>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19C1F-D9AA-4FB3-AD14-123426EFB55A}" type="slidenum">
              <a:rPr lang="en-US" smtClean="0"/>
              <a:t>‹#›</a:t>
            </a:fld>
            <a:endParaRPr lang="en-US"/>
          </a:p>
        </p:txBody>
      </p:sp>
    </p:spTree>
    <p:extLst>
      <p:ext uri="{BB962C8B-B14F-4D97-AF65-F5344CB8AC3E}">
        <p14:creationId xmlns:p14="http://schemas.microsoft.com/office/powerpoint/2010/main" val="2835439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497BAEC-4707-439C-B8DE-991A054366DC}" type="datetimeFigureOut">
              <a:rPr lang="en-US" smtClean="0"/>
              <a:t>9/10/2014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5219C1F-D9AA-4FB3-AD14-123426EFB55A}" type="slidenum">
              <a:rPr lang="en-US" smtClean="0"/>
              <a:t>‹#›</a:t>
            </a:fld>
            <a:endParaRPr lang="en-US"/>
          </a:p>
        </p:txBody>
      </p:sp>
    </p:spTree>
    <p:extLst>
      <p:ext uri="{BB962C8B-B14F-4D97-AF65-F5344CB8AC3E}">
        <p14:creationId xmlns:p14="http://schemas.microsoft.com/office/powerpoint/2010/main" val="1340509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97BAEC-4707-439C-B8DE-991A054366DC}" type="datetimeFigureOut">
              <a:rPr lang="en-US" smtClean="0"/>
              <a:t>9/10/2014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19C1F-D9AA-4FB3-AD14-123426EFB55A}" type="slidenum">
              <a:rPr lang="en-US" smtClean="0"/>
              <a:t>‹#›</a:t>
            </a:fld>
            <a:endParaRPr lang="en-US"/>
          </a:p>
        </p:txBody>
      </p:sp>
    </p:spTree>
    <p:extLst>
      <p:ext uri="{BB962C8B-B14F-4D97-AF65-F5344CB8AC3E}">
        <p14:creationId xmlns:p14="http://schemas.microsoft.com/office/powerpoint/2010/main" val="1356997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97BAEC-4707-439C-B8DE-991A054366DC}" type="datetimeFigureOut">
              <a:rPr lang="en-US" smtClean="0"/>
              <a:t>9/10/2014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219C1F-D9AA-4FB3-AD14-123426EFB55A}" type="slidenum">
              <a:rPr lang="en-US" smtClean="0"/>
              <a:t>‹#›</a:t>
            </a:fld>
            <a:endParaRPr lang="en-US"/>
          </a:p>
        </p:txBody>
      </p:sp>
    </p:spTree>
    <p:extLst>
      <p:ext uri="{BB962C8B-B14F-4D97-AF65-F5344CB8AC3E}">
        <p14:creationId xmlns:p14="http://schemas.microsoft.com/office/powerpoint/2010/main" val="20255180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97BAEC-4707-439C-B8DE-991A054366DC}" type="datetimeFigureOut">
              <a:rPr lang="en-US" smtClean="0"/>
              <a:t>9/10/2014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219C1F-D9AA-4FB3-AD14-123426EFB55A}" type="slidenum">
              <a:rPr lang="en-US" smtClean="0"/>
              <a:t>‹#›</a:t>
            </a:fld>
            <a:endParaRPr lang="en-US"/>
          </a:p>
        </p:txBody>
      </p:sp>
    </p:spTree>
    <p:extLst>
      <p:ext uri="{BB962C8B-B14F-4D97-AF65-F5344CB8AC3E}">
        <p14:creationId xmlns:p14="http://schemas.microsoft.com/office/powerpoint/2010/main" val="1936306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7BAEC-4707-439C-B8DE-991A054366DC}" type="datetimeFigureOut">
              <a:rPr lang="en-US" smtClean="0"/>
              <a:t>9/10/2014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219C1F-D9AA-4FB3-AD14-123426EFB55A}" type="slidenum">
              <a:rPr lang="en-US" smtClean="0"/>
              <a:t>‹#›</a:t>
            </a:fld>
            <a:endParaRPr lang="en-US"/>
          </a:p>
        </p:txBody>
      </p:sp>
    </p:spTree>
    <p:extLst>
      <p:ext uri="{BB962C8B-B14F-4D97-AF65-F5344CB8AC3E}">
        <p14:creationId xmlns:p14="http://schemas.microsoft.com/office/powerpoint/2010/main" val="3581541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97BAEC-4707-439C-B8DE-991A054366DC}" type="datetimeFigureOut">
              <a:rPr lang="en-US" smtClean="0"/>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19C1F-D9AA-4FB3-AD14-123426EFB55A}" type="slidenum">
              <a:rPr lang="en-US" smtClean="0"/>
              <a:t>‹#›</a:t>
            </a:fld>
            <a:endParaRPr lang="en-US"/>
          </a:p>
        </p:txBody>
      </p:sp>
    </p:spTree>
    <p:extLst>
      <p:ext uri="{BB962C8B-B14F-4D97-AF65-F5344CB8AC3E}">
        <p14:creationId xmlns:p14="http://schemas.microsoft.com/office/powerpoint/2010/main" val="9140201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97BAEC-4707-439C-B8DE-991A054366DC}" type="datetimeFigureOut">
              <a:rPr lang="en-US" smtClean="0"/>
              <a:t>9/10/2014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5219C1F-D9AA-4FB3-AD14-123426EFB55A}" type="slidenum">
              <a:rPr lang="en-US" smtClean="0"/>
              <a:t>‹#›</a:t>
            </a:fld>
            <a:endParaRPr lang="en-US"/>
          </a:p>
        </p:txBody>
      </p:sp>
    </p:spTree>
    <p:extLst>
      <p:ext uri="{BB962C8B-B14F-4D97-AF65-F5344CB8AC3E}">
        <p14:creationId xmlns:p14="http://schemas.microsoft.com/office/powerpoint/2010/main" val="22844183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97BAEC-4707-439C-B8DE-991A054366DC}" type="datetimeFigureOut">
              <a:rPr lang="en-US" smtClean="0"/>
              <a:t>9/10/2014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5219C1F-D9AA-4FB3-AD14-123426EFB55A}" type="slidenum">
              <a:rPr lang="en-US" smtClean="0"/>
              <a:t>‹#›</a:t>
            </a:fld>
            <a:endParaRPr lang="en-US"/>
          </a:p>
        </p:txBody>
      </p:sp>
    </p:spTree>
    <p:extLst>
      <p:ext uri="{BB962C8B-B14F-4D97-AF65-F5344CB8AC3E}">
        <p14:creationId xmlns:p14="http://schemas.microsoft.com/office/powerpoint/2010/main" val="113296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97BAEC-4707-439C-B8DE-991A054366DC}" type="datetimeFigureOut">
              <a:rPr lang="en-US" smtClean="0"/>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19C1F-D9AA-4FB3-AD14-123426EFB55A}" type="slidenum">
              <a:rPr lang="en-US" smtClean="0"/>
              <a:t>‹#›</a:t>
            </a:fld>
            <a:endParaRPr lang="en-US"/>
          </a:p>
        </p:txBody>
      </p:sp>
    </p:spTree>
    <p:extLst>
      <p:ext uri="{BB962C8B-B14F-4D97-AF65-F5344CB8AC3E}">
        <p14:creationId xmlns:p14="http://schemas.microsoft.com/office/powerpoint/2010/main" val="8703600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97BAEC-4707-439C-B8DE-991A054366DC}" type="datetimeFigureOut">
              <a:rPr lang="en-US" smtClean="0"/>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19C1F-D9AA-4FB3-AD14-123426EFB55A}" type="slidenum">
              <a:rPr lang="en-US" smtClean="0"/>
              <a:t>‹#›</a:t>
            </a:fld>
            <a:endParaRPr lang="en-US"/>
          </a:p>
        </p:txBody>
      </p:sp>
    </p:spTree>
    <p:extLst>
      <p:ext uri="{BB962C8B-B14F-4D97-AF65-F5344CB8AC3E}">
        <p14:creationId xmlns:p14="http://schemas.microsoft.com/office/powerpoint/2010/main" val="3510012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9812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41148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4165600" y="6248400"/>
            <a:ext cx="3860800" cy="457200"/>
          </a:xfrm>
        </p:spPr>
        <p:txBody>
          <a:bodyPr/>
          <a:lstStyle>
            <a:lvl1pPr>
              <a:defRPr/>
            </a:lvl1pPr>
          </a:lstStyle>
          <a:p>
            <a:endParaRPr lang="en-US" altLang="en-US"/>
          </a:p>
        </p:txBody>
      </p:sp>
    </p:spTree>
    <p:extLst>
      <p:ext uri="{BB962C8B-B14F-4D97-AF65-F5344CB8AC3E}">
        <p14:creationId xmlns:p14="http://schemas.microsoft.com/office/powerpoint/2010/main" val="382178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97BAEC-4707-439C-B8DE-991A054366DC}" type="datetimeFigureOut">
              <a:rPr lang="en-US" smtClean="0"/>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19C1F-D9AA-4FB3-AD14-123426EFB55A}" type="slidenum">
              <a:rPr lang="en-US" smtClean="0"/>
              <a:t>‹#›</a:t>
            </a:fld>
            <a:endParaRPr lang="en-US"/>
          </a:p>
        </p:txBody>
      </p:sp>
    </p:spTree>
    <p:extLst>
      <p:ext uri="{BB962C8B-B14F-4D97-AF65-F5344CB8AC3E}">
        <p14:creationId xmlns:p14="http://schemas.microsoft.com/office/powerpoint/2010/main" val="3829003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97BAEC-4707-439C-B8DE-991A054366DC}" type="datetimeFigureOut">
              <a:rPr lang="en-US" smtClean="0"/>
              <a:t>9/10/2014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19C1F-D9AA-4FB3-AD14-123426EFB55A}" type="slidenum">
              <a:rPr lang="en-US" smtClean="0"/>
              <a:t>‹#›</a:t>
            </a:fld>
            <a:endParaRPr lang="en-US"/>
          </a:p>
        </p:txBody>
      </p:sp>
    </p:spTree>
    <p:extLst>
      <p:ext uri="{BB962C8B-B14F-4D97-AF65-F5344CB8AC3E}">
        <p14:creationId xmlns:p14="http://schemas.microsoft.com/office/powerpoint/2010/main" val="114009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97BAEC-4707-439C-B8DE-991A054366DC}" type="datetimeFigureOut">
              <a:rPr lang="en-US" smtClean="0"/>
              <a:t>9/10/2014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219C1F-D9AA-4FB3-AD14-123426EFB55A}" type="slidenum">
              <a:rPr lang="en-US" smtClean="0"/>
              <a:t>‹#›</a:t>
            </a:fld>
            <a:endParaRPr lang="en-US"/>
          </a:p>
        </p:txBody>
      </p:sp>
    </p:spTree>
    <p:extLst>
      <p:ext uri="{BB962C8B-B14F-4D97-AF65-F5344CB8AC3E}">
        <p14:creationId xmlns:p14="http://schemas.microsoft.com/office/powerpoint/2010/main" val="137114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97BAEC-4707-439C-B8DE-991A054366DC}" type="datetimeFigureOut">
              <a:rPr lang="en-US" smtClean="0"/>
              <a:t>9/10/2014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219C1F-D9AA-4FB3-AD14-123426EFB55A}" type="slidenum">
              <a:rPr lang="en-US" smtClean="0"/>
              <a:t>‹#›</a:t>
            </a:fld>
            <a:endParaRPr lang="en-US"/>
          </a:p>
        </p:txBody>
      </p:sp>
    </p:spTree>
    <p:extLst>
      <p:ext uri="{BB962C8B-B14F-4D97-AF65-F5344CB8AC3E}">
        <p14:creationId xmlns:p14="http://schemas.microsoft.com/office/powerpoint/2010/main" val="307758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7BAEC-4707-439C-B8DE-991A054366DC}" type="datetimeFigureOut">
              <a:rPr lang="en-US" smtClean="0"/>
              <a:t>9/10/2014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219C1F-D9AA-4FB3-AD14-123426EFB55A}" type="slidenum">
              <a:rPr lang="en-US" smtClean="0"/>
              <a:t>‹#›</a:t>
            </a:fld>
            <a:endParaRPr lang="en-US"/>
          </a:p>
        </p:txBody>
      </p:sp>
    </p:spTree>
    <p:extLst>
      <p:ext uri="{BB962C8B-B14F-4D97-AF65-F5344CB8AC3E}">
        <p14:creationId xmlns:p14="http://schemas.microsoft.com/office/powerpoint/2010/main" val="384600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97BAEC-4707-439C-B8DE-991A054366DC}" type="datetimeFigureOut">
              <a:rPr lang="en-US" smtClean="0"/>
              <a:t>9/10/2014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19C1F-D9AA-4FB3-AD14-123426EFB55A}" type="slidenum">
              <a:rPr lang="en-US" smtClean="0"/>
              <a:t>‹#›</a:t>
            </a:fld>
            <a:endParaRPr lang="en-US"/>
          </a:p>
        </p:txBody>
      </p:sp>
    </p:spTree>
    <p:extLst>
      <p:ext uri="{BB962C8B-B14F-4D97-AF65-F5344CB8AC3E}">
        <p14:creationId xmlns:p14="http://schemas.microsoft.com/office/powerpoint/2010/main" val="3013085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97BAEC-4707-439C-B8DE-991A054366DC}" type="datetimeFigureOut">
              <a:rPr lang="en-US" smtClean="0"/>
              <a:t>9/10/2014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19C1F-D9AA-4FB3-AD14-123426EFB55A}" type="slidenum">
              <a:rPr lang="en-US" smtClean="0"/>
              <a:t>‹#›</a:t>
            </a:fld>
            <a:endParaRPr lang="en-US"/>
          </a:p>
        </p:txBody>
      </p:sp>
    </p:spTree>
    <p:extLst>
      <p:ext uri="{BB962C8B-B14F-4D97-AF65-F5344CB8AC3E}">
        <p14:creationId xmlns:p14="http://schemas.microsoft.com/office/powerpoint/2010/main" val="133572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microsoft.com/office/2007/relationships/hdphoto" Target="../media/hdphoto1.wdp"/><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97BAEC-4707-439C-B8DE-991A054366DC}" type="datetimeFigureOut">
              <a:rPr lang="en-US" smtClean="0"/>
              <a:t>9/10/2014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19C1F-D9AA-4FB3-AD14-123426EFB55A}" type="slidenum">
              <a:rPr lang="en-US" smtClean="0"/>
              <a:t>‹#›</a:t>
            </a:fld>
            <a:endParaRPr lang="en-US"/>
          </a:p>
        </p:txBody>
      </p:sp>
    </p:spTree>
    <p:extLst>
      <p:ext uri="{BB962C8B-B14F-4D97-AF65-F5344CB8AC3E}">
        <p14:creationId xmlns:p14="http://schemas.microsoft.com/office/powerpoint/2010/main" val="1470863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497BAEC-4707-439C-B8DE-991A054366DC}" type="datetimeFigureOut">
              <a:rPr lang="en-US" smtClean="0"/>
              <a:t>9/10/2014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5219C1F-D9AA-4FB3-AD14-123426EFB55A}" type="slidenum">
              <a:rPr lang="en-US" smtClean="0"/>
              <a:t>‹#›</a:t>
            </a:fld>
            <a:endParaRPr lang="en-US"/>
          </a:p>
        </p:txBody>
      </p:sp>
    </p:spTree>
    <p:extLst>
      <p:ext uri="{BB962C8B-B14F-4D97-AF65-F5344CB8AC3E}">
        <p14:creationId xmlns:p14="http://schemas.microsoft.com/office/powerpoint/2010/main" val="18439308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4.xml"/><Relationship Id="rId5" Type="http://schemas.openxmlformats.org/officeDocument/2006/relationships/image" Target="../media/image7.jp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61670" cy="6858000"/>
          </a:xfrm>
          <a:prstGeom prst="rect">
            <a:avLst/>
          </a:prstGeom>
        </p:spPr>
      </p:pic>
      <p:sp>
        <p:nvSpPr>
          <p:cNvPr id="6" name="Title 5"/>
          <p:cNvSpPr>
            <a:spLocks noGrp="1"/>
          </p:cNvSpPr>
          <p:nvPr>
            <p:ph type="ctrTitle"/>
          </p:nvPr>
        </p:nvSpPr>
        <p:spPr>
          <a:xfrm>
            <a:off x="1568301" y="170120"/>
            <a:ext cx="9144000" cy="1076842"/>
          </a:xfrm>
          <a:effectLst>
            <a:softEdge rad="0"/>
          </a:effectLst>
        </p:spPr>
        <p:txBody>
          <a:bodyPr>
            <a:normAutofit/>
          </a:bodyPr>
          <a:lstStyle/>
          <a:p>
            <a:r>
              <a:rPr lang="en-US" sz="4800" dirty="0">
                <a:solidFill>
                  <a:schemeClr val="bg1"/>
                </a:solidFill>
                <a:effectLst>
                  <a:outerShdw blurRad="1270000" dist="50800" dir="5400000" algn="ctr" rotWithShape="0">
                    <a:schemeClr val="bg1"/>
                  </a:outerShdw>
                </a:effectLst>
              </a:rPr>
              <a:t>UNSUPERVISED MITOSIS DETECTION</a:t>
            </a:r>
          </a:p>
        </p:txBody>
      </p:sp>
      <p:sp>
        <p:nvSpPr>
          <p:cNvPr id="7" name="Subtitle 6"/>
          <p:cNvSpPr>
            <a:spLocks noGrp="1"/>
          </p:cNvSpPr>
          <p:nvPr>
            <p:ph type="subTitle" idx="1"/>
          </p:nvPr>
        </p:nvSpPr>
        <p:spPr>
          <a:xfrm>
            <a:off x="1177776" y="2717412"/>
            <a:ext cx="9144000" cy="1655762"/>
          </a:xfrm>
        </p:spPr>
        <p:txBody>
          <a:bodyPr/>
          <a:lstStyle/>
          <a:p>
            <a:r>
              <a:rPr lang="en-US" sz="2800" dirty="0">
                <a:solidFill>
                  <a:schemeClr val="bg1"/>
                </a:solidFill>
              </a:rPr>
              <a:t>Sundar </a:t>
            </a:r>
            <a:r>
              <a:rPr lang="en-US" sz="2800" dirty="0" smtClean="0">
                <a:solidFill>
                  <a:schemeClr val="bg1"/>
                </a:solidFill>
              </a:rPr>
              <a:t>Ram, </a:t>
            </a:r>
            <a:r>
              <a:rPr lang="en-US" sz="2800" dirty="0">
                <a:solidFill>
                  <a:schemeClr val="bg1"/>
                </a:solidFill>
              </a:rPr>
              <a:t>Andrew Cohen</a:t>
            </a:r>
          </a:p>
          <a:p>
            <a:r>
              <a:rPr lang="en-US" dirty="0" smtClean="0">
                <a:solidFill>
                  <a:schemeClr val="bg1"/>
                </a:solidFill>
              </a:rPr>
              <a:t>Drexel University, Philadelphia, PA</a:t>
            </a:r>
            <a:endParaRPr lang="en-US" dirty="0">
              <a:solidFill>
                <a:schemeClr val="bg1"/>
              </a:solidFill>
            </a:endParaRPr>
          </a:p>
        </p:txBody>
      </p:sp>
    </p:spTree>
    <p:extLst>
      <p:ext uri="{BB962C8B-B14F-4D97-AF65-F5344CB8AC3E}">
        <p14:creationId xmlns:p14="http://schemas.microsoft.com/office/powerpoint/2010/main" val="247286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dirty="0"/>
              <a:t>Why Wavelets?</a:t>
            </a:r>
          </a:p>
        </p:txBody>
      </p:sp>
      <p:sp>
        <p:nvSpPr>
          <p:cNvPr id="122883" name="Rectangle 3"/>
          <p:cNvSpPr>
            <a:spLocks noGrp="1" noChangeArrowheads="1"/>
          </p:cNvSpPr>
          <p:nvPr>
            <p:ph idx="1"/>
          </p:nvPr>
        </p:nvSpPr>
        <p:spPr>
          <a:xfrm>
            <a:off x="1069848" y="1923068"/>
            <a:ext cx="10058400" cy="4249132"/>
          </a:xfrm>
        </p:spPr>
        <p:txBody>
          <a:bodyPr>
            <a:normAutofit lnSpcReduction="10000"/>
          </a:bodyPr>
          <a:lstStyle/>
          <a:p>
            <a:r>
              <a:rPr lang="en-US" altLang="en-US" dirty="0" smtClean="0"/>
              <a:t>Analyzes whole image unlike JPEG</a:t>
            </a:r>
          </a:p>
          <a:p>
            <a:endParaRPr lang="en-US" altLang="en-US" dirty="0" smtClean="0"/>
          </a:p>
          <a:p>
            <a:r>
              <a:rPr lang="en-US" altLang="en-US" dirty="0" smtClean="0"/>
              <a:t>DCT based JPEG divides image into 8x8 blocks -  correlation across blocks exists</a:t>
            </a:r>
          </a:p>
          <a:p>
            <a:endParaRPr lang="en-US" altLang="en-US" dirty="0" smtClean="0"/>
          </a:p>
          <a:p>
            <a:r>
              <a:rPr lang="en-US" altLang="en-US" dirty="0" smtClean="0"/>
              <a:t>Block boundaries are noticeable in some cases</a:t>
            </a:r>
          </a:p>
          <a:p>
            <a:endParaRPr lang="en-US" altLang="en-US" dirty="0" smtClean="0"/>
          </a:p>
          <a:p>
            <a:r>
              <a:rPr lang="en-US" altLang="en-US" dirty="0" smtClean="0"/>
              <a:t>Wavelet presents image as sets of real coefficients. Most of the coefficients are nearly zero and image is well approximated with small no. of large wavelet coefficients</a:t>
            </a:r>
          </a:p>
          <a:p>
            <a:endParaRPr lang="en-US" altLang="en-US" dirty="0" smtClean="0"/>
          </a:p>
          <a:p>
            <a:r>
              <a:rPr lang="en-US" altLang="en-US" dirty="0" smtClean="0"/>
              <a:t>Better compression ratio while maintaining quality</a:t>
            </a:r>
          </a:p>
          <a:p>
            <a:pPr marL="0" indent="0">
              <a:buNone/>
            </a:pPr>
            <a:endParaRPr lang="en-US" altLang="en-US" dirty="0" smtClean="0"/>
          </a:p>
          <a:p>
            <a:endParaRPr lang="en-US" altLang="en-US" dirty="0" smtClean="0"/>
          </a:p>
          <a:p>
            <a:endParaRPr lang="en-US" altLang="en-US" dirty="0" smtClean="0"/>
          </a:p>
          <a:p>
            <a:endParaRPr lang="en-US" altLang="en-US" dirty="0"/>
          </a:p>
          <a:p>
            <a:pPr>
              <a:buFontTx/>
              <a:buNone/>
            </a:pPr>
            <a:endParaRPr lang="en-US" altLang="en-US" dirty="0"/>
          </a:p>
        </p:txBody>
      </p:sp>
    </p:spTree>
    <p:extLst>
      <p:ext uri="{BB962C8B-B14F-4D97-AF65-F5344CB8AC3E}">
        <p14:creationId xmlns:p14="http://schemas.microsoft.com/office/powerpoint/2010/main" val="2393887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332" y="37586"/>
            <a:ext cx="10058400" cy="1609344"/>
          </a:xfrm>
        </p:spPr>
        <p:txBody>
          <a:bodyPr/>
          <a:lstStyle/>
          <a:p>
            <a:pPr algn="ctr"/>
            <a:r>
              <a:rPr lang="en-US" dirty="0" smtClean="0"/>
              <a:t>FLOW CHART </a:t>
            </a:r>
            <a:endParaRPr lang="en-US" dirty="0"/>
          </a:p>
        </p:txBody>
      </p:sp>
      <p:grpSp>
        <p:nvGrpSpPr>
          <p:cNvPr id="8" name="Group 7"/>
          <p:cNvGrpSpPr/>
          <p:nvPr/>
        </p:nvGrpSpPr>
        <p:grpSpPr>
          <a:xfrm>
            <a:off x="1143878" y="3095185"/>
            <a:ext cx="1311233" cy="938534"/>
            <a:chOff x="1584130" y="2816028"/>
            <a:chExt cx="1177162" cy="867887"/>
          </a:xfrm>
        </p:grpSpPr>
        <p:sp>
          <p:nvSpPr>
            <p:cNvPr id="4" name="Rectangle 3"/>
            <p:cNvSpPr/>
            <p:nvPr/>
          </p:nvSpPr>
          <p:spPr>
            <a:xfrm>
              <a:off x="1584131" y="2816028"/>
              <a:ext cx="1177161" cy="867887"/>
            </a:xfrm>
            <a:prstGeom prst="rect">
              <a:avLst/>
            </a:prstGeom>
            <a:solidFill>
              <a:schemeClr val="accent3">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84130" y="2925836"/>
              <a:ext cx="1177161" cy="597679"/>
            </a:xfrm>
            <a:prstGeom prst="rect">
              <a:avLst/>
            </a:prstGeom>
            <a:noFill/>
          </p:spPr>
          <p:txBody>
            <a:bodyPr wrap="square" rtlCol="0">
              <a:spAutoFit/>
            </a:bodyPr>
            <a:lstStyle/>
            <a:p>
              <a:pPr algn="ctr"/>
              <a:r>
                <a:rPr lang="en-US" dirty="0" smtClean="0">
                  <a:solidFill>
                    <a:srgbClr val="FF0000"/>
                  </a:solidFill>
                  <a:latin typeface="Times New Roman" panose="02020603050405020304" pitchFamily="18" charset="0"/>
                  <a:cs typeface="Times New Roman" panose="02020603050405020304" pitchFamily="18" charset="0"/>
                </a:rPr>
                <a:t>INPUT</a:t>
              </a:r>
            </a:p>
            <a:p>
              <a:pPr algn="ctr"/>
              <a:r>
                <a:rPr lang="en-US" sz="1400" dirty="0" smtClean="0">
                  <a:solidFill>
                    <a:srgbClr val="0070C0"/>
                  </a:solidFill>
                  <a:latin typeface="Times New Roman" panose="02020603050405020304" pitchFamily="18" charset="0"/>
                  <a:cs typeface="Times New Roman" panose="02020603050405020304" pitchFamily="18" charset="0"/>
                </a:rPr>
                <a:t> 24 Image array</a:t>
              </a:r>
              <a:r>
                <a:rPr lang="en-US" dirty="0" smtClean="0">
                  <a:solidFill>
                    <a:srgbClr val="FF0000"/>
                  </a:solidFill>
                  <a:latin typeface="Times New Roman" panose="02020603050405020304" pitchFamily="18" charset="0"/>
                  <a:cs typeface="Times New Roman" panose="02020603050405020304" pitchFamily="18" charset="0"/>
                </a:rPr>
                <a:t> </a:t>
              </a:r>
              <a:endParaRPr lang="en-US" dirty="0">
                <a:solidFill>
                  <a:srgbClr val="FF0000"/>
                </a:solidFill>
                <a:latin typeface="Times New Roman" panose="02020603050405020304" pitchFamily="18" charset="0"/>
                <a:cs typeface="Times New Roman" panose="02020603050405020304" pitchFamily="18" charset="0"/>
              </a:endParaRPr>
            </a:p>
          </p:txBody>
        </p:sp>
      </p:grpSp>
      <p:grpSp>
        <p:nvGrpSpPr>
          <p:cNvPr id="11" name="Group 10"/>
          <p:cNvGrpSpPr/>
          <p:nvPr/>
        </p:nvGrpSpPr>
        <p:grpSpPr>
          <a:xfrm>
            <a:off x="2778426" y="1570478"/>
            <a:ext cx="2223477" cy="891052"/>
            <a:chOff x="3448537" y="1602056"/>
            <a:chExt cx="2223477" cy="891052"/>
          </a:xfrm>
        </p:grpSpPr>
        <p:sp>
          <p:nvSpPr>
            <p:cNvPr id="6" name="Rectangle 5"/>
            <p:cNvSpPr/>
            <p:nvPr/>
          </p:nvSpPr>
          <p:spPr>
            <a:xfrm>
              <a:off x="3524738" y="1602056"/>
              <a:ext cx="2071077" cy="891052"/>
            </a:xfrm>
            <a:prstGeom prst="rect">
              <a:avLst/>
            </a:prstGeom>
            <a:solidFill>
              <a:schemeClr val="accent3">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48537" y="1741508"/>
              <a:ext cx="2223477" cy="738664"/>
            </a:xfrm>
            <a:prstGeom prst="rect">
              <a:avLst/>
            </a:prstGeom>
            <a:noFill/>
          </p:spPr>
          <p:txBody>
            <a:bodyPr wrap="square" rtlCol="0">
              <a:spAutoFit/>
            </a:bodyPr>
            <a:lstStyle/>
            <a:p>
              <a:pPr algn="ctr"/>
              <a:r>
                <a:rPr lang="en-US" sz="1400" dirty="0" smtClean="0">
                  <a:solidFill>
                    <a:srgbClr val="FF0000"/>
                  </a:solidFill>
                  <a:latin typeface="Times New Roman" panose="02020603050405020304" pitchFamily="18" charset="0"/>
                  <a:cs typeface="Times New Roman" panose="02020603050405020304" pitchFamily="18" charset="0"/>
                </a:rPr>
                <a:t>STANDARD DEVIATION FILTER</a:t>
              </a:r>
            </a:p>
            <a:p>
              <a:pPr algn="ctr"/>
              <a:r>
                <a:rPr lang="en-US" sz="1400" dirty="0">
                  <a:solidFill>
                    <a:srgbClr val="0070C0"/>
                  </a:solidFill>
                  <a:latin typeface="Times New Roman" panose="02020603050405020304" pitchFamily="18" charset="0"/>
                  <a:cs typeface="Times New Roman" panose="02020603050405020304" pitchFamily="18" charset="0"/>
                </a:rPr>
                <a:t>24 Image array</a:t>
              </a:r>
              <a:endParaRPr lang="en-US" sz="1400" dirty="0">
                <a:solidFill>
                  <a:srgbClr val="FF0000"/>
                </a:solidFill>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5635868" y="1570478"/>
            <a:ext cx="2614362" cy="1377668"/>
            <a:chOff x="6624456" y="1602056"/>
            <a:chExt cx="2223477" cy="1213972"/>
          </a:xfrm>
        </p:grpSpPr>
        <p:sp>
          <p:nvSpPr>
            <p:cNvPr id="9" name="Rectangle 8"/>
            <p:cNvSpPr/>
            <p:nvPr/>
          </p:nvSpPr>
          <p:spPr>
            <a:xfrm>
              <a:off x="6678245" y="1602056"/>
              <a:ext cx="2071077" cy="1213972"/>
            </a:xfrm>
            <a:prstGeom prst="rect">
              <a:avLst/>
            </a:prstGeom>
            <a:solidFill>
              <a:schemeClr val="accent3">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624456" y="1622027"/>
              <a:ext cx="2223477" cy="1030584"/>
            </a:xfrm>
            <a:prstGeom prst="rect">
              <a:avLst/>
            </a:prstGeom>
            <a:noFill/>
          </p:spPr>
          <p:txBody>
            <a:bodyPr wrap="square" rtlCol="0">
              <a:spAutoFit/>
            </a:bodyPr>
            <a:lstStyle/>
            <a:p>
              <a:pPr algn="ctr"/>
              <a:r>
                <a:rPr lang="en-US" sz="1400" dirty="0" smtClean="0">
                  <a:solidFill>
                    <a:srgbClr val="FF0000"/>
                  </a:solidFill>
                  <a:latin typeface="Times New Roman" panose="02020603050405020304" pitchFamily="18" charset="0"/>
                  <a:cs typeface="Times New Roman" panose="02020603050405020304" pitchFamily="18" charset="0"/>
                </a:rPr>
                <a:t>FINDING PAIRWISE SIMILARITY – NORMALIZED COMPRESSION DISTANCE (A)</a:t>
              </a:r>
            </a:p>
            <a:p>
              <a:pPr algn="ctr"/>
              <a:r>
                <a:rPr lang="en-US" sz="1400" dirty="0">
                  <a:solidFill>
                    <a:srgbClr val="0070C0"/>
                  </a:solidFill>
                  <a:latin typeface="Times New Roman" panose="02020603050405020304" pitchFamily="18" charset="0"/>
                  <a:cs typeface="Times New Roman" panose="02020603050405020304" pitchFamily="18" charset="0"/>
                </a:rPr>
                <a:t>24 </a:t>
              </a:r>
              <a:r>
                <a:rPr lang="en-US" sz="1400" dirty="0" smtClean="0">
                  <a:solidFill>
                    <a:srgbClr val="0070C0"/>
                  </a:solidFill>
                  <a:latin typeface="Times New Roman" panose="02020603050405020304" pitchFamily="18" charset="0"/>
                  <a:cs typeface="Times New Roman" panose="02020603050405020304" pitchFamily="18" charset="0"/>
                </a:rPr>
                <a:t>x 24 double array</a:t>
              </a:r>
              <a:endParaRPr lang="en-US" sz="1400" dirty="0">
                <a:solidFill>
                  <a:srgbClr val="FF0000"/>
                </a:solidFill>
                <a:latin typeface="Times New Roman" panose="02020603050405020304" pitchFamily="18" charset="0"/>
                <a:cs typeface="Times New Roman" panose="02020603050405020304" pitchFamily="18" charset="0"/>
              </a:endParaRPr>
            </a:p>
          </p:txBody>
        </p:sp>
      </p:grpSp>
      <p:grpSp>
        <p:nvGrpSpPr>
          <p:cNvPr id="12" name="Group 11"/>
          <p:cNvGrpSpPr/>
          <p:nvPr/>
        </p:nvGrpSpPr>
        <p:grpSpPr>
          <a:xfrm>
            <a:off x="8857954" y="1570478"/>
            <a:ext cx="2223477" cy="1596913"/>
            <a:chOff x="3448537" y="1602056"/>
            <a:chExt cx="2223477" cy="1084075"/>
          </a:xfrm>
        </p:grpSpPr>
        <p:sp>
          <p:nvSpPr>
            <p:cNvPr id="13" name="Rectangle 12"/>
            <p:cNvSpPr/>
            <p:nvPr/>
          </p:nvSpPr>
          <p:spPr>
            <a:xfrm>
              <a:off x="3524738" y="1602056"/>
              <a:ext cx="2071077" cy="891052"/>
            </a:xfrm>
            <a:prstGeom prst="rect">
              <a:avLst/>
            </a:prstGeom>
            <a:solidFill>
              <a:schemeClr val="accent3">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3448537" y="1698428"/>
                  <a:ext cx="2223477" cy="987703"/>
                </a:xfrm>
                <a:prstGeom prst="rect">
                  <a:avLst/>
                </a:prstGeom>
                <a:noFill/>
              </p:spPr>
              <p:txBody>
                <a:bodyPr wrap="square" rtlCol="0">
                  <a:spAutoFit/>
                </a:bodyPr>
                <a:lstStyle/>
                <a:p>
                  <a:pPr algn="ctr"/>
                  <a:r>
                    <a:rPr lang="en-US" sz="1400" dirty="0" smtClean="0">
                      <a:solidFill>
                        <a:srgbClr val="FF0000"/>
                      </a:solidFill>
                      <a:latin typeface="Times New Roman" panose="02020603050405020304" pitchFamily="18" charset="0"/>
                      <a:cs typeface="Times New Roman" panose="02020603050405020304" pitchFamily="18" charset="0"/>
                    </a:rPr>
                    <a:t>SYMMETRIC DIVISIVE NORMALIZATION</a:t>
                  </a:r>
                </a:p>
                <a:p>
                  <a:pPr algn="ctr"/>
                  <a14:m>
                    <m:oMathPara xmlns:m="http://schemas.openxmlformats.org/officeDocument/2006/math">
                      <m:oMathParaPr>
                        <m:jc m:val="center"/>
                      </m:oMathParaPr>
                      <m:oMath xmlns:m="http://schemas.openxmlformats.org/officeDocument/2006/math">
                        <m:r>
                          <a:rPr lang="en-US" sz="1400" i="1" smtClean="0">
                            <a:solidFill>
                              <a:srgbClr val="0070C0"/>
                            </a:solidFill>
                            <a:latin typeface="Cambria Math" panose="02040503050406030204" pitchFamily="18" charset="0"/>
                          </a:rPr>
                          <m:t>𝑁</m:t>
                        </m:r>
                        <m:r>
                          <a:rPr lang="en-US" sz="1400" i="1" smtClean="0">
                            <a:solidFill>
                              <a:srgbClr val="0070C0"/>
                            </a:solidFill>
                            <a:latin typeface="Cambria Math" panose="02040503050406030204" pitchFamily="18" charset="0"/>
                          </a:rPr>
                          <m:t>= </m:t>
                        </m:r>
                        <m:sSup>
                          <m:sSupPr>
                            <m:ctrlPr>
                              <a:rPr lang="en-US" sz="1400" i="1">
                                <a:solidFill>
                                  <a:srgbClr val="0070C0"/>
                                </a:solidFill>
                                <a:latin typeface="Cambria Math" panose="02040503050406030204" pitchFamily="18" charset="0"/>
                              </a:rPr>
                            </m:ctrlPr>
                          </m:sSupPr>
                          <m:e>
                            <m:r>
                              <a:rPr lang="en-US" sz="1400" i="1">
                                <a:solidFill>
                                  <a:srgbClr val="0070C0"/>
                                </a:solidFill>
                                <a:latin typeface="Cambria Math" panose="02040503050406030204" pitchFamily="18" charset="0"/>
                              </a:rPr>
                              <m:t>𝐷</m:t>
                            </m:r>
                          </m:e>
                          <m:sup>
                            <m:f>
                              <m:fPr>
                                <m:type m:val="skw"/>
                                <m:ctrlPr>
                                  <a:rPr lang="en-US" sz="1400" i="1">
                                    <a:solidFill>
                                      <a:srgbClr val="0070C0"/>
                                    </a:solidFill>
                                    <a:latin typeface="Cambria Math" panose="02040503050406030204" pitchFamily="18" charset="0"/>
                                  </a:rPr>
                                </m:ctrlPr>
                              </m:fPr>
                              <m:num>
                                <m:r>
                                  <a:rPr lang="en-US" sz="1400" i="1">
                                    <a:solidFill>
                                      <a:srgbClr val="0070C0"/>
                                    </a:solidFill>
                                    <a:latin typeface="Cambria Math" panose="02040503050406030204" pitchFamily="18" charset="0"/>
                                  </a:rPr>
                                  <m:t>−1</m:t>
                                </m:r>
                              </m:num>
                              <m:den>
                                <m:r>
                                  <a:rPr lang="en-US" sz="1400" i="1">
                                    <a:solidFill>
                                      <a:srgbClr val="0070C0"/>
                                    </a:solidFill>
                                    <a:latin typeface="Cambria Math" panose="02040503050406030204" pitchFamily="18" charset="0"/>
                                  </a:rPr>
                                  <m:t>2</m:t>
                                </m:r>
                              </m:den>
                            </m:f>
                          </m:sup>
                        </m:sSup>
                        <m:r>
                          <a:rPr lang="en-US" sz="1400" i="1">
                            <a:solidFill>
                              <a:srgbClr val="0070C0"/>
                            </a:solidFill>
                            <a:latin typeface="Cambria Math" panose="02040503050406030204" pitchFamily="18" charset="0"/>
                          </a:rPr>
                          <m:t> </m:t>
                        </m:r>
                        <m:r>
                          <a:rPr lang="en-US" sz="1400" i="1">
                            <a:solidFill>
                              <a:srgbClr val="0070C0"/>
                            </a:solidFill>
                            <a:latin typeface="Cambria Math" panose="02040503050406030204" pitchFamily="18" charset="0"/>
                          </a:rPr>
                          <m:t>𝐴</m:t>
                        </m:r>
                        <m:sSup>
                          <m:sSupPr>
                            <m:ctrlPr>
                              <a:rPr lang="en-US" sz="1400" i="1">
                                <a:solidFill>
                                  <a:srgbClr val="0070C0"/>
                                </a:solidFill>
                                <a:latin typeface="Cambria Math" panose="02040503050406030204" pitchFamily="18" charset="0"/>
                              </a:rPr>
                            </m:ctrlPr>
                          </m:sSupPr>
                          <m:e>
                            <m:r>
                              <a:rPr lang="en-US" sz="1400" i="1">
                                <a:solidFill>
                                  <a:srgbClr val="0070C0"/>
                                </a:solidFill>
                                <a:latin typeface="Cambria Math" panose="02040503050406030204" pitchFamily="18" charset="0"/>
                              </a:rPr>
                              <m:t> </m:t>
                            </m:r>
                            <m:r>
                              <a:rPr lang="en-US" sz="1400" i="1">
                                <a:solidFill>
                                  <a:srgbClr val="0070C0"/>
                                </a:solidFill>
                                <a:latin typeface="Cambria Math" panose="02040503050406030204" pitchFamily="18" charset="0"/>
                              </a:rPr>
                              <m:t>𝐷</m:t>
                            </m:r>
                          </m:e>
                          <m:sup>
                            <m:f>
                              <m:fPr>
                                <m:type m:val="skw"/>
                                <m:ctrlPr>
                                  <a:rPr lang="en-US" sz="1400" i="1">
                                    <a:solidFill>
                                      <a:srgbClr val="0070C0"/>
                                    </a:solidFill>
                                    <a:latin typeface="Cambria Math" panose="02040503050406030204" pitchFamily="18" charset="0"/>
                                  </a:rPr>
                                </m:ctrlPr>
                              </m:fPr>
                              <m:num>
                                <m:r>
                                  <a:rPr lang="en-US" sz="1400" i="1">
                                    <a:solidFill>
                                      <a:srgbClr val="0070C0"/>
                                    </a:solidFill>
                                    <a:latin typeface="Cambria Math" panose="02040503050406030204" pitchFamily="18" charset="0"/>
                                  </a:rPr>
                                  <m:t>−1</m:t>
                                </m:r>
                              </m:num>
                              <m:den>
                                <m:r>
                                  <a:rPr lang="en-US" sz="1400" i="1">
                                    <a:solidFill>
                                      <a:srgbClr val="0070C0"/>
                                    </a:solidFill>
                                    <a:latin typeface="Cambria Math" panose="02040503050406030204" pitchFamily="18" charset="0"/>
                                  </a:rPr>
                                  <m:t>2</m:t>
                                </m:r>
                              </m:den>
                            </m:f>
                          </m:sup>
                        </m:sSup>
                      </m:oMath>
                    </m:oMathPara>
                  </a14:m>
                  <a:endParaRPr lang="en-US" sz="1400" dirty="0" smtClean="0">
                    <a:solidFill>
                      <a:srgbClr val="0070C0"/>
                    </a:solidFill>
                    <a:latin typeface="Times New Roman" panose="02020603050405020304" pitchFamily="18" charset="0"/>
                    <a:cs typeface="Times New Roman" panose="02020603050405020304" pitchFamily="18" charset="0"/>
                  </a:endParaRPr>
                </a:p>
                <a:p>
                  <a:pPr marL="0" lvl="1" algn="ctr"/>
                  <a:r>
                    <a:rPr lang="en-US" sz="1400" dirty="0" smtClean="0">
                      <a:solidFill>
                        <a:srgbClr val="0070C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400" i="1">
                              <a:solidFill>
                                <a:srgbClr val="0070C0"/>
                              </a:solidFill>
                              <a:latin typeface="Cambria Math" panose="02040503050406030204" pitchFamily="18" charset="0"/>
                            </a:rPr>
                          </m:ctrlPr>
                        </m:sSubPr>
                        <m:e>
                          <m:r>
                            <a:rPr lang="en-US" sz="1400" i="1">
                              <a:solidFill>
                                <a:srgbClr val="0070C0"/>
                              </a:solidFill>
                              <a:latin typeface="Cambria Math" panose="02040503050406030204" pitchFamily="18" charset="0"/>
                            </a:rPr>
                            <m:t>𝐷</m:t>
                          </m:r>
                        </m:e>
                        <m:sub>
                          <m:r>
                            <a:rPr lang="en-US" sz="1400" i="1">
                              <a:solidFill>
                                <a:srgbClr val="0070C0"/>
                              </a:solidFill>
                              <a:latin typeface="Cambria Math" panose="02040503050406030204" pitchFamily="18" charset="0"/>
                            </a:rPr>
                            <m:t>𝑖𝑖</m:t>
                          </m:r>
                        </m:sub>
                      </m:sSub>
                      <m:r>
                        <a:rPr lang="en-US" sz="1400" i="1">
                          <a:solidFill>
                            <a:srgbClr val="0070C0"/>
                          </a:solidFill>
                          <a:latin typeface="Cambria Math" panose="02040503050406030204" pitchFamily="18" charset="0"/>
                        </a:rPr>
                        <m:t>= </m:t>
                      </m:r>
                      <m:nary>
                        <m:naryPr>
                          <m:chr m:val="∑"/>
                          <m:limLoc m:val="subSup"/>
                          <m:supHide m:val="on"/>
                          <m:ctrlPr>
                            <a:rPr lang="en-US" sz="1400" i="1">
                              <a:solidFill>
                                <a:srgbClr val="0070C0"/>
                              </a:solidFill>
                              <a:latin typeface="Cambria Math" panose="02040503050406030204" pitchFamily="18" charset="0"/>
                            </a:rPr>
                          </m:ctrlPr>
                        </m:naryPr>
                        <m:sub>
                          <m:r>
                            <m:rPr>
                              <m:brk m:alnAt="9"/>
                            </m:rPr>
                            <a:rPr lang="en-US" sz="1400" i="1">
                              <a:solidFill>
                                <a:srgbClr val="0070C0"/>
                              </a:solidFill>
                              <a:latin typeface="Cambria Math" panose="02040503050406030204" pitchFamily="18" charset="0"/>
                            </a:rPr>
                            <m:t>𝑗</m:t>
                          </m:r>
                        </m:sub>
                        <m:sup/>
                        <m:e>
                          <m:sSub>
                            <m:sSubPr>
                              <m:ctrlPr>
                                <a:rPr lang="en-US" sz="1400" i="1">
                                  <a:solidFill>
                                    <a:srgbClr val="0070C0"/>
                                  </a:solidFill>
                                  <a:latin typeface="Cambria Math" panose="02040503050406030204" pitchFamily="18" charset="0"/>
                                </a:rPr>
                              </m:ctrlPr>
                            </m:sSubPr>
                            <m:e>
                              <m:r>
                                <a:rPr lang="en-US" sz="1400" i="1">
                                  <a:solidFill>
                                    <a:srgbClr val="0070C0"/>
                                  </a:solidFill>
                                  <a:latin typeface="Cambria Math" panose="02040503050406030204" pitchFamily="18" charset="0"/>
                                </a:rPr>
                                <m:t>𝐴</m:t>
                              </m:r>
                            </m:e>
                            <m:sub>
                              <m:r>
                                <a:rPr lang="en-US" sz="1400" i="1">
                                  <a:solidFill>
                                    <a:srgbClr val="0070C0"/>
                                  </a:solidFill>
                                  <a:latin typeface="Cambria Math" panose="02040503050406030204" pitchFamily="18" charset="0"/>
                                </a:rPr>
                                <m:t>𝑖𝑗</m:t>
                              </m:r>
                            </m:sub>
                          </m:sSub>
                        </m:e>
                      </m:nary>
                    </m:oMath>
                  </a14:m>
                  <a:endParaRPr lang="en-US" sz="1400" dirty="0">
                    <a:solidFill>
                      <a:srgbClr val="0070C0"/>
                    </a:solidFill>
                  </a:endParaRPr>
                </a:p>
                <a:p>
                  <a:pPr algn="ctr"/>
                  <a:endParaRPr lang="en-US" sz="1400" dirty="0" smtClean="0">
                    <a:solidFill>
                      <a:srgbClr val="0070C0"/>
                    </a:solidFill>
                    <a:latin typeface="Times New Roman" panose="02020603050405020304" pitchFamily="18" charset="0"/>
                    <a:cs typeface="Times New Roman" panose="02020603050405020304" pitchFamily="18" charset="0"/>
                  </a:endParaRPr>
                </a:p>
                <a:p>
                  <a:pPr algn="ctr"/>
                  <a:endParaRPr lang="en-US" sz="14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448537" y="1698428"/>
                  <a:ext cx="2223477" cy="987703"/>
                </a:xfrm>
                <a:prstGeom prst="rect">
                  <a:avLst/>
                </a:prstGeom>
                <a:blipFill rotWithShape="0">
                  <a:blip r:embed="rId2"/>
                  <a:stretch>
                    <a:fillRect t="-837" r="-1918" b="-2092"/>
                  </a:stretch>
                </a:blipFill>
              </p:spPr>
              <p:txBody>
                <a:bodyPr/>
                <a:lstStyle/>
                <a:p>
                  <a:r>
                    <a:rPr lang="en-US">
                      <a:noFill/>
                    </a:rPr>
                    <a:t> </a:t>
                  </a:r>
                </a:p>
              </p:txBody>
            </p:sp>
          </mc:Fallback>
        </mc:AlternateContent>
      </p:grpSp>
      <p:grpSp>
        <p:nvGrpSpPr>
          <p:cNvPr id="18" name="Group 17"/>
          <p:cNvGrpSpPr/>
          <p:nvPr/>
        </p:nvGrpSpPr>
        <p:grpSpPr>
          <a:xfrm>
            <a:off x="8934155" y="4613352"/>
            <a:ext cx="2319999" cy="1060617"/>
            <a:chOff x="3448537" y="1602056"/>
            <a:chExt cx="2223477" cy="891052"/>
          </a:xfrm>
        </p:grpSpPr>
        <p:sp>
          <p:nvSpPr>
            <p:cNvPr id="19" name="Rectangle 18"/>
            <p:cNvSpPr/>
            <p:nvPr/>
          </p:nvSpPr>
          <p:spPr>
            <a:xfrm>
              <a:off x="3524738" y="1602056"/>
              <a:ext cx="2071077" cy="891052"/>
            </a:xfrm>
            <a:prstGeom prst="rect">
              <a:avLst/>
            </a:prstGeom>
            <a:solidFill>
              <a:schemeClr val="accent3">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448537" y="1741508"/>
              <a:ext cx="2223477" cy="738664"/>
            </a:xfrm>
            <a:prstGeom prst="rect">
              <a:avLst/>
            </a:prstGeom>
            <a:noFill/>
          </p:spPr>
          <p:txBody>
            <a:bodyPr wrap="square" rtlCol="0">
              <a:spAutoFit/>
            </a:bodyPr>
            <a:lstStyle/>
            <a:p>
              <a:pPr algn="ctr"/>
              <a:r>
                <a:rPr lang="en-US" sz="1400" dirty="0" smtClean="0">
                  <a:solidFill>
                    <a:srgbClr val="FF0000"/>
                  </a:solidFill>
                  <a:latin typeface="Times New Roman" panose="02020603050405020304" pitchFamily="18" charset="0"/>
                  <a:cs typeface="Times New Roman" panose="02020603050405020304" pitchFamily="18" charset="0"/>
                </a:rPr>
                <a:t>FINDING 2 LARGEST EIGENVECTORS OF N </a:t>
              </a:r>
            </a:p>
            <a:p>
              <a:pPr algn="ctr"/>
              <a:r>
                <a:rPr lang="en-US" sz="1400" dirty="0" smtClean="0">
                  <a:solidFill>
                    <a:srgbClr val="0070C0"/>
                  </a:solidFill>
                  <a:latin typeface="Times New Roman" panose="02020603050405020304" pitchFamily="18" charset="0"/>
                  <a:cs typeface="Times New Roman" panose="02020603050405020304" pitchFamily="18" charset="0"/>
                </a:rPr>
                <a:t>24 x 2 double array </a:t>
              </a:r>
              <a:endParaRPr lang="en-US" sz="1400" dirty="0">
                <a:solidFill>
                  <a:srgbClr val="FF0000"/>
                </a:solidFill>
                <a:latin typeface="Times New Roman" panose="02020603050405020304" pitchFamily="18" charset="0"/>
                <a:cs typeface="Times New Roman" panose="02020603050405020304" pitchFamily="18" charset="0"/>
              </a:endParaRPr>
            </a:p>
          </p:txBody>
        </p:sp>
      </p:grpSp>
      <p:grpSp>
        <p:nvGrpSpPr>
          <p:cNvPr id="21" name="Group 20"/>
          <p:cNvGrpSpPr/>
          <p:nvPr/>
        </p:nvGrpSpPr>
        <p:grpSpPr>
          <a:xfrm>
            <a:off x="5657839" y="4681261"/>
            <a:ext cx="2451618" cy="901703"/>
            <a:chOff x="3448537" y="1602056"/>
            <a:chExt cx="2223477" cy="891052"/>
          </a:xfrm>
        </p:grpSpPr>
        <p:sp>
          <p:nvSpPr>
            <p:cNvPr id="22" name="Rectangle 21"/>
            <p:cNvSpPr/>
            <p:nvPr/>
          </p:nvSpPr>
          <p:spPr>
            <a:xfrm>
              <a:off x="3524738" y="1602056"/>
              <a:ext cx="2071077" cy="891052"/>
            </a:xfrm>
            <a:prstGeom prst="rect">
              <a:avLst/>
            </a:prstGeom>
            <a:solidFill>
              <a:schemeClr val="accent3">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448537" y="1741508"/>
              <a:ext cx="2223477" cy="738664"/>
            </a:xfrm>
            <a:prstGeom prst="rect">
              <a:avLst/>
            </a:prstGeom>
            <a:noFill/>
          </p:spPr>
          <p:txBody>
            <a:bodyPr wrap="square" rtlCol="0">
              <a:spAutoFit/>
            </a:bodyPr>
            <a:lstStyle/>
            <a:p>
              <a:pPr algn="ctr"/>
              <a:r>
                <a:rPr lang="en-US" sz="1400" dirty="0" smtClean="0">
                  <a:solidFill>
                    <a:srgbClr val="FF0000"/>
                  </a:solidFill>
                  <a:latin typeface="Times New Roman" panose="02020603050405020304" pitchFamily="18" charset="0"/>
                  <a:cs typeface="Times New Roman" panose="02020603050405020304" pitchFamily="18" charset="0"/>
                </a:rPr>
                <a:t>NORMALIZE ROWS OF EIGENVECTORS</a:t>
              </a:r>
            </a:p>
            <a:p>
              <a:pPr algn="ctr"/>
              <a:r>
                <a:rPr lang="en-US" sz="1400" dirty="0">
                  <a:solidFill>
                    <a:srgbClr val="0070C0"/>
                  </a:solidFill>
                  <a:latin typeface="Times New Roman" panose="02020603050405020304" pitchFamily="18" charset="0"/>
                  <a:cs typeface="Times New Roman" panose="02020603050405020304" pitchFamily="18" charset="0"/>
                </a:rPr>
                <a:t>24 </a:t>
              </a:r>
              <a:r>
                <a:rPr lang="en-US" sz="1400" dirty="0" smtClean="0">
                  <a:solidFill>
                    <a:srgbClr val="0070C0"/>
                  </a:solidFill>
                  <a:latin typeface="Times New Roman" panose="02020603050405020304" pitchFamily="18" charset="0"/>
                  <a:cs typeface="Times New Roman" panose="02020603050405020304" pitchFamily="18" charset="0"/>
                </a:rPr>
                <a:t>x 2 double </a:t>
              </a:r>
              <a:r>
                <a:rPr lang="en-US" sz="1400" dirty="0">
                  <a:solidFill>
                    <a:srgbClr val="0070C0"/>
                  </a:solidFill>
                  <a:latin typeface="Times New Roman" panose="02020603050405020304" pitchFamily="18" charset="0"/>
                  <a:cs typeface="Times New Roman" panose="02020603050405020304" pitchFamily="18" charset="0"/>
                </a:rPr>
                <a:t>array</a:t>
              </a:r>
              <a:endParaRPr lang="en-US" sz="1400" dirty="0">
                <a:solidFill>
                  <a:srgbClr val="FF0000"/>
                </a:solidFill>
                <a:latin typeface="Times New Roman" panose="02020603050405020304" pitchFamily="18" charset="0"/>
                <a:cs typeface="Times New Roman" panose="02020603050405020304" pitchFamily="18" charset="0"/>
              </a:endParaRPr>
            </a:p>
          </p:txBody>
        </p:sp>
      </p:grpSp>
      <p:grpSp>
        <p:nvGrpSpPr>
          <p:cNvPr id="24" name="Group 23"/>
          <p:cNvGrpSpPr/>
          <p:nvPr/>
        </p:nvGrpSpPr>
        <p:grpSpPr>
          <a:xfrm>
            <a:off x="2778259" y="4681261"/>
            <a:ext cx="2223477" cy="891052"/>
            <a:chOff x="3448537" y="1602056"/>
            <a:chExt cx="2223477" cy="891052"/>
          </a:xfrm>
        </p:grpSpPr>
        <p:sp>
          <p:nvSpPr>
            <p:cNvPr id="25" name="Rectangle 24"/>
            <p:cNvSpPr/>
            <p:nvPr/>
          </p:nvSpPr>
          <p:spPr>
            <a:xfrm>
              <a:off x="3524738" y="1602056"/>
              <a:ext cx="2071077" cy="891052"/>
            </a:xfrm>
            <a:prstGeom prst="rect">
              <a:avLst/>
            </a:prstGeom>
            <a:solidFill>
              <a:schemeClr val="accent3">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448537" y="1741508"/>
              <a:ext cx="2223477" cy="523220"/>
            </a:xfrm>
            <a:prstGeom prst="rect">
              <a:avLst/>
            </a:prstGeom>
            <a:noFill/>
          </p:spPr>
          <p:txBody>
            <a:bodyPr wrap="square" rtlCol="0">
              <a:spAutoFit/>
            </a:bodyPr>
            <a:lstStyle/>
            <a:p>
              <a:pPr algn="ctr"/>
              <a:r>
                <a:rPr lang="en-US" sz="1400" dirty="0" smtClean="0">
                  <a:solidFill>
                    <a:srgbClr val="FF0000"/>
                  </a:solidFill>
                  <a:latin typeface="Times New Roman" panose="02020603050405020304" pitchFamily="18" charset="0"/>
                  <a:cs typeface="Times New Roman" panose="02020603050405020304" pitchFamily="18" charset="0"/>
                </a:rPr>
                <a:t>K-MEANS CLUSTERING</a:t>
              </a:r>
            </a:p>
            <a:p>
              <a:pPr algn="ctr"/>
              <a:r>
                <a:rPr lang="en-US" sz="1400" dirty="0">
                  <a:solidFill>
                    <a:srgbClr val="0070C0"/>
                  </a:solidFill>
                  <a:latin typeface="Times New Roman" panose="02020603050405020304" pitchFamily="18" charset="0"/>
                  <a:cs typeface="Times New Roman" panose="02020603050405020304" pitchFamily="18" charset="0"/>
                </a:rPr>
                <a:t>24 </a:t>
              </a:r>
              <a:r>
                <a:rPr lang="en-US" sz="1400" dirty="0" smtClean="0">
                  <a:solidFill>
                    <a:srgbClr val="0070C0"/>
                  </a:solidFill>
                  <a:latin typeface="Times New Roman" panose="02020603050405020304" pitchFamily="18" charset="0"/>
                  <a:cs typeface="Times New Roman" panose="02020603050405020304" pitchFamily="18" charset="0"/>
                </a:rPr>
                <a:t>x 1 labels</a:t>
              </a:r>
              <a:endParaRPr lang="en-US" sz="1400" dirty="0">
                <a:solidFill>
                  <a:srgbClr val="FF0000"/>
                </a:solidFill>
                <a:latin typeface="Times New Roman" panose="02020603050405020304" pitchFamily="18" charset="0"/>
                <a:cs typeface="Times New Roman" panose="02020603050405020304" pitchFamily="18" charset="0"/>
              </a:endParaRPr>
            </a:p>
          </p:txBody>
        </p:sp>
      </p:grpSp>
      <p:sp>
        <p:nvSpPr>
          <p:cNvPr id="30" name="Right Arrow 29"/>
          <p:cNvSpPr/>
          <p:nvPr/>
        </p:nvSpPr>
        <p:spPr>
          <a:xfrm rot="19475184">
            <a:off x="1963825" y="2348704"/>
            <a:ext cx="563557" cy="421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5046497" y="1868591"/>
            <a:ext cx="563557" cy="421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8294397" y="1868591"/>
            <a:ext cx="563557" cy="421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rot="5400000">
            <a:off x="9689213" y="3472367"/>
            <a:ext cx="563557" cy="421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rot="10800000">
            <a:off x="8151940" y="4996925"/>
            <a:ext cx="563557" cy="421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rot="10800000">
            <a:off x="4997371" y="4987390"/>
            <a:ext cx="563557" cy="421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5510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447822" cy="6839378"/>
          </a:xfrm>
        </p:spPr>
      </p:pic>
      <p:sp>
        <p:nvSpPr>
          <p:cNvPr id="2" name="Rectangle 1"/>
          <p:cNvSpPr/>
          <p:nvPr/>
        </p:nvSpPr>
        <p:spPr>
          <a:xfrm>
            <a:off x="6994769" y="1031631"/>
            <a:ext cx="296985" cy="3048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828216" y="1031631"/>
            <a:ext cx="183662" cy="18366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011878" y="940749"/>
            <a:ext cx="1234830" cy="461665"/>
          </a:xfrm>
          <a:prstGeom prst="rect">
            <a:avLst/>
          </a:prstGeom>
          <a:noFill/>
        </p:spPr>
        <p:txBody>
          <a:bodyPr wrap="square" rtlCol="0">
            <a:spAutoFit/>
          </a:bodyPr>
          <a:lstStyle/>
          <a:p>
            <a:r>
              <a:rPr lang="en-US" sz="1200" dirty="0" smtClean="0"/>
              <a:t>Misclassification error</a:t>
            </a:r>
            <a:endParaRPr lang="en-US" sz="1200" dirty="0"/>
          </a:p>
        </p:txBody>
      </p:sp>
    </p:spTree>
    <p:extLst>
      <p:ext uri="{BB962C8B-B14F-4D97-AF65-F5344CB8AC3E}">
        <p14:creationId xmlns:p14="http://schemas.microsoft.com/office/powerpoint/2010/main" val="344301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0" y="1543685"/>
            <a:ext cx="12192000" cy="2580639"/>
            <a:chOff x="0" y="1543685"/>
            <a:chExt cx="12192000" cy="2580639"/>
          </a:xfrm>
        </p:grpSpPr>
        <p:grpSp>
          <p:nvGrpSpPr>
            <p:cNvPr id="4" name="Group 3"/>
            <p:cNvGrpSpPr/>
            <p:nvPr/>
          </p:nvGrpSpPr>
          <p:grpSpPr>
            <a:xfrm>
              <a:off x="0" y="1543685"/>
              <a:ext cx="12192000" cy="2580639"/>
              <a:chOff x="0" y="2029460"/>
              <a:chExt cx="12192000" cy="2580639"/>
            </a:xfrm>
          </p:grpSpPr>
          <p:grpSp>
            <p:nvGrpSpPr>
              <p:cNvPr id="5" name="Group 4"/>
              <p:cNvGrpSpPr/>
              <p:nvPr/>
            </p:nvGrpSpPr>
            <p:grpSpPr>
              <a:xfrm>
                <a:off x="0" y="2029460"/>
                <a:ext cx="12192000" cy="2580639"/>
                <a:chOff x="895350" y="2769870"/>
                <a:chExt cx="9001125" cy="1943100"/>
              </a:xfrm>
            </p:grpSpPr>
            <p:grpSp>
              <p:nvGrpSpPr>
                <p:cNvPr id="8" name="Group 7"/>
                <p:cNvGrpSpPr/>
                <p:nvPr/>
              </p:nvGrpSpPr>
              <p:grpSpPr>
                <a:xfrm>
                  <a:off x="914400" y="2779395"/>
                  <a:ext cx="8982075" cy="1917700"/>
                  <a:chOff x="914400" y="2769870"/>
                  <a:chExt cx="8982075" cy="1917700"/>
                </a:xfrm>
              </p:grpSpPr>
              <p:pic>
                <p:nvPicPr>
                  <p:cNvPr id="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769870"/>
                    <a:ext cx="8982075" cy="97155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735070"/>
                    <a:ext cx="8982075" cy="952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895350" y="2769870"/>
                  <a:ext cx="8996680" cy="1943100"/>
                  <a:chOff x="895350" y="2769870"/>
                  <a:chExt cx="8996680" cy="1943100"/>
                </a:xfrm>
              </p:grpSpPr>
              <p:cxnSp>
                <p:nvCxnSpPr>
                  <p:cNvPr id="10" name="Straight Connector 9"/>
                  <p:cNvCxnSpPr/>
                  <p:nvPr/>
                </p:nvCxnSpPr>
                <p:spPr>
                  <a:xfrm>
                    <a:off x="914400" y="3731895"/>
                    <a:ext cx="897763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895350" y="2769870"/>
                    <a:ext cx="8982075" cy="1943100"/>
                    <a:chOff x="895350" y="2769870"/>
                    <a:chExt cx="8982075" cy="1943100"/>
                  </a:xfrm>
                </p:grpSpPr>
                <p:cxnSp>
                  <p:nvCxnSpPr>
                    <p:cNvPr id="12" name="Straight Connector 11"/>
                    <p:cNvCxnSpPr/>
                    <p:nvPr/>
                  </p:nvCxnSpPr>
                  <p:spPr>
                    <a:xfrm flipV="1">
                      <a:off x="1647825" y="2769870"/>
                      <a:ext cx="0" cy="190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419350" y="2779395"/>
                      <a:ext cx="0" cy="190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162300" y="2788920"/>
                      <a:ext cx="4427" cy="18859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886200" y="2769870"/>
                      <a:ext cx="0" cy="190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648200" y="2769870"/>
                      <a:ext cx="0" cy="190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400675" y="2788920"/>
                      <a:ext cx="0" cy="190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172200" y="2788920"/>
                      <a:ext cx="0" cy="190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896100" y="2807970"/>
                      <a:ext cx="0" cy="190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7648575" y="2788920"/>
                      <a:ext cx="0" cy="190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391525" y="2769870"/>
                      <a:ext cx="0" cy="190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9124950" y="2779395"/>
                      <a:ext cx="0" cy="190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904875" y="3733800"/>
                      <a:ext cx="8972550" cy="956945"/>
                    </a:xfrm>
                    <a:prstGeom prst="rect">
                      <a:avLst/>
                    </a:prstGeom>
                    <a:no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23"/>
                    <p:cNvSpPr/>
                    <p:nvPr/>
                  </p:nvSpPr>
                  <p:spPr>
                    <a:xfrm>
                      <a:off x="895350" y="2781300"/>
                      <a:ext cx="8982075" cy="956945"/>
                    </a:xfrm>
                    <a:prstGeom prst="rect">
                      <a:avLst/>
                    </a:prstGeom>
                    <a:no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cxnSp>
            <p:nvCxnSpPr>
              <p:cNvPr id="6" name="Straight Connector 5"/>
              <p:cNvCxnSpPr/>
              <p:nvPr/>
            </p:nvCxnSpPr>
            <p:spPr>
              <a:xfrm>
                <a:off x="25803" y="2054760"/>
                <a:ext cx="0" cy="126923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3332429"/>
                <a:ext cx="0" cy="126923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27" name="Rectangle 26"/>
            <p:cNvSpPr/>
            <p:nvPr/>
          </p:nvSpPr>
          <p:spPr>
            <a:xfrm>
              <a:off x="19782" y="1571625"/>
              <a:ext cx="989868" cy="12477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p:cNvGrpSpPr/>
          <p:nvPr/>
        </p:nvGrpSpPr>
        <p:grpSpPr>
          <a:xfrm>
            <a:off x="19782" y="4551858"/>
            <a:ext cx="989868" cy="1080199"/>
            <a:chOff x="19783" y="4780458"/>
            <a:chExt cx="1257300" cy="1265733"/>
          </a:xfrm>
        </p:grpSpPr>
        <p:pic>
          <p:nvPicPr>
            <p:cNvPr id="51" name="Picture 50"/>
            <p:cNvPicPr>
              <a:picLocks noChangeAspect="1"/>
            </p:cNvPicPr>
            <p:nvPr/>
          </p:nvPicPr>
          <p:blipFill>
            <a:blip r:embed="rId4"/>
            <a:stretch>
              <a:fillRect/>
            </a:stretch>
          </p:blipFill>
          <p:spPr>
            <a:xfrm>
              <a:off x="19783" y="4788891"/>
              <a:ext cx="1257300" cy="1257300"/>
            </a:xfrm>
            <a:prstGeom prst="rect">
              <a:avLst/>
            </a:prstGeom>
          </p:spPr>
        </p:pic>
        <p:sp>
          <p:nvSpPr>
            <p:cNvPr id="52" name="Rectangle 51"/>
            <p:cNvSpPr/>
            <p:nvPr/>
          </p:nvSpPr>
          <p:spPr>
            <a:xfrm>
              <a:off x="19783" y="4780458"/>
              <a:ext cx="1257300" cy="12488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itle 1"/>
          <p:cNvSpPr>
            <a:spLocks noGrp="1"/>
          </p:cNvSpPr>
          <p:nvPr>
            <p:ph type="title"/>
          </p:nvPr>
        </p:nvSpPr>
        <p:spPr>
          <a:xfrm>
            <a:off x="342900" y="117475"/>
            <a:ext cx="10515600" cy="1325563"/>
          </a:xfrm>
        </p:spPr>
        <p:txBody>
          <a:bodyPr/>
          <a:lstStyle/>
          <a:p>
            <a:r>
              <a:rPr lang="en-US" dirty="0" smtClean="0"/>
              <a:t>RESULTS</a:t>
            </a:r>
            <a:endParaRPr lang="en-US" dirty="0"/>
          </a:p>
        </p:txBody>
      </p:sp>
      <p:sp>
        <p:nvSpPr>
          <p:cNvPr id="33" name="Rectangle 32"/>
          <p:cNvSpPr/>
          <p:nvPr/>
        </p:nvSpPr>
        <p:spPr>
          <a:xfrm>
            <a:off x="6922026" y="4756554"/>
            <a:ext cx="450905" cy="4304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444672" y="4808009"/>
            <a:ext cx="2969778" cy="369332"/>
          </a:xfrm>
          <a:prstGeom prst="rect">
            <a:avLst/>
          </a:prstGeom>
          <a:noFill/>
        </p:spPr>
        <p:txBody>
          <a:bodyPr wrap="square" rtlCol="0">
            <a:spAutoFit/>
          </a:bodyPr>
          <a:lstStyle/>
          <a:p>
            <a:r>
              <a:rPr lang="en-US" dirty="0" smtClean="0"/>
              <a:t>-- MISCLASSIFICATION ERROR</a:t>
            </a:r>
            <a:endParaRPr lang="en-US" dirty="0"/>
          </a:p>
        </p:txBody>
      </p:sp>
    </p:spTree>
    <p:extLst>
      <p:ext uri="{BB962C8B-B14F-4D97-AF65-F5344CB8AC3E}">
        <p14:creationId xmlns:p14="http://schemas.microsoft.com/office/powerpoint/2010/main" val="2190708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173" y="168968"/>
            <a:ext cx="10515600" cy="1325563"/>
          </a:xfrm>
        </p:spPr>
        <p:txBody>
          <a:bodyPr/>
          <a:lstStyle/>
          <a:p>
            <a:pPr algn="ctr"/>
            <a:r>
              <a:rPr lang="en-US" dirty="0" smtClean="0">
                <a:solidFill>
                  <a:srgbClr val="00B050"/>
                </a:solidFill>
                <a:latin typeface="Times New Roman" panose="02020603050405020304" pitchFamily="18" charset="0"/>
                <a:cs typeface="Times New Roman" panose="02020603050405020304" pitchFamily="18" charset="0"/>
              </a:rPr>
              <a:t>Wavelets 3D</a:t>
            </a:r>
            <a:endParaRPr lang="en-US" dirty="0">
              <a:solidFill>
                <a:srgbClr val="00B05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7198" y="1533653"/>
            <a:ext cx="10896602" cy="923925"/>
          </a:xfrm>
          <a:prstGeom prst="rect">
            <a:avLst/>
          </a:prstGeom>
        </p:spPr>
      </p:pic>
      <p:pic>
        <p:nvPicPr>
          <p:cNvPr id="5" name="Picture 4"/>
          <p:cNvPicPr>
            <a:picLocks noChangeAspect="1"/>
          </p:cNvPicPr>
          <p:nvPr/>
        </p:nvPicPr>
        <p:blipFill>
          <a:blip r:embed="rId3"/>
          <a:stretch>
            <a:fillRect/>
          </a:stretch>
        </p:blipFill>
        <p:spPr>
          <a:xfrm>
            <a:off x="466724" y="2458716"/>
            <a:ext cx="10877550" cy="933450"/>
          </a:xfrm>
          <a:prstGeom prst="rect">
            <a:avLst/>
          </a:prstGeom>
        </p:spPr>
      </p:pic>
      <p:pic>
        <p:nvPicPr>
          <p:cNvPr id="6" name="Picture 5"/>
          <p:cNvPicPr>
            <a:picLocks noChangeAspect="1"/>
          </p:cNvPicPr>
          <p:nvPr/>
        </p:nvPicPr>
        <p:blipFill>
          <a:blip r:embed="rId4"/>
          <a:stretch>
            <a:fillRect/>
          </a:stretch>
        </p:blipFill>
        <p:spPr>
          <a:xfrm>
            <a:off x="481012" y="4081719"/>
            <a:ext cx="10868025" cy="885825"/>
          </a:xfrm>
          <a:prstGeom prst="rect">
            <a:avLst/>
          </a:prstGeom>
        </p:spPr>
      </p:pic>
      <p:pic>
        <p:nvPicPr>
          <p:cNvPr id="7" name="Picture 6"/>
          <p:cNvPicPr>
            <a:picLocks noChangeAspect="1"/>
          </p:cNvPicPr>
          <p:nvPr/>
        </p:nvPicPr>
        <p:blipFill>
          <a:blip r:embed="rId5"/>
          <a:stretch>
            <a:fillRect/>
          </a:stretch>
        </p:blipFill>
        <p:spPr>
          <a:xfrm>
            <a:off x="466724" y="4967302"/>
            <a:ext cx="10858500" cy="914400"/>
          </a:xfrm>
          <a:prstGeom prst="rect">
            <a:avLst/>
          </a:prstGeom>
        </p:spPr>
      </p:pic>
      <p:sp>
        <p:nvSpPr>
          <p:cNvPr id="9" name="Rectangle 8"/>
          <p:cNvSpPr/>
          <p:nvPr/>
        </p:nvSpPr>
        <p:spPr>
          <a:xfrm>
            <a:off x="466725" y="4081719"/>
            <a:ext cx="10877550" cy="885825"/>
          </a:xfrm>
          <a:prstGeom prst="rect">
            <a:avLst/>
          </a:prstGeom>
          <a:no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p:cNvSpPr/>
          <p:nvPr/>
        </p:nvSpPr>
        <p:spPr>
          <a:xfrm>
            <a:off x="466724" y="4996119"/>
            <a:ext cx="10877550" cy="885825"/>
          </a:xfrm>
          <a:prstGeom prst="rect">
            <a:avLst/>
          </a:prstGeom>
          <a:no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p:cNvSpPr/>
          <p:nvPr/>
        </p:nvSpPr>
        <p:spPr>
          <a:xfrm>
            <a:off x="457198" y="2457578"/>
            <a:ext cx="10877550" cy="934588"/>
          </a:xfrm>
          <a:prstGeom prst="rect">
            <a:avLst/>
          </a:prstGeom>
          <a:no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ectangle 11"/>
          <p:cNvSpPr/>
          <p:nvPr/>
        </p:nvSpPr>
        <p:spPr>
          <a:xfrm>
            <a:off x="457198" y="1543178"/>
            <a:ext cx="10877550" cy="885825"/>
          </a:xfrm>
          <a:prstGeom prst="rect">
            <a:avLst/>
          </a:prstGeom>
          <a:no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3" name="Straight Connector 12"/>
          <p:cNvCxnSpPr/>
          <p:nvPr/>
        </p:nvCxnSpPr>
        <p:spPr>
          <a:xfrm flipH="1" flipV="1">
            <a:off x="1328664" y="1551623"/>
            <a:ext cx="7307" cy="18404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2278695" y="1565910"/>
            <a:ext cx="7307" cy="18404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3159038" y="1528739"/>
            <a:ext cx="7307" cy="18404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4040166" y="1558795"/>
            <a:ext cx="7307" cy="18404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4985481" y="1536416"/>
            <a:ext cx="7307" cy="18404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5898192" y="1551622"/>
            <a:ext cx="7307" cy="18404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6806329" y="1540955"/>
            <a:ext cx="7307" cy="18404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7714466" y="1565909"/>
            <a:ext cx="7307" cy="18404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8618689" y="1523106"/>
            <a:ext cx="7307" cy="18404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9519258" y="1540893"/>
            <a:ext cx="7307" cy="18404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10412520" y="1539132"/>
            <a:ext cx="7307" cy="18404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10419828" y="4075877"/>
            <a:ext cx="11938" cy="18060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9526565" y="4075877"/>
            <a:ext cx="1" cy="18060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8636957" y="4075876"/>
            <a:ext cx="3653" cy="18060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7751002" y="4074605"/>
            <a:ext cx="11938" cy="18060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876985" y="4081719"/>
            <a:ext cx="11938" cy="18060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5953745" y="4074604"/>
            <a:ext cx="11938" cy="18060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5024536" y="4061531"/>
            <a:ext cx="11938" cy="18060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4113970" y="4074603"/>
            <a:ext cx="11938" cy="18060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3227279" y="4093085"/>
            <a:ext cx="11938" cy="18060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2335355" y="4064269"/>
            <a:ext cx="11938" cy="18060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1383133" y="4081718"/>
            <a:ext cx="11938" cy="18060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186362" y="6250821"/>
            <a:ext cx="4047115" cy="400110"/>
          </a:xfrm>
          <a:prstGeom prst="rect">
            <a:avLst/>
          </a:prstGeom>
          <a:noFill/>
        </p:spPr>
        <p:txBody>
          <a:bodyPr wrap="square" rtlCol="0">
            <a:spAutoFit/>
          </a:bodyPr>
          <a:lstStyle/>
          <a:p>
            <a:r>
              <a:rPr lang="en-US" sz="2000" dirty="0" smtClean="0">
                <a:solidFill>
                  <a:srgbClr val="00B050"/>
                </a:solidFill>
                <a:latin typeface="Times New Roman" panose="02020603050405020304" pitchFamily="18" charset="0"/>
                <a:cs typeface="Times New Roman" panose="02020603050405020304" pitchFamily="18" charset="0"/>
              </a:rPr>
              <a:t>Compressor : BZIP2</a:t>
            </a:r>
            <a:endParaRPr lang="en-US" sz="2000" dirty="0">
              <a:solidFill>
                <a:srgbClr val="00B050"/>
              </a:solidFill>
              <a:latin typeface="Times New Roman" panose="02020603050405020304" pitchFamily="18" charset="0"/>
              <a:cs typeface="Times New Roman" panose="02020603050405020304" pitchFamily="18" charset="0"/>
            </a:endParaRPr>
          </a:p>
        </p:txBody>
      </p:sp>
      <p:sp>
        <p:nvSpPr>
          <p:cNvPr id="41" name="TextBox 40"/>
          <p:cNvSpPr txBox="1"/>
          <p:nvPr/>
        </p:nvSpPr>
        <p:spPr>
          <a:xfrm>
            <a:off x="388894" y="3363591"/>
            <a:ext cx="2333626" cy="400110"/>
          </a:xfrm>
          <a:prstGeom prst="rect">
            <a:avLst/>
          </a:prstGeom>
          <a:noFill/>
        </p:spPr>
        <p:txBody>
          <a:bodyPr wrap="square" rtlCol="0">
            <a:spAutoFit/>
          </a:bodyPr>
          <a:lstStyle/>
          <a:p>
            <a:r>
              <a:rPr lang="en-US" sz="2000" dirty="0" smtClean="0">
                <a:solidFill>
                  <a:srgbClr val="00B050"/>
                </a:solidFill>
                <a:latin typeface="Times New Roman" panose="02020603050405020304" pitchFamily="18" charset="0"/>
                <a:cs typeface="Times New Roman" panose="02020603050405020304" pitchFamily="18" charset="0"/>
              </a:rPr>
              <a:t>MITOTIC</a:t>
            </a:r>
            <a:endParaRPr lang="en-US" sz="2000" dirty="0">
              <a:solidFill>
                <a:srgbClr val="00B050"/>
              </a:solidFill>
              <a:latin typeface="Times New Roman" panose="02020603050405020304" pitchFamily="18" charset="0"/>
              <a:cs typeface="Times New Roman" panose="02020603050405020304" pitchFamily="18" charset="0"/>
            </a:endParaRPr>
          </a:p>
        </p:txBody>
      </p:sp>
      <p:sp>
        <p:nvSpPr>
          <p:cNvPr id="42" name="TextBox 41"/>
          <p:cNvSpPr txBox="1"/>
          <p:nvPr/>
        </p:nvSpPr>
        <p:spPr>
          <a:xfrm>
            <a:off x="388894" y="5944875"/>
            <a:ext cx="2333626" cy="400110"/>
          </a:xfrm>
          <a:prstGeom prst="rect">
            <a:avLst/>
          </a:prstGeom>
          <a:noFill/>
        </p:spPr>
        <p:txBody>
          <a:bodyPr wrap="square" rtlCol="0">
            <a:spAutoFit/>
          </a:bodyPr>
          <a:lstStyle/>
          <a:p>
            <a:r>
              <a:rPr lang="en-US" sz="2000" dirty="0" smtClean="0">
                <a:solidFill>
                  <a:srgbClr val="00B050"/>
                </a:solidFill>
                <a:latin typeface="Times New Roman" panose="02020603050405020304" pitchFamily="18" charset="0"/>
                <a:cs typeface="Times New Roman" panose="02020603050405020304" pitchFamily="18" charset="0"/>
              </a:rPr>
              <a:t>NON-MITOTIC</a:t>
            </a:r>
            <a:endParaRPr lang="en-US" sz="2000" dirty="0">
              <a:solidFill>
                <a:srgbClr val="00B050"/>
              </a:solidFill>
              <a:latin typeface="Times New Roman" panose="02020603050405020304" pitchFamily="18" charset="0"/>
              <a:cs typeface="Times New Roman" panose="02020603050405020304" pitchFamily="18" charset="0"/>
            </a:endParaRPr>
          </a:p>
        </p:txBody>
      </p:sp>
      <p:sp>
        <p:nvSpPr>
          <p:cNvPr id="43" name="TextBox 42"/>
          <p:cNvSpPr txBox="1"/>
          <p:nvPr/>
        </p:nvSpPr>
        <p:spPr>
          <a:xfrm>
            <a:off x="638173" y="1156379"/>
            <a:ext cx="569168" cy="338554"/>
          </a:xfrm>
          <a:prstGeom prst="rect">
            <a:avLst/>
          </a:prstGeom>
          <a:noFill/>
        </p:spPr>
        <p:txBody>
          <a:bodyPr wrap="square" rtlCol="0">
            <a:spAutoFit/>
          </a:bodyPr>
          <a:lstStyle/>
          <a:p>
            <a:r>
              <a:rPr lang="en-US" sz="1600" dirty="0" smtClean="0"/>
              <a:t>T - 1</a:t>
            </a:r>
            <a:endParaRPr lang="en-US" sz="1600" dirty="0"/>
          </a:p>
        </p:txBody>
      </p:sp>
      <p:sp>
        <p:nvSpPr>
          <p:cNvPr id="44" name="TextBox 43"/>
          <p:cNvSpPr txBox="1"/>
          <p:nvPr/>
        </p:nvSpPr>
        <p:spPr>
          <a:xfrm>
            <a:off x="1719593" y="3725423"/>
            <a:ext cx="370996" cy="338554"/>
          </a:xfrm>
          <a:prstGeom prst="rect">
            <a:avLst/>
          </a:prstGeom>
          <a:noFill/>
        </p:spPr>
        <p:txBody>
          <a:bodyPr wrap="square" rtlCol="0">
            <a:spAutoFit/>
          </a:bodyPr>
          <a:lstStyle/>
          <a:p>
            <a:r>
              <a:rPr lang="en-US" sz="1600" dirty="0" smtClean="0"/>
              <a:t>T </a:t>
            </a:r>
            <a:endParaRPr lang="en-US" sz="1600" dirty="0"/>
          </a:p>
        </p:txBody>
      </p:sp>
      <p:sp>
        <p:nvSpPr>
          <p:cNvPr id="45" name="TextBox 44"/>
          <p:cNvSpPr txBox="1"/>
          <p:nvPr/>
        </p:nvSpPr>
        <p:spPr>
          <a:xfrm>
            <a:off x="638173" y="3707680"/>
            <a:ext cx="569168" cy="338554"/>
          </a:xfrm>
          <a:prstGeom prst="rect">
            <a:avLst/>
          </a:prstGeom>
          <a:noFill/>
        </p:spPr>
        <p:txBody>
          <a:bodyPr wrap="square" rtlCol="0">
            <a:spAutoFit/>
          </a:bodyPr>
          <a:lstStyle/>
          <a:p>
            <a:r>
              <a:rPr lang="en-US" sz="1600" dirty="0" smtClean="0"/>
              <a:t>T - 1</a:t>
            </a:r>
            <a:endParaRPr lang="en-US" sz="1600" dirty="0"/>
          </a:p>
        </p:txBody>
      </p:sp>
      <p:sp>
        <p:nvSpPr>
          <p:cNvPr id="46" name="TextBox 45"/>
          <p:cNvSpPr txBox="1"/>
          <p:nvPr/>
        </p:nvSpPr>
        <p:spPr>
          <a:xfrm>
            <a:off x="1715264" y="1156178"/>
            <a:ext cx="370996" cy="338554"/>
          </a:xfrm>
          <a:prstGeom prst="rect">
            <a:avLst/>
          </a:prstGeom>
          <a:noFill/>
        </p:spPr>
        <p:txBody>
          <a:bodyPr wrap="square" rtlCol="0">
            <a:spAutoFit/>
          </a:bodyPr>
          <a:lstStyle/>
          <a:p>
            <a:r>
              <a:rPr lang="en-US" sz="1600" dirty="0" smtClean="0"/>
              <a:t>T </a:t>
            </a:r>
            <a:endParaRPr lang="en-US" sz="1600" dirty="0"/>
          </a:p>
        </p:txBody>
      </p:sp>
    </p:spTree>
    <p:extLst>
      <p:ext uri="{BB962C8B-B14F-4D97-AF65-F5344CB8AC3E}">
        <p14:creationId xmlns:p14="http://schemas.microsoft.com/office/powerpoint/2010/main" val="3354642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1" cy="6858000"/>
          </a:xfrm>
        </p:spPr>
      </p:pic>
    </p:spTree>
    <p:extLst>
      <p:ext uri="{BB962C8B-B14F-4D97-AF65-F5344CB8AC3E}">
        <p14:creationId xmlns:p14="http://schemas.microsoft.com/office/powerpoint/2010/main" val="3396003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err="1" smtClean="0"/>
              <a:t>Xianglilan</a:t>
            </a:r>
            <a:r>
              <a:rPr lang="en-US" dirty="0" smtClean="0"/>
              <a:t> </a:t>
            </a:r>
            <a:r>
              <a:rPr lang="en-US" dirty="0"/>
              <a:t>Zhang, </a:t>
            </a:r>
            <a:r>
              <a:rPr lang="en-US" dirty="0" err="1"/>
              <a:t>Hongnan</a:t>
            </a:r>
            <a:r>
              <a:rPr lang="en-US" dirty="0"/>
              <a:t> Wang, Tony J. Collins, </a:t>
            </a:r>
            <a:r>
              <a:rPr lang="en-US" dirty="0" err="1"/>
              <a:t>Zhingang</a:t>
            </a:r>
            <a:r>
              <a:rPr lang="en-US" dirty="0"/>
              <a:t> Luo and Ming Li, “Classifying Stem Cell Differentiation Images by Information Distance”, </a:t>
            </a:r>
            <a:r>
              <a:rPr lang="en-US" i="1" dirty="0"/>
              <a:t>ECML PKDD 2012, Part I, LNCS 7523, pp. 269–282</a:t>
            </a:r>
            <a:r>
              <a:rPr lang="en-US" dirty="0"/>
              <a:t>, Springer-</a:t>
            </a:r>
            <a:r>
              <a:rPr lang="en-US" dirty="0" err="1"/>
              <a:t>Verlag</a:t>
            </a:r>
            <a:r>
              <a:rPr lang="en-US" dirty="0"/>
              <a:t> Berlin Heidelberg 2012.</a:t>
            </a:r>
          </a:p>
          <a:p>
            <a:r>
              <a:rPr lang="en-US" dirty="0" smtClean="0"/>
              <a:t>Rudi </a:t>
            </a:r>
            <a:r>
              <a:rPr lang="en-US" dirty="0" err="1"/>
              <a:t>Cilibrasi</a:t>
            </a:r>
            <a:r>
              <a:rPr lang="en-US" dirty="0"/>
              <a:t> and Paul </a:t>
            </a:r>
            <a:r>
              <a:rPr lang="en-US" dirty="0" err="1"/>
              <a:t>Vitanyi</a:t>
            </a:r>
            <a:r>
              <a:rPr lang="en-US" dirty="0"/>
              <a:t>, “Clustering by Compression”, </a:t>
            </a:r>
            <a:r>
              <a:rPr lang="en-US" i="1" dirty="0"/>
              <a:t>IEEE transactions on Information Theory</a:t>
            </a:r>
            <a:r>
              <a:rPr lang="en-US" dirty="0"/>
              <a:t>, Vol. 51, No. 4, April 2005. </a:t>
            </a:r>
          </a:p>
          <a:p>
            <a:r>
              <a:rPr lang="en-US" dirty="0" err="1" smtClean="0"/>
              <a:t>Sepandar</a:t>
            </a:r>
            <a:r>
              <a:rPr lang="en-US" dirty="0" smtClean="0"/>
              <a:t> </a:t>
            </a:r>
            <a:r>
              <a:rPr lang="en-US" dirty="0" err="1"/>
              <a:t>Kamvar</a:t>
            </a:r>
            <a:r>
              <a:rPr lang="en-US" dirty="0"/>
              <a:t>, Dan Klein and Christopher Manning, “Spectral Learning”, </a:t>
            </a:r>
            <a:r>
              <a:rPr lang="en-US" i="1" dirty="0"/>
              <a:t>International Joint Conference on Artificial Intelligence</a:t>
            </a:r>
            <a:r>
              <a:rPr lang="en-US" dirty="0"/>
              <a:t>, pp.561-566, 2003. </a:t>
            </a:r>
            <a:endParaRPr lang="en-US" dirty="0" smtClean="0"/>
          </a:p>
          <a:p>
            <a:r>
              <a:rPr lang="en-US" dirty="0"/>
              <a:t>M. Li and P. M. B. </a:t>
            </a:r>
            <a:r>
              <a:rPr lang="en-US" dirty="0" err="1"/>
              <a:t>Vitányi</a:t>
            </a:r>
            <a:r>
              <a:rPr lang="en-US" dirty="0"/>
              <a:t>, </a:t>
            </a:r>
            <a:r>
              <a:rPr lang="en-US" i="1" dirty="0"/>
              <a:t>An Introduction to Kolmogorov </a:t>
            </a:r>
            <a:r>
              <a:rPr lang="en-US" i="1" dirty="0" smtClean="0"/>
              <a:t>Complexity and </a:t>
            </a:r>
            <a:r>
              <a:rPr lang="en-US" i="1" dirty="0"/>
              <a:t>Its Applications</a:t>
            </a:r>
            <a:r>
              <a:rPr lang="en-US" dirty="0"/>
              <a:t>, 2nd ed. New York: Springer-</a:t>
            </a:r>
            <a:r>
              <a:rPr lang="en-US" dirty="0" err="1"/>
              <a:t>Verlag</a:t>
            </a:r>
            <a:r>
              <a:rPr lang="en-US" dirty="0"/>
              <a:t>, 1997</a:t>
            </a:r>
          </a:p>
          <a:p>
            <a:endParaRPr lang="en-US" dirty="0"/>
          </a:p>
        </p:txBody>
      </p:sp>
    </p:spTree>
    <p:extLst>
      <p:ext uri="{BB962C8B-B14F-4D97-AF65-F5344CB8AC3E}">
        <p14:creationId xmlns:p14="http://schemas.microsoft.com/office/powerpoint/2010/main" val="2536325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808" y="923925"/>
            <a:ext cx="8243183" cy="5538788"/>
          </a:xfrm>
        </p:spPr>
      </p:pic>
      <p:sp>
        <p:nvSpPr>
          <p:cNvPr id="2" name="Title 1"/>
          <p:cNvSpPr>
            <a:spLocks noGrp="1"/>
          </p:cNvSpPr>
          <p:nvPr>
            <p:ph type="title"/>
          </p:nvPr>
        </p:nvSpPr>
        <p:spPr>
          <a:xfrm>
            <a:off x="0" y="-68036"/>
            <a:ext cx="10515600" cy="1325563"/>
          </a:xfrm>
        </p:spPr>
        <p:txBody>
          <a:bodyPr>
            <a:normAutofit/>
          </a:bodyPr>
          <a:lstStyle/>
          <a:p>
            <a:r>
              <a:rPr lang="en-US" dirty="0" smtClean="0">
                <a:latin typeface="Times New Roman" panose="02020603050405020304" pitchFamily="18" charset="0"/>
                <a:cs typeface="Times New Roman" panose="02020603050405020304" pitchFamily="18" charset="0"/>
              </a:rPr>
              <a:t>WHAT?</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895475" y="1257527"/>
            <a:ext cx="2542404" cy="307777"/>
          </a:xfrm>
          <a:prstGeom prst="rect">
            <a:avLst/>
          </a:prstGeom>
          <a:noFill/>
        </p:spPr>
        <p:txBody>
          <a:bodyPr wrap="square" rtlCol="0">
            <a:spAutoFit/>
          </a:bodyPr>
          <a:lstStyle/>
          <a:p>
            <a:r>
              <a:rPr lang="en-US" sz="1400" dirty="0" smtClean="0">
                <a:solidFill>
                  <a:schemeClr val="bg1"/>
                </a:solidFill>
              </a:rPr>
              <a:t>RAW IMAGE</a:t>
            </a:r>
            <a:endParaRPr lang="en-US" sz="1400" dirty="0">
              <a:solidFill>
                <a:schemeClr val="bg1"/>
              </a:solidFill>
            </a:endParaRPr>
          </a:p>
        </p:txBody>
      </p:sp>
    </p:spTree>
    <p:extLst>
      <p:ext uri="{BB962C8B-B14F-4D97-AF65-F5344CB8AC3E}">
        <p14:creationId xmlns:p14="http://schemas.microsoft.com/office/powerpoint/2010/main" val="2649175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 y="0"/>
            <a:ext cx="9692640" cy="1325562"/>
          </a:xfrm>
        </p:spPr>
        <p:txBody>
          <a:bodyPr/>
          <a:lstStyle/>
          <a:p>
            <a:r>
              <a:rPr lang="en-US" dirty="0" smtClean="0">
                <a:latin typeface="Times New Roman" panose="02020603050405020304" pitchFamily="18" charset="0"/>
                <a:cs typeface="Times New Roman" panose="02020603050405020304" pitchFamily="18" charset="0"/>
              </a:rPr>
              <a:t>WHY?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1173162"/>
            <a:ext cx="8866632" cy="5208588"/>
          </a:xfrm>
        </p:spPr>
        <p:txBody>
          <a:bodyPr>
            <a:normAutofit lnSpcReduction="10000"/>
          </a:bodyPr>
          <a:lstStyle/>
          <a:p>
            <a:r>
              <a:rPr lang="en-US" sz="2400" dirty="0" smtClean="0">
                <a:latin typeface="Times New Roman" panose="02020603050405020304" pitchFamily="18" charset="0"/>
                <a:cs typeface="Times New Roman" panose="02020603050405020304" pitchFamily="18" charset="0"/>
              </a:rPr>
              <a:t>Analysis of cell proliferation </a:t>
            </a:r>
          </a:p>
          <a:p>
            <a:pPr lvl="1"/>
            <a:r>
              <a:rPr lang="en-US" dirty="0" smtClean="0">
                <a:latin typeface="Times New Roman" panose="02020603050405020304" pitchFamily="18" charset="0"/>
                <a:cs typeface="Times New Roman" panose="02020603050405020304" pitchFamily="18" charset="0"/>
              </a:rPr>
              <a:t>Neurons or glia</a:t>
            </a:r>
          </a:p>
          <a:p>
            <a:pPr lvl="1"/>
            <a:r>
              <a:rPr lang="en-US" dirty="0" smtClean="0">
                <a:latin typeface="Times New Roman" panose="02020603050405020304" pitchFamily="18" charset="0"/>
                <a:cs typeface="Times New Roman" panose="02020603050405020304" pitchFamily="18" charset="0"/>
              </a:rPr>
              <a:t>Lineage </a:t>
            </a:r>
            <a:r>
              <a:rPr lang="en-US" dirty="0">
                <a:latin typeface="Times New Roman" panose="02020603050405020304" pitchFamily="18" charset="0"/>
                <a:cs typeface="Times New Roman" panose="02020603050405020304" pitchFamily="18" charset="0"/>
              </a:rPr>
              <a:t>tree construction </a:t>
            </a:r>
          </a:p>
          <a:p>
            <a:pPr lvl="1"/>
            <a:r>
              <a:rPr lang="en-US" dirty="0" smtClean="0">
                <a:latin typeface="Times New Roman" panose="02020603050405020304" pitchFamily="18" charset="0"/>
                <a:cs typeface="Times New Roman" panose="02020603050405020304" pitchFamily="18" charset="0"/>
              </a:rPr>
              <a:t>Number of mitotic events </a:t>
            </a:r>
            <a:endParaRPr lang="en-US" dirty="0">
              <a:latin typeface="Times New Roman" panose="02020603050405020304" pitchFamily="18" charset="0"/>
              <a:cs typeface="Times New Roman" panose="02020603050405020304" pitchFamily="18" charset="0"/>
            </a:endParaRPr>
          </a:p>
          <a:p>
            <a:pPr lvl="2"/>
            <a:r>
              <a:rPr lang="en-US" dirty="0" smtClean="0">
                <a:latin typeface="Times New Roman" panose="02020603050405020304" pitchFamily="18" charset="0"/>
                <a:cs typeface="Times New Roman" panose="02020603050405020304" pitchFamily="18" charset="0"/>
              </a:rPr>
              <a:t>Cancer screening and assessment  </a:t>
            </a:r>
          </a:p>
          <a:p>
            <a:pPr lvl="2"/>
            <a:r>
              <a:rPr lang="en-US" dirty="0">
                <a:latin typeface="Times New Roman" panose="02020603050405020304" pitchFamily="18" charset="0"/>
                <a:cs typeface="Times New Roman" panose="02020603050405020304" pitchFamily="18" charset="0"/>
              </a:rPr>
              <a:t>Regenerative </a:t>
            </a:r>
            <a:r>
              <a:rPr lang="en-US" dirty="0" smtClean="0">
                <a:latin typeface="Times New Roman" panose="02020603050405020304" pitchFamily="18" charset="0"/>
                <a:cs typeface="Times New Roman" panose="02020603050405020304" pitchFamily="18" charset="0"/>
              </a:rPr>
              <a:t>medicine </a:t>
            </a:r>
          </a:p>
          <a:p>
            <a:endParaRPr lang="en-US" sz="17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Previous methods (fluorescent, luminescent or colorimetric assays) </a:t>
            </a:r>
          </a:p>
          <a:p>
            <a:pPr lvl="1"/>
            <a:r>
              <a:rPr lang="en-US" dirty="0" smtClean="0">
                <a:latin typeface="Times New Roman" panose="02020603050405020304" pitchFamily="18" charset="0"/>
                <a:cs typeface="Times New Roman" panose="02020603050405020304" pitchFamily="18" charset="0"/>
              </a:rPr>
              <a:t> Destructive methods of cell manipulation : cell </a:t>
            </a:r>
            <a:r>
              <a:rPr lang="en-US" dirty="0" err="1" smtClean="0">
                <a:latin typeface="Times New Roman" panose="02020603050405020304" pitchFamily="18" charset="0"/>
                <a:cs typeface="Times New Roman" panose="02020603050405020304" pitchFamily="18" charset="0"/>
              </a:rPr>
              <a:t>lysis</a:t>
            </a:r>
            <a:r>
              <a:rPr lang="en-US" dirty="0" smtClean="0">
                <a:latin typeface="Times New Roman" panose="02020603050405020304" pitchFamily="18" charset="0"/>
                <a:cs typeface="Times New Roman" panose="02020603050405020304" pitchFamily="18" charset="0"/>
              </a:rPr>
              <a:t> / </a:t>
            </a:r>
            <a:r>
              <a:rPr lang="en-US" i="1" dirty="0" smtClean="0">
                <a:latin typeface="Times New Roman" panose="02020603050405020304" pitchFamily="18" charset="0"/>
                <a:cs typeface="Times New Roman" panose="02020603050405020304" pitchFamily="18" charset="0"/>
              </a:rPr>
              <a:t>in vitro </a:t>
            </a:r>
            <a:r>
              <a:rPr lang="en-US" dirty="0" smtClean="0">
                <a:latin typeface="Times New Roman" panose="02020603050405020304" pitchFamily="18" charset="0"/>
                <a:cs typeface="Times New Roman" panose="02020603050405020304" pitchFamily="18" charset="0"/>
              </a:rPr>
              <a:t>staining </a:t>
            </a:r>
          </a:p>
          <a:p>
            <a:endParaRPr lang="en-US" sz="17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Phase Contrast </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ime Lapse Microscopy </a:t>
            </a:r>
          </a:p>
          <a:p>
            <a:pPr lvl="1"/>
            <a:r>
              <a:rPr lang="en-US" dirty="0" smtClean="0">
                <a:latin typeface="Times New Roman" panose="02020603050405020304" pitchFamily="18" charset="0"/>
                <a:cs typeface="Times New Roman" panose="02020603050405020304" pitchFamily="18" charset="0"/>
              </a:rPr>
              <a:t>Non destructive imaging modality </a:t>
            </a:r>
          </a:p>
          <a:p>
            <a:pPr lvl="1"/>
            <a:r>
              <a:rPr lang="en-US" dirty="0" smtClean="0">
                <a:latin typeface="Times New Roman" panose="02020603050405020304" pitchFamily="18" charset="0"/>
                <a:cs typeface="Times New Roman" panose="02020603050405020304" pitchFamily="18" charset="0"/>
              </a:rPr>
              <a:t>Automated time lapse systems</a:t>
            </a:r>
          </a:p>
          <a:p>
            <a:pPr lvl="1"/>
            <a:r>
              <a:rPr lang="en-US" dirty="0" smtClean="0">
                <a:latin typeface="Times New Roman" panose="02020603050405020304" pitchFamily="18" charset="0"/>
                <a:cs typeface="Times New Roman" panose="02020603050405020304" pitchFamily="18" charset="0"/>
              </a:rPr>
              <a:t>Continuous </a:t>
            </a:r>
            <a:r>
              <a:rPr lang="en-US" dirty="0">
                <a:latin typeface="Times New Roman" panose="02020603050405020304" pitchFamily="18" charset="0"/>
                <a:cs typeface="Times New Roman" panose="02020603050405020304" pitchFamily="18" charset="0"/>
              </a:rPr>
              <a:t>monitoring of live </a:t>
            </a:r>
            <a:r>
              <a:rPr lang="en-US" dirty="0" smtClean="0">
                <a:latin typeface="Times New Roman" panose="02020603050405020304" pitchFamily="18" charset="0"/>
                <a:cs typeface="Times New Roman" panose="02020603050405020304" pitchFamily="18" charset="0"/>
              </a:rPr>
              <a:t>cells</a:t>
            </a:r>
          </a:p>
          <a:p>
            <a:pPr lvl="1"/>
            <a:r>
              <a:rPr lang="en-US" dirty="0">
                <a:latin typeface="Times New Roman" panose="02020603050405020304" pitchFamily="18" charset="0"/>
                <a:cs typeface="Times New Roman" panose="02020603050405020304" pitchFamily="18" charset="0"/>
              </a:rPr>
              <a:t>No expensive reagents for staining</a:t>
            </a:r>
          </a:p>
          <a:p>
            <a:pPr marL="274320" lvl="1" indent="0">
              <a:buNone/>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9294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7625"/>
            <a:ext cx="9692640" cy="1325562"/>
          </a:xfrm>
        </p:spPr>
        <p:txBody>
          <a:bodyPr>
            <a:normAutofit/>
          </a:bodyPr>
          <a:lstStyle/>
          <a:p>
            <a:r>
              <a:rPr lang="en-US" sz="4000" dirty="0" smtClean="0">
                <a:latin typeface="Times New Roman" panose="02020603050405020304" pitchFamily="18" charset="0"/>
                <a:cs typeface="Times New Roman" panose="02020603050405020304" pitchFamily="18" charset="0"/>
              </a:rPr>
              <a:t>PREVIOUS WORK	</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2925" y="1133475"/>
            <a:ext cx="10515600" cy="5305425"/>
          </a:xfrm>
        </p:spPr>
        <p:txBody>
          <a:bodyPr>
            <a:normAutofit/>
          </a:bodyPr>
          <a:lstStyle/>
          <a:p>
            <a:pPr marL="0" indent="0">
              <a:buNone/>
            </a:pPr>
            <a:r>
              <a:rPr lang="en-US" sz="2200" dirty="0" smtClean="0">
                <a:latin typeface="Times New Roman" panose="02020603050405020304" pitchFamily="18" charset="0"/>
                <a:cs typeface="Times New Roman" panose="02020603050405020304" pitchFamily="18" charset="0"/>
              </a:rPr>
              <a:t>Tracking based or non-tracking based</a:t>
            </a:r>
          </a:p>
          <a:p>
            <a:endParaRPr lang="en-US" sz="1800" b="1"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Tracking based</a:t>
            </a:r>
          </a:p>
          <a:p>
            <a:pPr lvl="1"/>
            <a:r>
              <a:rPr lang="en-US" sz="1800" dirty="0" smtClean="0">
                <a:latin typeface="Times New Roman" panose="02020603050405020304" pitchFamily="18" charset="0"/>
                <a:cs typeface="Times New Roman" panose="02020603050405020304" pitchFamily="18" charset="0"/>
              </a:rPr>
              <a:t>Tracking </a:t>
            </a:r>
            <a:r>
              <a:rPr lang="en-US" sz="1800" dirty="0">
                <a:latin typeface="Times New Roman" panose="02020603050405020304" pitchFamily="18" charset="0"/>
                <a:cs typeface="Times New Roman" panose="02020603050405020304" pitchFamily="18" charset="0"/>
              </a:rPr>
              <a:t>cells using ensemble of nested kernels – </a:t>
            </a:r>
            <a:r>
              <a:rPr lang="en-US" sz="1800" dirty="0" smtClean="0">
                <a:latin typeface="Times New Roman" panose="02020603050405020304" pitchFamily="18" charset="0"/>
                <a:cs typeface="Times New Roman" panose="02020603050405020304" pitchFamily="18" charset="0"/>
              </a:rPr>
              <a:t>based on </a:t>
            </a:r>
            <a:r>
              <a:rPr lang="en-US" sz="1800" dirty="0">
                <a:latin typeface="Times New Roman" panose="02020603050405020304" pitchFamily="18" charset="0"/>
                <a:cs typeface="Times New Roman" panose="02020603050405020304" pitchFamily="18" charset="0"/>
              </a:rPr>
              <a:t>mitotic stage morphological changes</a:t>
            </a:r>
          </a:p>
          <a:p>
            <a:pPr marL="0" indent="0">
              <a:buNone/>
            </a:pPr>
            <a:endParaRPr lang="en-US" sz="1800"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Non-tracking based</a:t>
            </a:r>
            <a:r>
              <a:rPr lang="en-US" sz="1800" dirty="0" smtClean="0">
                <a:latin typeface="Times New Roman" panose="02020603050405020304" pitchFamily="18" charset="0"/>
                <a:cs typeface="Times New Roman" panose="02020603050405020304" pitchFamily="18" charset="0"/>
              </a:rPr>
              <a:t>  </a:t>
            </a:r>
          </a:p>
          <a:p>
            <a:pPr lvl="1"/>
            <a:r>
              <a:rPr lang="en-US" sz="1800" dirty="0" smtClean="0">
                <a:latin typeface="Times New Roman" panose="02020603050405020304" pitchFamily="18" charset="0"/>
                <a:cs typeface="Times New Roman" panose="02020603050405020304" pitchFamily="18" charset="0"/>
              </a:rPr>
              <a:t>Graphical models: Hidden conditional random fields - computationally expensive preconditioning  </a:t>
            </a:r>
          </a:p>
          <a:p>
            <a:pPr lvl="1"/>
            <a:endParaRPr lang="en-US" sz="1800" dirty="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Disadvantage</a:t>
            </a:r>
          </a:p>
          <a:p>
            <a:pPr lvl="1"/>
            <a:r>
              <a:rPr lang="en-US" sz="1800" dirty="0" smtClean="0">
                <a:latin typeface="Times New Roman" panose="02020603050405020304" pitchFamily="18" charset="0"/>
                <a:cs typeface="Times New Roman" panose="02020603050405020304" pitchFamily="18" charset="0"/>
              </a:rPr>
              <a:t>dependent on tracking performance</a:t>
            </a:r>
          </a:p>
          <a:p>
            <a:pPr lvl="1"/>
            <a:r>
              <a:rPr lang="en-US" sz="1800" dirty="0" smtClean="0">
                <a:latin typeface="Times New Roman" panose="02020603050405020304" pitchFamily="18" charset="0"/>
                <a:cs typeface="Times New Roman" panose="02020603050405020304" pitchFamily="18" charset="0"/>
              </a:rPr>
              <a:t>more challenging than mitosis detection problem itself</a:t>
            </a:r>
          </a:p>
          <a:p>
            <a:pPr lvl="1"/>
            <a:r>
              <a:rPr lang="en-US" sz="1800" dirty="0" smtClean="0">
                <a:latin typeface="Times New Roman" panose="02020603050405020304" pitchFamily="18" charset="0"/>
                <a:cs typeface="Times New Roman" panose="02020603050405020304" pitchFamily="18" charset="0"/>
              </a:rPr>
              <a:t>supervised methods </a:t>
            </a:r>
          </a:p>
          <a:p>
            <a:pPr lvl="1"/>
            <a:r>
              <a:rPr lang="en-US" sz="1800" dirty="0" smtClean="0">
                <a:latin typeface="Times New Roman" panose="02020603050405020304" pitchFamily="18" charset="0"/>
                <a:cs typeface="Times New Roman" panose="02020603050405020304" pitchFamily="18" charset="0"/>
              </a:rPr>
              <a:t>large amounts of manually evaluated data for training </a:t>
            </a:r>
          </a:p>
          <a:p>
            <a:pPr lvl="1"/>
            <a:r>
              <a:rPr lang="en-US" sz="1800" dirty="0" smtClean="0">
                <a:latin typeface="Times New Roman" panose="02020603050405020304" pitchFamily="18" charset="0"/>
                <a:cs typeface="Times New Roman" panose="02020603050405020304" pitchFamily="18" charset="0"/>
              </a:rPr>
              <a:t>cannot be generalized to new data without retraining</a:t>
            </a:r>
          </a:p>
          <a:p>
            <a:pPr marL="457200" lvl="1" indent="0">
              <a:buNone/>
            </a:pPr>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803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562975" cy="68579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2974" y="2097882"/>
            <a:ext cx="2382115" cy="1871662"/>
          </a:xfrm>
          <a:prstGeom prst="rect">
            <a:avLst/>
          </a:prstGeom>
        </p:spPr>
      </p:pic>
      <p:sp>
        <p:nvSpPr>
          <p:cNvPr id="7" name="Rectangle 6"/>
          <p:cNvSpPr/>
          <p:nvPr/>
        </p:nvSpPr>
        <p:spPr>
          <a:xfrm>
            <a:off x="4810125" y="2857500"/>
            <a:ext cx="285750" cy="352426"/>
          </a:xfrm>
          <a:prstGeom prst="rect">
            <a:avLst/>
          </a:prstGeom>
          <a:noFill/>
          <a:ln w="381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V="1">
            <a:off x="4810125" y="2097882"/>
            <a:ext cx="3752849" cy="759618"/>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5095875" y="2570560"/>
            <a:ext cx="3467099" cy="286941"/>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4" idx="3"/>
          </p:cNvCxnSpPr>
          <p:nvPr/>
        </p:nvCxnSpPr>
        <p:spPr>
          <a:xfrm>
            <a:off x="5095875" y="3209926"/>
            <a:ext cx="3467099" cy="219074"/>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810125" y="3217068"/>
            <a:ext cx="3752849" cy="74533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0" name="Title 1"/>
          <p:cNvSpPr>
            <a:spLocks noGrp="1"/>
          </p:cNvSpPr>
          <p:nvPr>
            <p:ph type="title"/>
          </p:nvPr>
        </p:nvSpPr>
        <p:spPr>
          <a:xfrm>
            <a:off x="9458324" y="5519738"/>
            <a:ext cx="9692640" cy="1325562"/>
          </a:xfrm>
        </p:spPr>
        <p:txBody>
          <a:bodyPr/>
          <a:lstStyle/>
          <a:p>
            <a:r>
              <a:rPr lang="en-US" dirty="0" smtClean="0">
                <a:latin typeface="Times New Roman" panose="02020603050405020304" pitchFamily="18" charset="0"/>
                <a:cs typeface="Times New Roman" panose="02020603050405020304" pitchFamily="18" charset="0"/>
              </a:rPr>
              <a:t>HOW?</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436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0" y="2029460"/>
            <a:ext cx="12192000" cy="2580639"/>
            <a:chOff x="0" y="2029460"/>
            <a:chExt cx="12192000" cy="2580639"/>
          </a:xfrm>
        </p:grpSpPr>
        <p:grpSp>
          <p:nvGrpSpPr>
            <p:cNvPr id="32" name="Group 31"/>
            <p:cNvGrpSpPr/>
            <p:nvPr/>
          </p:nvGrpSpPr>
          <p:grpSpPr>
            <a:xfrm>
              <a:off x="0" y="2029460"/>
              <a:ext cx="12192000" cy="2580639"/>
              <a:chOff x="895350" y="2769870"/>
              <a:chExt cx="9001125" cy="1943100"/>
            </a:xfrm>
          </p:grpSpPr>
          <p:grpSp>
            <p:nvGrpSpPr>
              <p:cNvPr id="28" name="Group 27"/>
              <p:cNvGrpSpPr/>
              <p:nvPr/>
            </p:nvGrpSpPr>
            <p:grpSpPr>
              <a:xfrm>
                <a:off x="914400" y="2779395"/>
                <a:ext cx="8982075" cy="1917700"/>
                <a:chOff x="914400" y="2769870"/>
                <a:chExt cx="8982075" cy="1917700"/>
              </a:xfrm>
            </p:grpSpPr>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769870"/>
                  <a:ext cx="8982075" cy="97155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735070"/>
                  <a:ext cx="8982075" cy="952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95350" y="2769870"/>
                <a:ext cx="8996680" cy="1943100"/>
                <a:chOff x="895350" y="2769870"/>
                <a:chExt cx="8996680" cy="1943100"/>
              </a:xfrm>
            </p:grpSpPr>
            <p:cxnSp>
              <p:nvCxnSpPr>
                <p:cNvPr id="22" name="Straight Connector 21"/>
                <p:cNvCxnSpPr/>
                <p:nvPr/>
              </p:nvCxnSpPr>
              <p:spPr>
                <a:xfrm>
                  <a:off x="914400" y="3731895"/>
                  <a:ext cx="897763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895350" y="2769870"/>
                  <a:ext cx="8982075" cy="1943100"/>
                  <a:chOff x="895350" y="2769870"/>
                  <a:chExt cx="8982075" cy="1943100"/>
                </a:xfrm>
              </p:grpSpPr>
              <p:cxnSp>
                <p:nvCxnSpPr>
                  <p:cNvPr id="7" name="Straight Connector 6"/>
                  <p:cNvCxnSpPr/>
                  <p:nvPr/>
                </p:nvCxnSpPr>
                <p:spPr>
                  <a:xfrm flipV="1">
                    <a:off x="1647825" y="2769870"/>
                    <a:ext cx="0" cy="190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419350" y="2779395"/>
                    <a:ext cx="0" cy="190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162300" y="2788920"/>
                    <a:ext cx="4427" cy="18859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886200" y="2769870"/>
                    <a:ext cx="0" cy="190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648200" y="2769870"/>
                    <a:ext cx="0" cy="190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5400675" y="2788920"/>
                    <a:ext cx="0" cy="190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172200" y="2788920"/>
                    <a:ext cx="0" cy="190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896100" y="2807970"/>
                    <a:ext cx="0" cy="190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648575" y="2788920"/>
                    <a:ext cx="0" cy="190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8391525" y="2769870"/>
                    <a:ext cx="0" cy="190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9124950" y="2779395"/>
                    <a:ext cx="0" cy="190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904875" y="3733800"/>
                    <a:ext cx="8972550" cy="956945"/>
                  </a:xfrm>
                  <a:prstGeom prst="rect">
                    <a:avLst/>
                  </a:prstGeom>
                  <a:no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ectangle 22"/>
                  <p:cNvSpPr/>
                  <p:nvPr/>
                </p:nvSpPr>
                <p:spPr>
                  <a:xfrm>
                    <a:off x="895350" y="2781300"/>
                    <a:ext cx="8982075" cy="956945"/>
                  </a:xfrm>
                  <a:prstGeom prst="rect">
                    <a:avLst/>
                  </a:prstGeom>
                  <a:no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cxnSp>
          <p:nvCxnSpPr>
            <p:cNvPr id="34" name="Straight Connector 33"/>
            <p:cNvCxnSpPr/>
            <p:nvPr/>
          </p:nvCxnSpPr>
          <p:spPr>
            <a:xfrm>
              <a:off x="25803" y="2054760"/>
              <a:ext cx="0" cy="126923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0" y="3332429"/>
              <a:ext cx="0" cy="126923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20" name="Straight Connector 19"/>
          <p:cNvCxnSpPr/>
          <p:nvPr/>
        </p:nvCxnSpPr>
        <p:spPr>
          <a:xfrm>
            <a:off x="914400" y="3731895"/>
            <a:ext cx="4445" cy="4445"/>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9" name="Title 1"/>
          <p:cNvSpPr txBox="1">
            <a:spLocks/>
          </p:cNvSpPr>
          <p:nvPr/>
        </p:nvSpPr>
        <p:spPr>
          <a:xfrm>
            <a:off x="1243229" y="152260"/>
            <a:ext cx="9692640" cy="13255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smtClean="0">
                <a:solidFill>
                  <a:srgbClr val="00B050"/>
                </a:solidFill>
                <a:latin typeface="Times New Roman" panose="02020603050405020304" pitchFamily="18" charset="0"/>
                <a:cs typeface="Times New Roman" panose="02020603050405020304" pitchFamily="18" charset="0"/>
              </a:rPr>
              <a:t>MONTAGE </a:t>
            </a:r>
          </a:p>
          <a:p>
            <a:r>
              <a:rPr lang="en-US" sz="3200" dirty="0" smtClean="0">
                <a:solidFill>
                  <a:srgbClr val="00B050"/>
                </a:solidFill>
                <a:latin typeface="Times New Roman" panose="02020603050405020304" pitchFamily="18" charset="0"/>
                <a:cs typeface="Times New Roman" panose="02020603050405020304" pitchFamily="18" charset="0"/>
              </a:rPr>
              <a:t>2D Wavelets</a:t>
            </a:r>
            <a:endParaRPr lang="en-US" sz="3200" dirty="0">
              <a:solidFill>
                <a:srgbClr val="00B050"/>
              </a:solidFill>
              <a:latin typeface="Times New Roman" panose="02020603050405020304" pitchFamily="18" charset="0"/>
              <a:cs typeface="Times New Roman" panose="02020603050405020304" pitchFamily="18" charset="0"/>
            </a:endParaRPr>
          </a:p>
        </p:txBody>
      </p:sp>
      <p:sp>
        <p:nvSpPr>
          <p:cNvPr id="36" name="TextBox 35"/>
          <p:cNvSpPr txBox="1"/>
          <p:nvPr/>
        </p:nvSpPr>
        <p:spPr>
          <a:xfrm>
            <a:off x="123825" y="1642644"/>
            <a:ext cx="2333626" cy="400110"/>
          </a:xfrm>
          <a:prstGeom prst="rect">
            <a:avLst/>
          </a:prstGeom>
          <a:noFill/>
        </p:spPr>
        <p:txBody>
          <a:bodyPr wrap="square" rtlCol="0">
            <a:spAutoFit/>
          </a:bodyPr>
          <a:lstStyle/>
          <a:p>
            <a:r>
              <a:rPr lang="en-US" sz="2000" dirty="0" smtClean="0">
                <a:solidFill>
                  <a:srgbClr val="00B050"/>
                </a:solidFill>
                <a:latin typeface="Times New Roman" panose="02020603050405020304" pitchFamily="18" charset="0"/>
                <a:cs typeface="Times New Roman" panose="02020603050405020304" pitchFamily="18" charset="0"/>
              </a:rPr>
              <a:t>NON-MITOTIC</a:t>
            </a:r>
            <a:endParaRPr lang="en-US" sz="2000" dirty="0">
              <a:solidFill>
                <a:srgbClr val="00B050"/>
              </a:solidFill>
              <a:latin typeface="Times New Roman" panose="02020603050405020304" pitchFamily="18" charset="0"/>
              <a:cs typeface="Times New Roman" panose="02020603050405020304" pitchFamily="18" charset="0"/>
            </a:endParaRPr>
          </a:p>
        </p:txBody>
      </p:sp>
      <p:sp>
        <p:nvSpPr>
          <p:cNvPr id="41" name="TextBox 40"/>
          <p:cNvSpPr txBox="1"/>
          <p:nvPr/>
        </p:nvSpPr>
        <p:spPr>
          <a:xfrm>
            <a:off x="123825" y="4611026"/>
            <a:ext cx="2333626" cy="400110"/>
          </a:xfrm>
          <a:prstGeom prst="rect">
            <a:avLst/>
          </a:prstGeom>
          <a:noFill/>
        </p:spPr>
        <p:txBody>
          <a:bodyPr wrap="square" rtlCol="0">
            <a:spAutoFit/>
          </a:bodyPr>
          <a:lstStyle/>
          <a:p>
            <a:r>
              <a:rPr lang="en-US" sz="2000" dirty="0" smtClean="0">
                <a:solidFill>
                  <a:srgbClr val="00B050"/>
                </a:solidFill>
                <a:latin typeface="Times New Roman" panose="02020603050405020304" pitchFamily="18" charset="0"/>
                <a:cs typeface="Times New Roman" panose="02020603050405020304" pitchFamily="18" charset="0"/>
              </a:rPr>
              <a:t>MITOTIC</a:t>
            </a:r>
            <a:endParaRPr lang="en-US" sz="20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605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SPECTRAL CLUSTERING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01278" y="1819373"/>
                <a:ext cx="10326970" cy="4506013"/>
              </a:xfrm>
            </p:spPr>
            <p:txBody>
              <a:bodyPr>
                <a:normAutofit lnSpcReduction="10000"/>
              </a:bodyPr>
              <a:lstStyle/>
              <a:p>
                <a:r>
                  <a:rPr lang="en-US" dirty="0"/>
                  <a:t>Turning </a:t>
                </a:r>
                <a:r>
                  <a:rPr lang="en-US" dirty="0" smtClean="0"/>
                  <a:t>affinity </a:t>
                </a:r>
                <a:r>
                  <a:rPr lang="en-US" dirty="0"/>
                  <a:t>matrix A of pairwise similarities into a normalized Markov transition process N and </a:t>
                </a:r>
                <a:r>
                  <a:rPr lang="en-US" dirty="0" smtClean="0"/>
                  <a:t>‘k’ </a:t>
                </a:r>
                <a:r>
                  <a:rPr lang="en-US" dirty="0"/>
                  <a:t>eigenvectors of N are used to detect blocks in N which correspond </a:t>
                </a:r>
                <a:r>
                  <a:rPr lang="en-US" dirty="0" smtClean="0"/>
                  <a:t>to ‘k’ </a:t>
                </a:r>
                <a:r>
                  <a:rPr lang="en-US" dirty="0"/>
                  <a:t>clusters of the data </a:t>
                </a:r>
                <a:endParaRPr lang="en-US" dirty="0" smtClean="0"/>
              </a:p>
              <a:p>
                <a:r>
                  <a:rPr lang="en-US" dirty="0" smtClean="0">
                    <a:solidFill>
                      <a:schemeClr val="accent2"/>
                    </a:solidFill>
                  </a:rPr>
                  <a:t>Form Spectral Representation: </a:t>
                </a:r>
              </a:p>
              <a:p>
                <a:pPr marL="617220" lvl="1" indent="-342900">
                  <a:buFont typeface="+mj-lt"/>
                  <a:buAutoNum type="arabicPeriod"/>
                </a:pPr>
                <a:r>
                  <a:rPr lang="en-US" dirty="0" smtClean="0"/>
                  <a:t>Given data B, form the affinity matrix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𝑛𝑥𝑛</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oMath>
                </a14:m>
                <a:endParaRPr lang="en-US" dirty="0" smtClean="0"/>
              </a:p>
              <a:p>
                <a:pPr marL="617220" lvl="1" indent="-342900">
                  <a:buFont typeface="+mj-lt"/>
                  <a:buAutoNum type="arabicPeriod"/>
                </a:pPr>
                <a:r>
                  <a:rPr lang="en-US" dirty="0" smtClean="0"/>
                  <a:t>Define D to be the diagonal matrix with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𝑖𝑖</m:t>
                        </m:r>
                      </m:sub>
                    </m:sSub>
                    <m:r>
                      <a:rPr lang="en-US" b="0"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𝑖𝑗</m:t>
                            </m:r>
                          </m:sub>
                        </m:sSub>
                      </m:e>
                    </m:nary>
                  </m:oMath>
                </a14:m>
                <a:endParaRPr lang="en-US" b="0" dirty="0" smtClean="0"/>
              </a:p>
              <a:p>
                <a:pPr marL="617220" lvl="1" indent="-342900">
                  <a:buFont typeface="+mj-lt"/>
                  <a:buAutoNum type="arabicPeriod"/>
                </a:pPr>
                <a:r>
                  <a:rPr lang="en-US" dirty="0" smtClean="0"/>
                  <a:t>Symmetric Divisive Normalization :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𝐷</m:t>
                        </m:r>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1" smtClean="0">
                        <a:latin typeface="Cambria Math" panose="02040503050406030204" pitchFamily="18" charset="0"/>
                      </a:rPr>
                      <m:t> </m:t>
                    </m:r>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r>
                          <a:rPr lang="en-US" b="0" i="1" smtClean="0">
                            <a:latin typeface="Cambria Math" panose="02040503050406030204" pitchFamily="18" charset="0"/>
                          </a:rPr>
                          <m:t>𝐷</m:t>
                        </m:r>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a14:m>
                <a:r>
                  <a:rPr lang="en-US" b="0" dirty="0" smtClean="0"/>
                  <a:t>  </a:t>
                </a:r>
                <a:r>
                  <a:rPr lang="en-US" sz="1400" b="0" dirty="0" smtClean="0"/>
                  <a:t>(transition with probability proportional to relative similarity values)</a:t>
                </a:r>
              </a:p>
              <a:p>
                <a:pPr marL="617220" lvl="1" indent="-342900">
                  <a:buFont typeface="+mj-lt"/>
                  <a:buAutoNum type="arabicPeriod"/>
                </a:pPr>
                <a:r>
                  <a:rPr lang="en-US" dirty="0" smtClean="0"/>
                  <a:t>Find x</a:t>
                </a:r>
                <a:r>
                  <a:rPr lang="en-US" baseline="-25000" dirty="0" smtClean="0"/>
                  <a:t>1</a:t>
                </a:r>
                <a:r>
                  <a:rPr lang="en-US" dirty="0" smtClean="0"/>
                  <a:t>, … , </a:t>
                </a:r>
                <a:r>
                  <a:rPr lang="en-US" dirty="0" err="1" smtClean="0"/>
                  <a:t>x</a:t>
                </a:r>
                <a:r>
                  <a:rPr lang="en-US" baseline="-25000" dirty="0" err="1" smtClean="0"/>
                  <a:t>k</a:t>
                </a:r>
                <a:r>
                  <a:rPr lang="en-US" baseline="-25000" dirty="0" smtClean="0"/>
                  <a:t> </a:t>
                </a:r>
                <a:r>
                  <a:rPr lang="en-US" dirty="0" smtClean="0"/>
                  <a:t>be the k largest eigenvectors of N and form the matrix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𝑛𝑥𝑘</m:t>
                        </m:r>
                        <m:r>
                          <a:rPr lang="en-US" b="0" i="1" smtClean="0">
                            <a:latin typeface="Cambria Math" panose="02040503050406030204" pitchFamily="18" charset="0"/>
                            <a:ea typeface="Cambria Math" panose="02040503050406030204" pitchFamily="18" charset="0"/>
                          </a:rPr>
                          <m:t>−1</m:t>
                        </m:r>
                      </m:sup>
                    </m:sSup>
                  </m:oMath>
                </a14:m>
                <a:endParaRPr lang="en-US" b="0" dirty="0" smtClean="0">
                  <a:ea typeface="Cambria Math" panose="02040503050406030204" pitchFamily="18" charset="0"/>
                </a:endParaRPr>
              </a:p>
              <a:p>
                <a:pPr marL="617220" lvl="1" indent="-342900">
                  <a:buFont typeface="+mj-lt"/>
                  <a:buAutoNum type="arabicPeriod"/>
                </a:pPr>
                <a:r>
                  <a:rPr lang="en-US" dirty="0" smtClean="0"/>
                  <a:t>Normalize the rows of X to be unit length </a:t>
                </a:r>
              </a:p>
              <a:p>
                <a:r>
                  <a:rPr lang="en-US" dirty="0" smtClean="0">
                    <a:solidFill>
                      <a:schemeClr val="accent2"/>
                    </a:solidFill>
                  </a:rPr>
                  <a:t>For Clustering :</a:t>
                </a:r>
                <a:r>
                  <a:rPr lang="en-US" dirty="0" smtClean="0"/>
                  <a:t> </a:t>
                </a:r>
              </a:p>
              <a:p>
                <a:pPr marL="617220" lvl="1" indent="-342900">
                  <a:buFont typeface="+mj-lt"/>
                  <a:buAutoNum type="arabicPeriod"/>
                </a:pPr>
                <a:r>
                  <a:rPr lang="en-US" dirty="0" smtClean="0"/>
                  <a:t>Treat each row of X as a point in </a:t>
                </a:r>
                <a:r>
                  <a:rPr lang="en-US" dirty="0" err="1" smtClean="0"/>
                  <a:t>R</a:t>
                </a:r>
                <a:r>
                  <a:rPr lang="en-US" baseline="30000" dirty="0" err="1" smtClean="0"/>
                  <a:t>k</a:t>
                </a:r>
                <a:r>
                  <a:rPr lang="en-US" dirty="0" smtClean="0"/>
                  <a:t> and cluster into k clusters using K-means</a:t>
                </a:r>
              </a:p>
              <a:p>
                <a:pPr marL="617220" lvl="1" indent="-342900">
                  <a:buFont typeface="+mj-lt"/>
                  <a:buAutoNum type="arabicPeriod"/>
                </a:pPr>
                <a:r>
                  <a:rPr lang="en-US" dirty="0" smtClean="0"/>
                  <a:t>Assign original point x</a:t>
                </a:r>
                <a:r>
                  <a:rPr lang="en-US" baseline="-25000" dirty="0" smtClean="0"/>
                  <a:t>i</a:t>
                </a:r>
                <a:r>
                  <a:rPr lang="en-US" dirty="0" smtClean="0"/>
                  <a:t> to cluster j if and only if row </a:t>
                </a:r>
                <a:r>
                  <a:rPr lang="en-US" dirty="0" err="1" smtClean="0"/>
                  <a:t>i</a:t>
                </a:r>
                <a:r>
                  <a:rPr lang="en-US" dirty="0" smtClean="0"/>
                  <a:t> of X was assigned to cluster j</a:t>
                </a:r>
                <a:endParaRPr lang="en-US" dirty="0"/>
              </a:p>
              <a:p>
                <a:pPr marL="457200" lvl="1"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01278" y="1819373"/>
                <a:ext cx="10326970" cy="4506013"/>
              </a:xfrm>
              <a:blipFill rotWithShape="0">
                <a:blip r:embed="rId2"/>
                <a:stretch>
                  <a:fillRect l="-236" t="-2027"/>
                </a:stretch>
              </a:blipFill>
            </p:spPr>
            <p:txBody>
              <a:bodyPr/>
              <a:lstStyle/>
              <a:p>
                <a:r>
                  <a:rPr lang="en-US">
                    <a:noFill/>
                  </a:rPr>
                  <a:t> </a:t>
                </a:r>
              </a:p>
            </p:txBody>
          </p:sp>
        </mc:Fallback>
      </mc:AlternateContent>
    </p:spTree>
    <p:extLst>
      <p:ext uri="{BB962C8B-B14F-4D97-AF65-F5344CB8AC3E}">
        <p14:creationId xmlns:p14="http://schemas.microsoft.com/office/powerpoint/2010/main" val="2430240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8200" y="164120"/>
            <a:ext cx="10534548" cy="1609344"/>
          </a:xfrm>
        </p:spPr>
        <p:txBody>
          <a:bodyPr/>
          <a:lstStyle/>
          <a:p>
            <a:r>
              <a:rPr lang="en-US" altLang="en-US" dirty="0" smtClean="0"/>
              <a:t>Normalized Compression Distance (NCD)</a:t>
            </a:r>
            <a:endParaRPr lang="en-US" altLang="en-US" dirty="0"/>
          </a:p>
        </p:txBody>
      </p:sp>
      <mc:AlternateContent xmlns:mc="http://schemas.openxmlformats.org/markup-compatibility/2006">
        <mc:Choice xmlns:a14="http://schemas.microsoft.com/office/drawing/2010/main" Requires="a14">
          <p:sp>
            <p:nvSpPr>
              <p:cNvPr id="5" name="Rectangle 3"/>
              <p:cNvSpPr txBox="1">
                <a:spLocks noChangeArrowheads="1"/>
              </p:cNvSpPr>
              <p:nvPr/>
            </p:nvSpPr>
            <p:spPr>
              <a:xfrm>
                <a:off x="838200" y="1552575"/>
                <a:ext cx="10515600" cy="46243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0" i="1" dirty="0" smtClean="0">
                    <a:latin typeface="Cambria Math" panose="02040503050406030204" pitchFamily="18" charset="0"/>
                  </a:rPr>
                  <a:t>Kolmogorov Complexity : length of shortest binary program with no input that outputs ‘x’</a:t>
                </a:r>
              </a:p>
              <a:p>
                <a:r>
                  <a:rPr lang="en-US" altLang="en-US" i="1" dirty="0" smtClean="0">
                    <a:latin typeface="Cambria Math" panose="02040503050406030204" pitchFamily="18" charset="0"/>
                  </a:rPr>
                  <a:t>Length of the ultimate compressed version of the image </a:t>
                </a:r>
                <a:endParaRPr lang="en-US" altLang="en-US" b="0" i="1" dirty="0" smtClean="0">
                  <a:latin typeface="Cambria Math" panose="02040503050406030204" pitchFamily="18" charset="0"/>
                </a:endParaRPr>
              </a:p>
              <a:p>
                <a:r>
                  <a:rPr lang="en-US" altLang="en-US" i="1" dirty="0" smtClean="0">
                    <a:latin typeface="Cambria Math" panose="02040503050406030204" pitchFamily="18" charset="0"/>
                  </a:rPr>
                  <a:t>NCD is the real world notion of Information Distance</a:t>
                </a:r>
                <a:endParaRPr lang="en-US" altLang="en-US" i="1" dirty="0">
                  <a:latin typeface="Cambria Math" panose="02040503050406030204" pitchFamily="18" charset="0"/>
                </a:endParaRPr>
              </a:p>
              <a:p>
                <a14:m>
                  <m:oMath xmlns:m="http://schemas.openxmlformats.org/officeDocument/2006/math">
                    <m:r>
                      <a:rPr lang="en-US" altLang="en-US" b="0" i="1" smtClean="0">
                        <a:latin typeface="Cambria Math" panose="02040503050406030204" pitchFamily="18" charset="0"/>
                      </a:rPr>
                      <m:t>𝑁𝐶𝐷</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𝑥</m:t>
                        </m:r>
                        <m:r>
                          <a:rPr lang="en-US" altLang="en-US" b="0" i="1" smtClean="0">
                            <a:latin typeface="Cambria Math" panose="02040503050406030204" pitchFamily="18" charset="0"/>
                          </a:rPr>
                          <m:t>,</m:t>
                        </m:r>
                        <m:r>
                          <a:rPr lang="en-US" altLang="en-US" b="0" i="1" smtClean="0">
                            <a:latin typeface="Cambria Math" panose="02040503050406030204" pitchFamily="18" charset="0"/>
                          </a:rPr>
                          <m:t>𝑦</m:t>
                        </m:r>
                      </m:e>
                    </m:d>
                    <m:r>
                      <a:rPr lang="en-US" altLang="en-US" b="0" i="1" smtClean="0">
                        <a:latin typeface="Cambria Math" panose="02040503050406030204" pitchFamily="18" charset="0"/>
                      </a:rPr>
                      <m:t>= </m:t>
                    </m:r>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𝐶</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𝑥𝑦</m:t>
                            </m:r>
                          </m:e>
                        </m:d>
                        <m:r>
                          <a:rPr lang="en-US" altLang="en-US" b="0" i="1" smtClean="0">
                            <a:latin typeface="Cambria Math" panose="02040503050406030204" pitchFamily="18" charset="0"/>
                          </a:rPr>
                          <m:t>−</m:t>
                        </m:r>
                        <m:r>
                          <m:rPr>
                            <m:sty m:val="p"/>
                          </m:rPr>
                          <a:rPr lang="en-US" altLang="en-US" b="0" i="0" smtClean="0">
                            <a:latin typeface="Cambria Math" panose="02040503050406030204" pitchFamily="18" charset="0"/>
                          </a:rPr>
                          <m:t>min</m:t>
                        </m:r>
                        <m:r>
                          <a:rPr lang="en-US" altLang="en-US" b="0" i="1" smtClean="0">
                            <a:latin typeface="Cambria Math" panose="02040503050406030204" pitchFamily="18" charset="0"/>
                          </a:rPr>
                          <m:t>⁡{</m:t>
                        </m:r>
                        <m:r>
                          <a:rPr lang="en-US" altLang="en-US" b="0" i="1" smtClean="0">
                            <a:latin typeface="Cambria Math" panose="02040503050406030204" pitchFamily="18" charset="0"/>
                          </a:rPr>
                          <m:t>𝐶</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𝑥</m:t>
                            </m:r>
                          </m:e>
                        </m:d>
                        <m:r>
                          <a:rPr lang="en-US" altLang="en-US" b="0" i="1" smtClean="0">
                            <a:latin typeface="Cambria Math" panose="02040503050406030204" pitchFamily="18" charset="0"/>
                          </a:rPr>
                          <m:t>, </m:t>
                        </m:r>
                        <m:r>
                          <a:rPr lang="en-US" altLang="en-US" b="0" i="1" smtClean="0">
                            <a:latin typeface="Cambria Math" panose="02040503050406030204" pitchFamily="18" charset="0"/>
                          </a:rPr>
                          <m:t>𝐶</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𝑦</m:t>
                            </m:r>
                          </m:e>
                        </m:d>
                        <m:r>
                          <a:rPr lang="en-US" altLang="en-US" b="0" i="1" smtClean="0">
                            <a:latin typeface="Cambria Math" panose="02040503050406030204" pitchFamily="18" charset="0"/>
                          </a:rPr>
                          <m:t>}</m:t>
                        </m:r>
                      </m:num>
                      <m:den>
                        <m:r>
                          <m:rPr>
                            <m:sty m:val="p"/>
                          </m:rPr>
                          <a:rPr lang="en-US" altLang="en-US" b="0" i="0" smtClean="0">
                            <a:latin typeface="Cambria Math" panose="02040503050406030204" pitchFamily="18" charset="0"/>
                          </a:rPr>
                          <m:t>max</m:t>
                        </m:r>
                        <m:r>
                          <a:rPr lang="en-US" altLang="en-US" b="0" i="1" smtClean="0">
                            <a:latin typeface="Cambria Math" panose="02040503050406030204" pitchFamily="18" charset="0"/>
                          </a:rPr>
                          <m:t>⁡{</m:t>
                        </m:r>
                        <m:r>
                          <a:rPr lang="en-US" altLang="en-US" b="0" i="1" smtClean="0">
                            <a:latin typeface="Cambria Math" panose="02040503050406030204" pitchFamily="18" charset="0"/>
                          </a:rPr>
                          <m:t>𝐶</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𝑥</m:t>
                            </m:r>
                          </m:e>
                        </m:d>
                        <m:r>
                          <a:rPr lang="en-US" altLang="en-US" b="0" i="1" smtClean="0">
                            <a:latin typeface="Cambria Math" panose="02040503050406030204" pitchFamily="18" charset="0"/>
                          </a:rPr>
                          <m:t>,</m:t>
                        </m:r>
                        <m:r>
                          <a:rPr lang="en-US" altLang="en-US" b="0" i="1" smtClean="0">
                            <a:latin typeface="Cambria Math" panose="02040503050406030204" pitchFamily="18" charset="0"/>
                          </a:rPr>
                          <m:t>𝐶</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𝑦</m:t>
                            </m:r>
                          </m:e>
                        </m:d>
                        <m:r>
                          <a:rPr lang="en-US" altLang="en-US" b="0" i="1" smtClean="0">
                            <a:latin typeface="Cambria Math" panose="02040503050406030204" pitchFamily="18" charset="0"/>
                          </a:rPr>
                          <m:t>}</m:t>
                        </m:r>
                      </m:den>
                    </m:f>
                  </m:oMath>
                </a14:m>
                <a:endParaRPr lang="en-US" altLang="en-US" dirty="0"/>
              </a:p>
              <a:p>
                <a:pPr marL="0" indent="0">
                  <a:buNone/>
                </a:pPr>
                <a:r>
                  <a:rPr lang="en-US" altLang="en-US" dirty="0" smtClean="0"/>
                  <a:t>	</a:t>
                </a:r>
                <a14:m>
                  <m:oMath xmlns:m="http://schemas.openxmlformats.org/officeDocument/2006/math">
                    <m:r>
                      <a:rPr lang="en-US" altLang="en-US" b="0" i="1" smtClean="0">
                        <a:latin typeface="Cambria Math" panose="02040503050406030204" pitchFamily="18" charset="0"/>
                      </a:rPr>
                      <m:t>𝐶</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𝑥</m:t>
                        </m:r>
                      </m:e>
                    </m:d>
                    <m:r>
                      <a:rPr lang="en-US" altLang="en-US" b="0" i="1" smtClean="0">
                        <a:latin typeface="Cambria Math" panose="02040503050406030204" pitchFamily="18" charset="0"/>
                      </a:rPr>
                      <m:t>  −</m:t>
                    </m:r>
                    <m:r>
                      <a:rPr lang="en-US" altLang="en-US" b="0" i="1" smtClean="0">
                        <a:latin typeface="Cambria Math" panose="02040503050406030204" pitchFamily="18" charset="0"/>
                      </a:rPr>
                      <m:t>𝑐𝑜𝑚𝑝𝑟𝑒𝑠𝑠𝑒𝑑</m:t>
                    </m:r>
                    <m:r>
                      <a:rPr lang="en-US" altLang="en-US" b="0" i="1" smtClean="0">
                        <a:latin typeface="Cambria Math" panose="02040503050406030204" pitchFamily="18" charset="0"/>
                      </a:rPr>
                      <m:t> </m:t>
                    </m:r>
                    <m:r>
                      <a:rPr lang="en-US" altLang="en-US" b="0" i="1" smtClean="0">
                        <a:latin typeface="Cambria Math" panose="02040503050406030204" pitchFamily="18" charset="0"/>
                      </a:rPr>
                      <m:t>𝑠𝑖𝑧𝑒</m:t>
                    </m:r>
                    <m:r>
                      <a:rPr lang="en-US" altLang="en-US" b="0" i="1" smtClean="0">
                        <a:latin typeface="Cambria Math" panose="02040503050406030204" pitchFamily="18" charset="0"/>
                      </a:rPr>
                      <m:t> </m:t>
                    </m:r>
                    <m:r>
                      <a:rPr lang="en-US" altLang="en-US" b="0" i="1" smtClean="0">
                        <a:latin typeface="Cambria Math" panose="02040503050406030204" pitchFamily="18" charset="0"/>
                      </a:rPr>
                      <m:t>𝑜𝑓</m:t>
                    </m:r>
                    <m:r>
                      <a:rPr lang="en-US" altLang="en-US" b="0" i="1" smtClean="0">
                        <a:latin typeface="Cambria Math" panose="02040503050406030204" pitchFamily="18" charset="0"/>
                      </a:rPr>
                      <m:t> </m:t>
                    </m:r>
                    <m:r>
                      <a:rPr lang="en-US" altLang="en-US" b="0" i="1" smtClean="0">
                        <a:latin typeface="Cambria Math" panose="02040503050406030204" pitchFamily="18" charset="0"/>
                      </a:rPr>
                      <m:t>𝑥</m:t>
                    </m:r>
                  </m:oMath>
                </a14:m>
                <a:endParaRPr lang="en-US" altLang="en-US" dirty="0" smtClean="0"/>
              </a:p>
              <a:p>
                <a:pPr marL="0" indent="0">
                  <a:buNone/>
                </a:pPr>
                <a:r>
                  <a:rPr lang="en-US" altLang="en-US" dirty="0"/>
                  <a:t>	</a:t>
                </a:r>
                <a14:m>
                  <m:oMath xmlns:m="http://schemas.openxmlformats.org/officeDocument/2006/math">
                    <m:r>
                      <a:rPr lang="en-US" altLang="en-US" b="0" i="1" smtClean="0">
                        <a:latin typeface="Cambria Math" panose="02040503050406030204" pitchFamily="18" charset="0"/>
                      </a:rPr>
                      <m:t>𝐶</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𝑦</m:t>
                        </m:r>
                      </m:e>
                    </m:d>
                    <m:r>
                      <a:rPr lang="en-US" altLang="en-US" b="0" i="1" smtClean="0">
                        <a:latin typeface="Cambria Math" panose="02040503050406030204" pitchFamily="18" charset="0"/>
                      </a:rPr>
                      <m:t>  −</m:t>
                    </m:r>
                    <m:r>
                      <a:rPr lang="en-US" altLang="en-US" b="0" i="1" smtClean="0">
                        <a:latin typeface="Cambria Math" panose="02040503050406030204" pitchFamily="18" charset="0"/>
                      </a:rPr>
                      <m:t>𝑐𝑜𝑚𝑝𝑟𝑒𝑠𝑠𝑒𝑑</m:t>
                    </m:r>
                    <m:r>
                      <a:rPr lang="en-US" altLang="en-US" b="0" i="1" smtClean="0">
                        <a:latin typeface="Cambria Math" panose="02040503050406030204" pitchFamily="18" charset="0"/>
                      </a:rPr>
                      <m:t> </m:t>
                    </m:r>
                    <m:r>
                      <a:rPr lang="en-US" altLang="en-US" b="0" i="1" smtClean="0">
                        <a:latin typeface="Cambria Math" panose="02040503050406030204" pitchFamily="18" charset="0"/>
                      </a:rPr>
                      <m:t>𝑠𝑖𝑧𝑒</m:t>
                    </m:r>
                    <m:r>
                      <a:rPr lang="en-US" altLang="en-US" b="0" i="1" smtClean="0">
                        <a:latin typeface="Cambria Math" panose="02040503050406030204" pitchFamily="18" charset="0"/>
                      </a:rPr>
                      <m:t> </m:t>
                    </m:r>
                    <m:r>
                      <a:rPr lang="en-US" altLang="en-US" b="0" i="1" smtClean="0">
                        <a:latin typeface="Cambria Math" panose="02040503050406030204" pitchFamily="18" charset="0"/>
                      </a:rPr>
                      <m:t>𝑜𝑓</m:t>
                    </m:r>
                    <m:r>
                      <a:rPr lang="en-US" altLang="en-US" b="0" i="1" smtClean="0">
                        <a:latin typeface="Cambria Math" panose="02040503050406030204" pitchFamily="18" charset="0"/>
                      </a:rPr>
                      <m:t> </m:t>
                    </m:r>
                    <m:r>
                      <a:rPr lang="en-US" altLang="en-US" b="0" i="1" smtClean="0">
                        <a:latin typeface="Cambria Math" panose="02040503050406030204" pitchFamily="18" charset="0"/>
                      </a:rPr>
                      <m:t>𝑦</m:t>
                    </m:r>
                  </m:oMath>
                </a14:m>
                <a:endParaRPr lang="en-US" altLang="en-US" b="0" dirty="0" smtClean="0"/>
              </a:p>
              <a:p>
                <a:pPr marL="0" indent="0">
                  <a:buNone/>
                </a:pPr>
                <a:r>
                  <a:rPr lang="en-US" altLang="en-US" dirty="0" smtClean="0"/>
                  <a:t>	</a:t>
                </a:r>
                <a14:m>
                  <m:oMath xmlns:m="http://schemas.openxmlformats.org/officeDocument/2006/math">
                    <m:r>
                      <a:rPr lang="en-US" altLang="en-US" b="0" i="1" smtClean="0">
                        <a:latin typeface="Cambria Math" panose="02040503050406030204" pitchFamily="18" charset="0"/>
                      </a:rPr>
                      <m:t>𝐶</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𝑥𝑦</m:t>
                        </m:r>
                      </m:e>
                    </m:d>
                    <m:r>
                      <a:rPr lang="en-US" altLang="en-US" b="0" i="1" smtClean="0">
                        <a:latin typeface="Cambria Math" panose="02040503050406030204" pitchFamily="18" charset="0"/>
                      </a:rPr>
                      <m:t>−</m:t>
                    </m:r>
                    <m:r>
                      <a:rPr lang="en-US" altLang="en-US" b="0" i="1" smtClean="0">
                        <a:latin typeface="Cambria Math" panose="02040503050406030204" pitchFamily="18" charset="0"/>
                      </a:rPr>
                      <m:t>𝑐𝑜𝑚𝑝𝑟𝑒𝑠𝑠𝑒𝑑</m:t>
                    </m:r>
                    <m:r>
                      <a:rPr lang="en-US" altLang="en-US" b="0" i="1" smtClean="0">
                        <a:latin typeface="Cambria Math" panose="02040503050406030204" pitchFamily="18" charset="0"/>
                      </a:rPr>
                      <m:t> </m:t>
                    </m:r>
                    <m:r>
                      <a:rPr lang="en-US" altLang="en-US" b="0" i="1" smtClean="0">
                        <a:latin typeface="Cambria Math" panose="02040503050406030204" pitchFamily="18" charset="0"/>
                      </a:rPr>
                      <m:t>𝑠𝑖𝑧𝑒</m:t>
                    </m:r>
                    <m:r>
                      <a:rPr lang="en-US" altLang="en-US" b="0" i="1" smtClean="0">
                        <a:latin typeface="Cambria Math" panose="02040503050406030204" pitchFamily="18" charset="0"/>
                      </a:rPr>
                      <m:t> </m:t>
                    </m:r>
                    <m:r>
                      <a:rPr lang="en-US" altLang="en-US" b="0" i="1" smtClean="0">
                        <a:latin typeface="Cambria Math" panose="02040503050406030204" pitchFamily="18" charset="0"/>
                      </a:rPr>
                      <m:t>𝑜𝑓</m:t>
                    </m:r>
                    <m:r>
                      <a:rPr lang="en-US" altLang="en-US" b="0" i="1" smtClean="0">
                        <a:latin typeface="Cambria Math" panose="02040503050406030204" pitchFamily="18" charset="0"/>
                      </a:rPr>
                      <m:t> </m:t>
                    </m:r>
                    <m:r>
                      <a:rPr lang="en-US" altLang="en-US" b="0" i="1" smtClean="0">
                        <a:latin typeface="Cambria Math" panose="02040503050406030204" pitchFamily="18" charset="0"/>
                      </a:rPr>
                      <m:t>𝑐𝑜𝑛𝑐𝑎𝑡𝑒𝑛𝑎𝑡𝑖𝑜𝑛</m:t>
                    </m:r>
                    <m:r>
                      <a:rPr lang="en-US" altLang="en-US" b="0" i="1" smtClean="0">
                        <a:latin typeface="Cambria Math" panose="02040503050406030204" pitchFamily="18" charset="0"/>
                      </a:rPr>
                      <m:t> </m:t>
                    </m:r>
                    <m:r>
                      <a:rPr lang="en-US" altLang="en-US" b="0" i="1" smtClean="0">
                        <a:latin typeface="Cambria Math" panose="02040503050406030204" pitchFamily="18" charset="0"/>
                      </a:rPr>
                      <m:t>𝑜𝑓</m:t>
                    </m:r>
                    <m:r>
                      <a:rPr lang="en-US" altLang="en-US" b="0" i="1" smtClean="0">
                        <a:latin typeface="Cambria Math" panose="02040503050406030204" pitchFamily="18" charset="0"/>
                      </a:rPr>
                      <m:t> </m:t>
                    </m:r>
                    <m:r>
                      <a:rPr lang="en-US" altLang="en-US" b="0" i="1" smtClean="0">
                        <a:latin typeface="Cambria Math" panose="02040503050406030204" pitchFamily="18" charset="0"/>
                      </a:rPr>
                      <m:t>𝑥</m:t>
                    </m:r>
                    <m:r>
                      <a:rPr lang="en-US" altLang="en-US" b="0" i="1" smtClean="0">
                        <a:latin typeface="Cambria Math" panose="02040503050406030204" pitchFamily="18" charset="0"/>
                      </a:rPr>
                      <m:t> </m:t>
                    </m:r>
                    <m:r>
                      <a:rPr lang="en-US" altLang="en-US" b="0" i="1" smtClean="0">
                        <a:latin typeface="Cambria Math" panose="02040503050406030204" pitchFamily="18" charset="0"/>
                      </a:rPr>
                      <m:t>𝑎𝑛𝑑</m:t>
                    </m:r>
                    <m:r>
                      <a:rPr lang="en-US" altLang="en-US" b="0" i="1" smtClean="0">
                        <a:latin typeface="Cambria Math" panose="02040503050406030204" pitchFamily="18" charset="0"/>
                      </a:rPr>
                      <m:t> </m:t>
                    </m:r>
                    <m:r>
                      <a:rPr lang="en-US" altLang="en-US" b="0" i="1" smtClean="0">
                        <a:latin typeface="Cambria Math" panose="02040503050406030204" pitchFamily="18" charset="0"/>
                      </a:rPr>
                      <m:t>𝑦</m:t>
                    </m:r>
                  </m:oMath>
                </a14:m>
                <a:endParaRPr lang="en-US" altLang="en-US" dirty="0" smtClean="0"/>
              </a:p>
              <a:p>
                <a:endParaRPr lang="en-US" altLang="en-US" dirty="0" smtClean="0">
                  <a:latin typeface="Cambria Math" panose="02040503050406030204" pitchFamily="18" charset="0"/>
                  <a:ea typeface="Cambria Math" panose="02040503050406030204" pitchFamily="18" charset="0"/>
                </a:endParaRPr>
              </a:p>
              <a:p>
                <a:r>
                  <a:rPr lang="en-US" altLang="en-US" dirty="0" smtClean="0">
                    <a:latin typeface="Cambria Math" panose="02040503050406030204" pitchFamily="18" charset="0"/>
                    <a:ea typeface="Cambria Math" panose="02040503050406030204" pitchFamily="18" charset="0"/>
                  </a:rPr>
                  <a:t>Compressor : 2D wavelet </a:t>
                </a:r>
                <a:r>
                  <a:rPr lang="en-US" altLang="en-US" dirty="0" smtClean="0">
                    <a:latin typeface="Cambria Math" panose="02040503050406030204" pitchFamily="18" charset="0"/>
                    <a:ea typeface="Cambria Math" panose="02040503050406030204" pitchFamily="18" charset="0"/>
                  </a:rPr>
                  <a:t>Coefficients </a:t>
                </a:r>
                <a:endParaRPr lang="en-US" altLang="en-US" dirty="0" smtClean="0">
                  <a:latin typeface="Cambria Math" panose="02040503050406030204" pitchFamily="18" charset="0"/>
                  <a:ea typeface="Cambria Math" panose="02040503050406030204" pitchFamily="18" charset="0"/>
                </a:endParaRPr>
              </a:p>
              <a:p>
                <a:endParaRPr lang="en-US" altLang="en-US" dirty="0"/>
              </a:p>
            </p:txBody>
          </p:sp>
        </mc:Choice>
        <mc:Fallback>
          <p:sp>
            <p:nvSpPr>
              <p:cNvPr id="5" name="Rectangle 3"/>
              <p:cNvSpPr txBox="1">
                <a:spLocks noRot="1" noChangeAspect="1" noMove="1" noResize="1" noEditPoints="1" noAdjustHandles="1" noChangeArrowheads="1" noChangeShapeType="1" noTextEdit="1"/>
              </p:cNvSpPr>
              <p:nvPr/>
            </p:nvSpPr>
            <p:spPr>
              <a:xfrm>
                <a:off x="838200" y="1552575"/>
                <a:ext cx="10515600" cy="4624388"/>
              </a:xfrm>
              <a:prstGeom prst="rect">
                <a:avLst/>
              </a:prstGeom>
              <a:blipFill rotWithShape="0">
                <a:blip r:embed="rId2"/>
                <a:stretch>
                  <a:fillRect l="-928" t="-3034" b="-1451"/>
                </a:stretch>
              </a:blipFill>
            </p:spPr>
            <p:txBody>
              <a:bodyPr/>
              <a:lstStyle/>
              <a:p>
                <a:r>
                  <a:rPr lang="en-US">
                    <a:noFill/>
                  </a:rPr>
                  <a:t> </a:t>
                </a:r>
              </a:p>
            </p:txBody>
          </p:sp>
        </mc:Fallback>
      </mc:AlternateContent>
    </p:spTree>
    <p:extLst>
      <p:ext uri="{BB962C8B-B14F-4D97-AF65-F5344CB8AC3E}">
        <p14:creationId xmlns:p14="http://schemas.microsoft.com/office/powerpoint/2010/main" val="1859118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1"/>
            <a:ext cx="4296483" cy="4321175"/>
          </a:xfrm>
          <a:prstGeom prst="rect">
            <a:avLst/>
          </a:prstGeom>
        </p:spPr>
      </p:pic>
      <p:grpSp>
        <p:nvGrpSpPr>
          <p:cNvPr id="2" name="Group 1"/>
          <p:cNvGrpSpPr/>
          <p:nvPr/>
        </p:nvGrpSpPr>
        <p:grpSpPr>
          <a:xfrm>
            <a:off x="8229035" y="0"/>
            <a:ext cx="3889375" cy="4321175"/>
            <a:chOff x="6091237" y="847266"/>
            <a:chExt cx="3889375" cy="4321175"/>
          </a:xfrm>
        </p:grpSpPr>
        <p:grpSp>
          <p:nvGrpSpPr>
            <p:cNvPr id="6" name="Group 5"/>
            <p:cNvGrpSpPr/>
            <p:nvPr/>
          </p:nvGrpSpPr>
          <p:grpSpPr>
            <a:xfrm>
              <a:off x="6091237" y="847266"/>
              <a:ext cx="3889375" cy="4321175"/>
              <a:chOff x="366712" y="762925"/>
              <a:chExt cx="3889375" cy="4321175"/>
            </a:xfrm>
          </p:grpSpPr>
          <p:sp>
            <p:nvSpPr>
              <p:cNvPr id="11" name="Rectangle 4"/>
              <p:cNvSpPr>
                <a:spLocks noChangeArrowheads="1"/>
              </p:cNvSpPr>
              <p:nvPr/>
            </p:nvSpPr>
            <p:spPr bwMode="auto">
              <a:xfrm>
                <a:off x="366712" y="762925"/>
                <a:ext cx="3889375" cy="4321175"/>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51" y="921879"/>
                <a:ext cx="3606768" cy="400719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Line 6"/>
              <p:cNvSpPr>
                <a:spLocks noChangeShapeType="1"/>
              </p:cNvSpPr>
              <p:nvPr/>
            </p:nvSpPr>
            <p:spPr bwMode="auto">
              <a:xfrm>
                <a:off x="2306102" y="821797"/>
                <a:ext cx="0" cy="420343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7"/>
              <p:cNvSpPr>
                <a:spLocks noChangeShapeType="1"/>
              </p:cNvSpPr>
              <p:nvPr/>
            </p:nvSpPr>
            <p:spPr bwMode="auto">
              <a:xfrm>
                <a:off x="440897" y="2929400"/>
                <a:ext cx="3741006"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8"/>
              <p:cNvSpPr>
                <a:spLocks noChangeShapeType="1"/>
              </p:cNvSpPr>
              <p:nvPr/>
            </p:nvSpPr>
            <p:spPr bwMode="auto">
              <a:xfrm>
                <a:off x="1405293" y="833572"/>
                <a:ext cx="0" cy="2095829"/>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9"/>
              <p:cNvSpPr>
                <a:spLocks noChangeShapeType="1"/>
              </p:cNvSpPr>
              <p:nvPr/>
            </p:nvSpPr>
            <p:spPr bwMode="auto">
              <a:xfrm>
                <a:off x="430300" y="1928583"/>
                <a:ext cx="1875802"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0"/>
              <p:cNvSpPr>
                <a:spLocks noChangeShapeType="1"/>
              </p:cNvSpPr>
              <p:nvPr/>
            </p:nvSpPr>
            <p:spPr bwMode="auto">
              <a:xfrm>
                <a:off x="451495" y="1422288"/>
                <a:ext cx="96439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1"/>
              <p:cNvSpPr>
                <a:spLocks noChangeShapeType="1"/>
              </p:cNvSpPr>
              <p:nvPr/>
            </p:nvSpPr>
            <p:spPr bwMode="auto">
              <a:xfrm>
                <a:off x="960187" y="845346"/>
                <a:ext cx="0" cy="1083237"/>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 name="TextBox 7"/>
            <p:cNvSpPr txBox="1"/>
            <p:nvPr/>
          </p:nvSpPr>
          <p:spPr>
            <a:xfrm>
              <a:off x="7999162" y="3081161"/>
              <a:ext cx="581025" cy="369332"/>
            </a:xfrm>
            <a:prstGeom prst="rect">
              <a:avLst/>
            </a:prstGeom>
            <a:noFill/>
          </p:spPr>
          <p:txBody>
            <a:bodyPr wrap="square" rtlCol="0">
              <a:spAutoFit/>
            </a:bodyPr>
            <a:lstStyle/>
            <a:p>
              <a:r>
                <a:rPr lang="en-US" dirty="0" smtClean="0">
                  <a:solidFill>
                    <a:srgbClr val="FFC000"/>
                  </a:solidFill>
                  <a:latin typeface="Times New Roman" panose="02020603050405020304" pitchFamily="18" charset="0"/>
                  <a:cs typeface="Times New Roman" panose="02020603050405020304" pitchFamily="18" charset="0"/>
                </a:rPr>
                <a:t>HH</a:t>
              </a:r>
              <a:endParaRPr lang="en-US" dirty="0">
                <a:solidFill>
                  <a:srgbClr val="FFC000"/>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6225476" y="3081161"/>
              <a:ext cx="581025" cy="369332"/>
            </a:xfrm>
            <a:prstGeom prst="rect">
              <a:avLst/>
            </a:prstGeom>
            <a:noFill/>
          </p:spPr>
          <p:txBody>
            <a:bodyPr wrap="square" rtlCol="0">
              <a:spAutoFit/>
            </a:bodyPr>
            <a:lstStyle/>
            <a:p>
              <a:r>
                <a:rPr lang="en-US" dirty="0" smtClean="0">
                  <a:solidFill>
                    <a:srgbClr val="FFC000"/>
                  </a:solidFill>
                  <a:latin typeface="Times New Roman" panose="02020603050405020304" pitchFamily="18" charset="0"/>
                  <a:cs typeface="Times New Roman" panose="02020603050405020304" pitchFamily="18" charset="0"/>
                </a:rPr>
                <a:t>LH</a:t>
              </a:r>
              <a:endParaRPr lang="en-US" dirty="0">
                <a:solidFill>
                  <a:srgbClr val="FFC000"/>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7999162" y="1040890"/>
              <a:ext cx="581025" cy="369332"/>
            </a:xfrm>
            <a:prstGeom prst="rect">
              <a:avLst/>
            </a:prstGeom>
            <a:noFill/>
          </p:spPr>
          <p:txBody>
            <a:bodyPr wrap="square" rtlCol="0">
              <a:spAutoFit/>
            </a:bodyPr>
            <a:lstStyle/>
            <a:p>
              <a:r>
                <a:rPr lang="en-US" dirty="0" smtClean="0">
                  <a:solidFill>
                    <a:srgbClr val="FFC000"/>
                  </a:solidFill>
                  <a:latin typeface="Times New Roman" panose="02020603050405020304" pitchFamily="18" charset="0"/>
                  <a:cs typeface="Times New Roman" panose="02020603050405020304" pitchFamily="18" charset="0"/>
                </a:rPr>
                <a:t>HL</a:t>
              </a:r>
              <a:endParaRPr lang="en-US" dirty="0">
                <a:solidFill>
                  <a:srgbClr val="FFC000"/>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8498782" y="1040890"/>
              <a:ext cx="1393516" cy="369332"/>
            </a:xfrm>
            <a:prstGeom prst="rect">
              <a:avLst/>
            </a:prstGeom>
            <a:noFill/>
          </p:spPr>
          <p:txBody>
            <a:bodyPr wrap="square" rtlCol="0">
              <a:spAutoFit/>
            </a:bodyPr>
            <a:lstStyle/>
            <a:p>
              <a:r>
                <a:rPr lang="en-US" dirty="0" smtClean="0">
                  <a:solidFill>
                    <a:srgbClr val="FFC000"/>
                  </a:solidFill>
                  <a:latin typeface="Times New Roman" panose="02020603050405020304" pitchFamily="18" charset="0"/>
                  <a:cs typeface="Times New Roman" panose="02020603050405020304" pitchFamily="18" charset="0"/>
                </a:rPr>
                <a:t>Horizontal</a:t>
              </a:r>
              <a:endParaRPr lang="en-US" dirty="0">
                <a:solidFill>
                  <a:srgbClr val="FFC000"/>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6806501" y="3071616"/>
              <a:ext cx="1393516" cy="369332"/>
            </a:xfrm>
            <a:prstGeom prst="rect">
              <a:avLst/>
            </a:prstGeom>
            <a:noFill/>
          </p:spPr>
          <p:txBody>
            <a:bodyPr wrap="square" rtlCol="0">
              <a:spAutoFit/>
            </a:bodyPr>
            <a:lstStyle/>
            <a:p>
              <a:r>
                <a:rPr lang="en-US" dirty="0" smtClean="0">
                  <a:solidFill>
                    <a:srgbClr val="FFC000"/>
                  </a:solidFill>
                  <a:latin typeface="Times New Roman" panose="02020603050405020304" pitchFamily="18" charset="0"/>
                  <a:cs typeface="Times New Roman" panose="02020603050405020304" pitchFamily="18" charset="0"/>
                </a:rPr>
                <a:t>Vertical</a:t>
              </a:r>
              <a:endParaRPr lang="en-US" dirty="0">
                <a:solidFill>
                  <a:srgbClr val="FFC000"/>
                </a:solidFill>
                <a:latin typeface="Times New Roman" panose="02020603050405020304" pitchFamily="18" charset="0"/>
                <a:cs typeface="Times New Roman" panose="02020603050405020304" pitchFamily="18" charset="0"/>
              </a:endParaRPr>
            </a:p>
          </p:txBody>
        </p:sp>
        <p:sp>
          <p:nvSpPr>
            <p:cNvPr id="27" name="TextBox 26"/>
            <p:cNvSpPr txBox="1"/>
            <p:nvPr/>
          </p:nvSpPr>
          <p:spPr>
            <a:xfrm>
              <a:off x="8583794" y="3071359"/>
              <a:ext cx="1393516" cy="369332"/>
            </a:xfrm>
            <a:prstGeom prst="rect">
              <a:avLst/>
            </a:prstGeom>
            <a:noFill/>
          </p:spPr>
          <p:txBody>
            <a:bodyPr wrap="square" rtlCol="0">
              <a:spAutoFit/>
            </a:bodyPr>
            <a:lstStyle/>
            <a:p>
              <a:r>
                <a:rPr lang="en-US" dirty="0" smtClean="0">
                  <a:solidFill>
                    <a:srgbClr val="FFC000"/>
                  </a:solidFill>
                  <a:latin typeface="Times New Roman" panose="02020603050405020304" pitchFamily="18" charset="0"/>
                  <a:cs typeface="Times New Roman" panose="02020603050405020304" pitchFamily="18" charset="0"/>
                </a:rPr>
                <a:t>Diagonal</a:t>
              </a:r>
              <a:endParaRPr lang="en-US" dirty="0">
                <a:solidFill>
                  <a:srgbClr val="FFC000"/>
                </a:solidFill>
                <a:latin typeface="Times New Roman" panose="02020603050405020304" pitchFamily="18" charset="0"/>
                <a:cs typeface="Times New Roman" panose="02020603050405020304" pitchFamily="18" charset="0"/>
              </a:endParaRPr>
            </a:p>
          </p:txBody>
        </p:sp>
      </p:grpSp>
      <p:sp>
        <p:nvSpPr>
          <p:cNvPr id="9" name="TextBox 8"/>
          <p:cNvSpPr txBox="1"/>
          <p:nvPr/>
        </p:nvSpPr>
        <p:spPr>
          <a:xfrm>
            <a:off x="227913" y="5277123"/>
            <a:ext cx="11253934" cy="1015663"/>
          </a:xfrm>
          <a:prstGeom prst="rect">
            <a:avLst/>
          </a:prstGeom>
          <a:noFill/>
        </p:spPr>
        <p:txBody>
          <a:bodyPr wrap="square" rtlCol="0">
            <a:spAutoFit/>
          </a:bodyPr>
          <a:lstStyle/>
          <a:p>
            <a:pPr algn="ctr"/>
            <a:r>
              <a:rPr lang="en-US" sz="2000" dirty="0" smtClean="0">
                <a:solidFill>
                  <a:srgbClr val="00B050"/>
                </a:solidFill>
                <a:latin typeface="Times New Roman" panose="02020603050405020304" pitchFamily="18" charset="0"/>
                <a:cs typeface="Times New Roman" panose="02020603050405020304" pitchFamily="18" charset="0"/>
              </a:rPr>
              <a:t>Power is most compact in the LL band. From algorithmic information theory point of view, more bits can be spent on the low frequency band and less bits on the high frequency band or even set them to zero. </a:t>
            </a:r>
          </a:p>
          <a:p>
            <a:pPr algn="ctr"/>
            <a:r>
              <a:rPr lang="en-US" sz="2000" dirty="0" smtClean="0">
                <a:solidFill>
                  <a:srgbClr val="00B050"/>
                </a:solidFill>
                <a:latin typeface="Times New Roman" panose="02020603050405020304" pitchFamily="18" charset="0"/>
                <a:cs typeface="Times New Roman" panose="02020603050405020304" pitchFamily="18" charset="0"/>
              </a:rPr>
              <a:t>Approximation coefficients: LL band </a:t>
            </a: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8838" y="3528401"/>
            <a:ext cx="1862654" cy="1467806"/>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0721" y="3528401"/>
            <a:ext cx="1868117" cy="1467806"/>
          </a:xfrm>
          <a:prstGeom prst="rect">
            <a:avLst/>
          </a:prstGeom>
        </p:spPr>
      </p:pic>
      <p:sp>
        <p:nvSpPr>
          <p:cNvPr id="3" name="Rectangle 2"/>
          <p:cNvSpPr/>
          <p:nvPr/>
        </p:nvSpPr>
        <p:spPr>
          <a:xfrm>
            <a:off x="4430721" y="3528401"/>
            <a:ext cx="3724130" cy="146780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3" idx="0"/>
            <a:endCxn id="3" idx="2"/>
          </p:cNvCxnSpPr>
          <p:nvPr/>
        </p:nvCxnSpPr>
        <p:spPr>
          <a:xfrm>
            <a:off x="6292786" y="3528401"/>
            <a:ext cx="0" cy="14678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77381" y="1566310"/>
            <a:ext cx="3214861" cy="830997"/>
          </a:xfrm>
          <a:prstGeom prst="rect">
            <a:avLst/>
          </a:prstGeom>
          <a:noFill/>
        </p:spPr>
        <p:txBody>
          <a:bodyPr wrap="square" rtlCol="0">
            <a:spAutoFit/>
          </a:bodyPr>
          <a:lstStyle/>
          <a:p>
            <a:pPr algn="ctr"/>
            <a:r>
              <a:rPr lang="en-US" sz="2400" dirty="0" smtClean="0">
                <a:solidFill>
                  <a:srgbClr val="00B050"/>
                </a:solidFill>
                <a:latin typeface="Times New Roman" panose="02020603050405020304" pitchFamily="18" charset="0"/>
                <a:cs typeface="Times New Roman" panose="02020603050405020304" pitchFamily="18" charset="0"/>
              </a:rPr>
              <a:t>Why approximation coefficients? </a:t>
            </a:r>
            <a:endParaRPr lang="en-US" sz="24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104604"/>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1365</TotalTime>
  <Words>583</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Calibri Light</vt:lpstr>
      <vt:lpstr>Cambria Math</vt:lpstr>
      <vt:lpstr>Rockwell</vt:lpstr>
      <vt:lpstr>Rockwell Condensed</vt:lpstr>
      <vt:lpstr>Times New Roman</vt:lpstr>
      <vt:lpstr>Wingdings</vt:lpstr>
      <vt:lpstr>Office Theme</vt:lpstr>
      <vt:lpstr>Wood Type</vt:lpstr>
      <vt:lpstr>UNSUPERVISED MITOSIS DETECTION</vt:lpstr>
      <vt:lpstr>WHAT?</vt:lpstr>
      <vt:lpstr>WHY?</vt:lpstr>
      <vt:lpstr>PREVIOUS WORK </vt:lpstr>
      <vt:lpstr>HOW?</vt:lpstr>
      <vt:lpstr>PowerPoint Presentation</vt:lpstr>
      <vt:lpstr>SPECTRAL CLUSTERING</vt:lpstr>
      <vt:lpstr>Normalized Compression Distance (NCD)</vt:lpstr>
      <vt:lpstr>PowerPoint Presentation</vt:lpstr>
      <vt:lpstr>Why Wavelets?</vt:lpstr>
      <vt:lpstr>FLOW CHART </vt:lpstr>
      <vt:lpstr>PowerPoint Presentation</vt:lpstr>
      <vt:lpstr>RESULTS</vt:lpstr>
      <vt:lpstr>Wavelets 3D</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MITOSIS DETECTION</dc:title>
  <dc:creator>Sundar Ram</dc:creator>
  <cp:lastModifiedBy>roshan</cp:lastModifiedBy>
  <cp:revision>63</cp:revision>
  <dcterms:created xsi:type="dcterms:W3CDTF">2014-06-06T23:47:31Z</dcterms:created>
  <dcterms:modified xsi:type="dcterms:W3CDTF">2014-09-10T19:03:29Z</dcterms:modified>
</cp:coreProperties>
</file>