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2"/>
  </p:notesMasterIdLst>
  <p:sldIdLst>
    <p:sldId id="256" r:id="rId5"/>
    <p:sldId id="259" r:id="rId6"/>
    <p:sldId id="262" r:id="rId7"/>
    <p:sldId id="287" r:id="rId8"/>
    <p:sldId id="261" r:id="rId9"/>
    <p:sldId id="285" r:id="rId10"/>
    <p:sldId id="263" r:id="rId11"/>
    <p:sldId id="286" r:id="rId12"/>
    <p:sldId id="264"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Lst>
  <p:sldSz cx="7772400" cy="10058400"/>
  <p:notesSz cx="6858000" cy="9144000"/>
  <p:embeddedFontLst>
    <p:embeddedFont>
      <p:font typeface="Helvetica Neue" panose="020B060402020202020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pen Sans Light" panose="020B0306030504020204" pitchFamily="34" charset="0"/>
      <p:regular r:id="rId41"/>
      <p:bold r:id="rId42"/>
      <p:italic r:id="rId43"/>
      <p:boldItalic r:id="rId44"/>
    </p:embeddedFont>
    <p:embeddedFont>
      <p:font typeface="Source Code Pro" panose="020B0509030403020204" pitchFamily="49"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0" d="100"/>
          <a:sy n="60" d="100"/>
        </p:scale>
        <p:origin x="17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a:extLst>
            <a:ext uri="{FF2B5EF4-FFF2-40B4-BE49-F238E27FC236}">
              <a16:creationId xmlns:a16="http://schemas.microsoft.com/office/drawing/2014/main" id="{3C32552D-68D0-7492-7D34-826B6A7F86B7}"/>
            </a:ext>
          </a:extLst>
        </p:cNvPr>
        <p:cNvGrpSpPr/>
        <p:nvPr/>
      </p:nvGrpSpPr>
      <p:grpSpPr>
        <a:xfrm>
          <a:off x="0" y="0"/>
          <a:ext cx="0" cy="0"/>
          <a:chOff x="0" y="0"/>
          <a:chExt cx="0" cy="0"/>
        </a:xfrm>
      </p:grpSpPr>
      <p:sp>
        <p:nvSpPr>
          <p:cNvPr id="209" name="Google Shape;209;g8d8c850c25_0_51:notes">
            <a:extLst>
              <a:ext uri="{FF2B5EF4-FFF2-40B4-BE49-F238E27FC236}">
                <a16:creationId xmlns:a16="http://schemas.microsoft.com/office/drawing/2014/main" id="{872FFB16-DF5B-72E3-3670-9DD7E1CB6CA5}"/>
              </a:ext>
            </a:extLst>
          </p:cNvPr>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a:extLst>
              <a:ext uri="{FF2B5EF4-FFF2-40B4-BE49-F238E27FC236}">
                <a16:creationId xmlns:a16="http://schemas.microsoft.com/office/drawing/2014/main" id="{83974597-88D6-4C0D-7E0F-6A6FAFA20F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995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F6B1D629-C77E-2942-DE97-DCFE8D4EF926}"/>
            </a:ext>
          </a:extLst>
        </p:cNvPr>
        <p:cNvGrpSpPr/>
        <p:nvPr/>
      </p:nvGrpSpPr>
      <p:grpSpPr>
        <a:xfrm>
          <a:off x="0" y="0"/>
          <a:ext cx="0" cy="0"/>
          <a:chOff x="0" y="0"/>
          <a:chExt cx="0" cy="0"/>
        </a:xfrm>
      </p:grpSpPr>
      <p:sp>
        <p:nvSpPr>
          <p:cNvPr id="215" name="Google Shape;215;g8d8c850c25_0_60:notes">
            <a:extLst>
              <a:ext uri="{FF2B5EF4-FFF2-40B4-BE49-F238E27FC236}">
                <a16:creationId xmlns:a16="http://schemas.microsoft.com/office/drawing/2014/main" id="{9A2067EB-59EB-8998-C1F8-5BAD5F67DC95}"/>
              </a:ext>
            </a:extLst>
          </p:cNvPr>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a:extLst>
              <a:ext uri="{FF2B5EF4-FFF2-40B4-BE49-F238E27FC236}">
                <a16:creationId xmlns:a16="http://schemas.microsoft.com/office/drawing/2014/main" id="{B9E4A6B1-FE73-F2B3-4FC9-4FD2EA445B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155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a:extLst>
            <a:ext uri="{FF2B5EF4-FFF2-40B4-BE49-F238E27FC236}">
              <a16:creationId xmlns:a16="http://schemas.microsoft.com/office/drawing/2014/main" id="{118996C2-7058-F05E-3B60-BF5C6B437648}"/>
            </a:ext>
          </a:extLst>
        </p:cNvPr>
        <p:cNvGrpSpPr/>
        <p:nvPr/>
      </p:nvGrpSpPr>
      <p:grpSpPr>
        <a:xfrm>
          <a:off x="0" y="0"/>
          <a:ext cx="0" cy="0"/>
          <a:chOff x="0" y="0"/>
          <a:chExt cx="0" cy="0"/>
        </a:xfrm>
      </p:grpSpPr>
      <p:sp>
        <p:nvSpPr>
          <p:cNvPr id="227" name="Google Shape;227;g8d8c850c25_0_68:notes">
            <a:extLst>
              <a:ext uri="{FF2B5EF4-FFF2-40B4-BE49-F238E27FC236}">
                <a16:creationId xmlns:a16="http://schemas.microsoft.com/office/drawing/2014/main" id="{BA3C5FA7-0CE7-0E72-1988-737B1DEFB44F}"/>
              </a:ext>
            </a:extLst>
          </p:cNvPr>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a:extLst>
              <a:ext uri="{FF2B5EF4-FFF2-40B4-BE49-F238E27FC236}">
                <a16:creationId xmlns:a16="http://schemas.microsoft.com/office/drawing/2014/main" id="{4E202416-6BA3-7013-538D-3ABFFB2B9D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26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Sunday Okechukwu  Tuesday 25</a:t>
            </a:r>
            <a:r>
              <a:rPr lang="en" sz="2500" baseline="30000" dirty="0">
                <a:solidFill>
                  <a:srgbClr val="FFFFFF"/>
                </a:solidFill>
              </a:rPr>
              <a:t>th</a:t>
            </a:r>
            <a:r>
              <a:rPr lang="en" sz="2500" dirty="0">
                <a:solidFill>
                  <a:srgbClr val="FFFFFF"/>
                </a:solidFill>
              </a:rPr>
              <a:t> March, 2025</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 Model</a:t>
            </a:r>
            <a:endParaRPr sz="1900" b="1" dirty="0">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a:extLst>
              <a:ext uri="{FF2B5EF4-FFF2-40B4-BE49-F238E27FC236}">
                <a16:creationId xmlns:a16="http://schemas.microsoft.com/office/drawing/2014/main" id="{CAE75799-7211-14D2-3387-8AD42A7518C0}"/>
              </a:ext>
            </a:extLst>
          </p:cNvPr>
          <p:cNvPicPr>
            <a:picLocks noChangeAspect="1"/>
          </p:cNvPicPr>
          <p:nvPr/>
        </p:nvPicPr>
        <p:blipFill>
          <a:blip r:embed="rId3"/>
          <a:stretch>
            <a:fillRect/>
          </a:stretch>
        </p:blipFill>
        <p:spPr>
          <a:xfrm>
            <a:off x="387170" y="3155757"/>
            <a:ext cx="6998060" cy="31307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 Model</a:t>
            </a:r>
            <a:endParaRPr sz="1900" b="1" dirty="0">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6" name="Picture 5">
            <a:extLst>
              <a:ext uri="{FF2B5EF4-FFF2-40B4-BE49-F238E27FC236}">
                <a16:creationId xmlns:a16="http://schemas.microsoft.com/office/drawing/2014/main" id="{A8BB2B7D-504A-596C-05F7-8AA43E98CCBF}"/>
              </a:ext>
            </a:extLst>
          </p:cNvPr>
          <p:cNvPicPr>
            <a:picLocks noChangeAspect="1"/>
          </p:cNvPicPr>
          <p:nvPr/>
        </p:nvPicPr>
        <p:blipFill>
          <a:blip r:embed="rId3"/>
          <a:stretch>
            <a:fillRect/>
          </a:stretch>
        </p:blipFill>
        <p:spPr>
          <a:xfrm>
            <a:off x="883833" y="2805941"/>
            <a:ext cx="5664491" cy="37022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 Model</a:t>
            </a:r>
            <a:endParaRPr sz="1900" b="1" dirty="0">
              <a:latin typeface="Open Sans"/>
              <a:ea typeface="Open Sans"/>
              <a:cs typeface="Open Sans"/>
              <a:sym typeface="Open Sans"/>
            </a:endParaRPr>
          </a:p>
          <a:p>
            <a:pPr marL="457200" lvl="0" indent="0" algn="l" rtl="0">
              <a:spcBef>
                <a:spcPts val="0"/>
              </a:spcBef>
              <a:spcAft>
                <a:spcPts val="1600"/>
              </a:spcAft>
              <a:buNone/>
            </a:pPr>
            <a:endParaRPr lang="en-US" sz="15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80CE79A6-A7ED-0628-B0B0-A96C9CB87504}"/>
              </a:ext>
            </a:extLst>
          </p:cNvPr>
          <p:cNvPicPr>
            <a:picLocks noChangeAspect="1"/>
          </p:cNvPicPr>
          <p:nvPr/>
        </p:nvPicPr>
        <p:blipFill>
          <a:blip r:embed="rId3"/>
          <a:stretch>
            <a:fillRect/>
          </a:stretch>
        </p:blipFill>
        <p:spPr>
          <a:xfrm>
            <a:off x="679808" y="2541181"/>
            <a:ext cx="6178868" cy="37974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CC6DD41C-AEA4-5966-CC25-97272126D9A1}"/>
              </a:ext>
            </a:extLst>
          </p:cNvPr>
          <p:cNvPicPr>
            <a:picLocks noChangeAspect="1"/>
          </p:cNvPicPr>
          <p:nvPr/>
        </p:nvPicPr>
        <p:blipFill>
          <a:blip r:embed="rId3"/>
          <a:stretch>
            <a:fillRect/>
          </a:stretch>
        </p:blipFill>
        <p:spPr>
          <a:xfrm>
            <a:off x="1242209" y="5152716"/>
            <a:ext cx="5287981" cy="31467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5F344C27-C710-4B85-9C26-560E10ED25FE}"/>
              </a:ext>
            </a:extLst>
          </p:cNvPr>
          <p:cNvPicPr>
            <a:picLocks noChangeAspect="1"/>
          </p:cNvPicPr>
          <p:nvPr/>
        </p:nvPicPr>
        <p:blipFill>
          <a:blip r:embed="rId3"/>
          <a:stretch>
            <a:fillRect/>
          </a:stretch>
        </p:blipFill>
        <p:spPr>
          <a:xfrm>
            <a:off x="196270" y="4720856"/>
            <a:ext cx="7379859" cy="385118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992FB9E-7FB9-EBF2-1B73-E73C65088EEB}"/>
              </a:ext>
            </a:extLst>
          </p:cNvPr>
          <p:cNvPicPr>
            <a:picLocks noChangeAspect="1"/>
          </p:cNvPicPr>
          <p:nvPr/>
        </p:nvPicPr>
        <p:blipFill>
          <a:blip r:embed="rId3"/>
          <a:stretch>
            <a:fillRect/>
          </a:stretch>
        </p:blipFill>
        <p:spPr>
          <a:xfrm>
            <a:off x="558615" y="3915190"/>
            <a:ext cx="6655169" cy="37083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3220979C-4DEC-14ED-734D-41E4D9E20889}"/>
              </a:ext>
            </a:extLst>
          </p:cNvPr>
          <p:cNvPicPr>
            <a:picLocks noChangeAspect="1"/>
          </p:cNvPicPr>
          <p:nvPr/>
        </p:nvPicPr>
        <p:blipFill>
          <a:blip r:embed="rId3"/>
          <a:stretch>
            <a:fillRect/>
          </a:stretch>
        </p:blipFill>
        <p:spPr>
          <a:xfrm>
            <a:off x="437798" y="3636746"/>
            <a:ext cx="6896803" cy="43036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38EF5F27-0F39-E7CA-BF43-F2F811696BB6}"/>
              </a:ext>
            </a:extLst>
          </p:cNvPr>
          <p:cNvPicPr>
            <a:picLocks noChangeAspect="1"/>
          </p:cNvPicPr>
          <p:nvPr/>
        </p:nvPicPr>
        <p:blipFill>
          <a:blip r:embed="rId3"/>
          <a:stretch>
            <a:fillRect/>
          </a:stretch>
        </p:blipFill>
        <p:spPr>
          <a:xfrm>
            <a:off x="405476" y="3989143"/>
            <a:ext cx="6686439" cy="416306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9D37CC18-C6BE-4BB9-6AD7-EFA7610A2AD4}"/>
              </a:ext>
            </a:extLst>
          </p:cNvPr>
          <p:cNvPicPr>
            <a:picLocks noChangeAspect="1"/>
          </p:cNvPicPr>
          <p:nvPr/>
        </p:nvPicPr>
        <p:blipFill>
          <a:blip r:embed="rId3"/>
          <a:stretch>
            <a:fillRect/>
          </a:stretch>
        </p:blipFill>
        <p:spPr>
          <a:xfrm>
            <a:off x="560764" y="3878830"/>
            <a:ext cx="6946686" cy="39679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04D77794-61FB-38CA-1435-06FB8F6E292E}"/>
              </a:ext>
            </a:extLst>
          </p:cNvPr>
          <p:cNvPicPr>
            <a:picLocks noChangeAspect="1"/>
          </p:cNvPicPr>
          <p:nvPr/>
        </p:nvPicPr>
        <p:blipFill>
          <a:blip r:embed="rId3"/>
          <a:stretch>
            <a:fillRect/>
          </a:stretch>
        </p:blipFill>
        <p:spPr>
          <a:xfrm>
            <a:off x="0" y="4498056"/>
            <a:ext cx="7772400" cy="106228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457200" lvl="0" indent="0" algn="l" rtl="0">
              <a:spcBef>
                <a:spcPts val="1600"/>
              </a:spcBef>
              <a:spcAft>
                <a:spcPts val="0"/>
              </a:spcAft>
              <a:buNone/>
            </a:pPr>
            <a:endParaRPr lang="en-US" sz="1900" b="1" dirty="0">
              <a:latin typeface="Open Sans"/>
              <a:ea typeface="Open Sans"/>
              <a:cs typeface="Open Sans"/>
              <a:sym typeface="Open Sans"/>
            </a:endParaRPr>
          </a:p>
          <a:p>
            <a:pPr marL="457200" lvl="0" indent="0" algn="l" rtl="0">
              <a:spcBef>
                <a:spcPts val="1600"/>
              </a:spcBef>
              <a:spcAft>
                <a:spcPts val="0"/>
              </a:spcAft>
              <a:buNone/>
            </a:pPr>
            <a:r>
              <a:rPr lang="en-US" sz="1200" b="0" i="0" dirty="0">
                <a:solidFill>
                  <a:srgbClr val="0B0B0B"/>
                </a:solidFill>
                <a:effectLst/>
                <a:latin typeface="Open Sans" panose="020B0606030504020204" pitchFamily="34" charset="0"/>
              </a:rPr>
              <a:t>In the table-level security method, sensitive data is moved to a separate table and mapped to the rest of the tables in the database. </a:t>
            </a:r>
            <a:r>
              <a:rPr lang="en-US" sz="1200" dirty="0">
                <a:solidFill>
                  <a:srgbClr val="0B0B0B"/>
                </a:solidFill>
                <a:latin typeface="Open Sans" panose="020B0606030504020204" pitchFamily="34" charset="0"/>
              </a:rPr>
              <a:t>We</a:t>
            </a:r>
            <a:r>
              <a:rPr lang="en-US" sz="1200" b="0" i="0" dirty="0">
                <a:solidFill>
                  <a:srgbClr val="0B0B0B"/>
                </a:solidFill>
                <a:effectLst/>
                <a:latin typeface="Open Sans" panose="020B0606030504020204" pitchFamily="34" charset="0"/>
              </a:rPr>
              <a:t> can then limit user access to the table with sensitive data.</a:t>
            </a: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endParaRPr sz="2000" b="1" dirty="0">
              <a:latin typeface="Open Sans"/>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6BC479A8-B71C-E379-88E6-21CEFD3CAD1E}"/>
              </a:ext>
            </a:extLst>
          </p:cNvPr>
          <p:cNvPicPr>
            <a:picLocks noChangeAspect="1"/>
          </p:cNvPicPr>
          <p:nvPr/>
        </p:nvPicPr>
        <p:blipFill>
          <a:blip r:embed="rId3"/>
          <a:stretch>
            <a:fillRect/>
          </a:stretch>
        </p:blipFill>
        <p:spPr>
          <a:xfrm>
            <a:off x="18652" y="3956859"/>
            <a:ext cx="7488798" cy="33917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dirty="0">
              <a:latin typeface="Open Sans"/>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64098535-2275-ECA1-E258-504E59957F89}"/>
              </a:ext>
            </a:extLst>
          </p:cNvPr>
          <p:cNvPicPr>
            <a:picLocks noChangeAspect="1"/>
          </p:cNvPicPr>
          <p:nvPr/>
        </p:nvPicPr>
        <p:blipFill>
          <a:blip r:embed="rId3"/>
          <a:stretch>
            <a:fillRect/>
          </a:stretch>
        </p:blipFill>
        <p:spPr>
          <a:xfrm>
            <a:off x="234762" y="4568801"/>
            <a:ext cx="7302875" cy="92079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Implement user security on the restricted salary attribute.</a:t>
            </a:r>
            <a:endParaRPr sz="2000" b="1" dirty="0">
              <a:latin typeface="Open Sans"/>
              <a:ea typeface="Open Sans"/>
              <a:cs typeface="Open Sans"/>
              <a:sym typeface="Open Sans"/>
            </a:endParaRPr>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90B3025A-CFB6-F060-C1F0-9AC0DA28D053}"/>
              </a:ext>
            </a:extLst>
          </p:cNvPr>
          <p:cNvPicPr>
            <a:picLocks noChangeAspect="1"/>
          </p:cNvPicPr>
          <p:nvPr/>
        </p:nvPicPr>
        <p:blipFill>
          <a:blip r:embed="rId3"/>
          <a:stretch>
            <a:fillRect/>
          </a:stretch>
        </p:blipFill>
        <p:spPr>
          <a:xfrm>
            <a:off x="488860" y="3658115"/>
            <a:ext cx="6369377" cy="29973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r>
              <a:rPr lang="en-US" dirty="0"/>
              <a:t>Business requirement</a:t>
            </a:r>
            <a:br>
              <a:rPr lang="en-US" sz="4000" b="1" i="0" dirty="0">
                <a:solidFill>
                  <a:srgbClr val="1F2328"/>
                </a:solidFill>
                <a:effectLst/>
                <a:latin typeface="-apple-system"/>
              </a:rPr>
            </a:br>
            <a:endParaRPr dirty="0"/>
          </a:p>
        </p:txBody>
      </p:sp>
      <p:sp>
        <p:nvSpPr>
          <p:cNvPr id="219" name="Google Shape;219;p57"/>
          <p:cNvSpPr txBox="1">
            <a:spLocks noGrp="1"/>
          </p:cNvSpPr>
          <p:nvPr>
            <p:ph type="body" idx="1"/>
          </p:nvPr>
        </p:nvSpPr>
        <p:spPr>
          <a:xfrm>
            <a:off x="264900" y="1562608"/>
            <a:ext cx="7242600" cy="7731900"/>
          </a:xfrm>
          <a:prstGeom prst="rect">
            <a:avLst/>
          </a:prstGeom>
        </p:spPr>
        <p:txBody>
          <a:bodyPr spcFirstLastPara="1" wrap="square" lIns="91425" tIns="91425" rIns="91425" bIns="91425" anchor="t" anchorCtr="0">
            <a:noAutofit/>
          </a:bodyPr>
          <a:lstStyle/>
          <a:p>
            <a:pPr marL="38100" indent="0" algn="just">
              <a:buNone/>
            </a:pPr>
            <a:endParaRPr lang="en-US" sz="1600" b="1" i="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endParaRPr>
          </a:p>
          <a:p>
            <a:pPr marL="38100" indent="0" algn="just">
              <a:buNone/>
            </a:pPr>
            <a:r>
              <a:rPr lang="en-US" sz="1600" b="0" i="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Tech ABC Corp saw explosive growth with a sudden appearance on the gaming scene with its new AI-powered video game console. As a result, they have gone from a small 10-person operation to 200 employees and 5 locations in under a year. HR is having trouble keeping up with the growth since they are still maintaining employee information in a spreadsheet. While that worked for ten employees, it has become increasingly cumbersome to manage as the company expands.</a:t>
            </a:r>
          </a:p>
          <a:p>
            <a:pPr marL="38100" indent="0" algn="just">
              <a:buNone/>
            </a:pPr>
            <a:endParaRPr lang="en-US" sz="1600" b="0" i="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endParaRPr>
          </a:p>
          <a:p>
            <a:pPr marL="38100" indent="0" algn="just">
              <a:buNone/>
            </a:pPr>
            <a:r>
              <a:rPr lang="en-US" sz="1600" dirty="0">
                <a:solidFill>
                  <a:srgbClr val="1F2328"/>
                </a:solidFill>
                <a:latin typeface="Open Sans" panose="020B0606030504020204" pitchFamily="34" charset="0"/>
                <a:ea typeface="Open Sans" panose="020B0606030504020204" pitchFamily="34" charset="0"/>
                <a:cs typeface="Open Sans" panose="020B0606030504020204" pitchFamily="34" charset="0"/>
              </a:rPr>
              <a:t>In this project, I designed a database using the foundational principles of data architecture that is best suited to the department's needs. I went through all the steps of database architecture, creating database proposals, database entity relationship diagrams (ERD), and finally creating the database itself. This project is important, as it is a scaled-down simulation of the kind of real-world assignments data architects work on every day.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a:extLst>
            <a:ext uri="{FF2B5EF4-FFF2-40B4-BE49-F238E27FC236}">
              <a16:creationId xmlns:a16="http://schemas.microsoft.com/office/drawing/2014/main" id="{3FE8B356-6F89-EEA2-1DC4-E992C448EDA7}"/>
            </a:ext>
          </a:extLst>
        </p:cNvPr>
        <p:cNvGrpSpPr/>
        <p:nvPr/>
      </p:nvGrpSpPr>
      <p:grpSpPr>
        <a:xfrm>
          <a:off x="0" y="0"/>
          <a:ext cx="0" cy="0"/>
          <a:chOff x="0" y="0"/>
          <a:chExt cx="0" cy="0"/>
        </a:xfrm>
      </p:grpSpPr>
      <p:sp>
        <p:nvSpPr>
          <p:cNvPr id="212" name="Google Shape;212;p56">
            <a:extLst>
              <a:ext uri="{FF2B5EF4-FFF2-40B4-BE49-F238E27FC236}">
                <a16:creationId xmlns:a16="http://schemas.microsoft.com/office/drawing/2014/main" id="{A5958194-2B37-BEDB-2AD5-E88A6C772BD5}"/>
              </a:ext>
            </a:extLst>
          </p:cNvPr>
          <p:cNvSpPr txBox="1">
            <a:spLocks noGrp="1"/>
          </p:cNvSpPr>
          <p:nvPr>
            <p:ph type="title"/>
          </p:nvPr>
        </p:nvSpPr>
        <p:spPr>
          <a:xfrm>
            <a:off x="0" y="0"/>
            <a:ext cx="7242600" cy="7336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Data Architect Business Requirement</a:t>
            </a:r>
            <a:endParaRPr sz="2800" dirty="0"/>
          </a:p>
        </p:txBody>
      </p:sp>
      <p:sp>
        <p:nvSpPr>
          <p:cNvPr id="213" name="Google Shape;213;p56">
            <a:extLst>
              <a:ext uri="{FF2B5EF4-FFF2-40B4-BE49-F238E27FC236}">
                <a16:creationId xmlns:a16="http://schemas.microsoft.com/office/drawing/2014/main" id="{7B089DDC-DF89-36FD-65D7-98AB173E44A1}"/>
              </a:ext>
            </a:extLst>
          </p:cNvPr>
          <p:cNvSpPr txBox="1">
            <a:spLocks noGrp="1"/>
          </p:cNvSpPr>
          <p:nvPr>
            <p:ph type="body" idx="1"/>
          </p:nvPr>
        </p:nvSpPr>
        <p:spPr>
          <a:xfrm>
            <a:off x="147941" y="626889"/>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panose="020B0606030504020204" pitchFamily="34" charset="0"/>
                <a:ea typeface="Open Sans" panose="020B0606030504020204" pitchFamily="34" charset="0"/>
                <a:cs typeface="Open Sans" panose="020B0606030504020204" pitchFamily="34" charset="0"/>
                <a:sym typeface="Open Sans"/>
              </a:rPr>
              <a:t>Purpose of the new database:</a:t>
            </a:r>
            <a:endParaRPr sz="1900" b="1" dirty="0">
              <a:latin typeface="Open Sans" panose="020B0606030504020204" pitchFamily="34" charset="0"/>
              <a:ea typeface="Open Sans" panose="020B0606030504020204" pitchFamily="34" charset="0"/>
              <a:cs typeface="Open Sans" panose="020B0606030504020204" pitchFamily="34" charset="0"/>
              <a:sym typeface="Open Sans"/>
            </a:endParaRPr>
          </a:p>
          <a:p>
            <a:pPr marL="457200" lvl="0" indent="0" algn="just" rtl="0">
              <a:lnSpc>
                <a:spcPct val="100000"/>
              </a:lnSpc>
              <a:spcBef>
                <a:spcPts val="1600"/>
              </a:spcBef>
              <a:spcAft>
                <a:spcPts val="0"/>
              </a:spcAft>
              <a:buClr>
                <a:schemeClr val="dk1"/>
              </a:buClr>
              <a:buSzPts val="1100"/>
              <a:buFont typeface="Arial"/>
              <a:buNone/>
            </a:pPr>
            <a:r>
              <a:rPr lang="en-US" sz="1600" dirty="0">
                <a:latin typeface="Open Sans" panose="020B0606030504020204" pitchFamily="34" charset="0"/>
                <a:ea typeface="Open Sans" panose="020B0606030504020204" pitchFamily="34" charset="0"/>
                <a:cs typeface="Open Sans" panose="020B0606030504020204" pitchFamily="34" charset="0"/>
              </a:rPr>
              <a:t>The purpose is to build a </a:t>
            </a:r>
            <a:r>
              <a:rPr lang="en-US" sz="1600" b="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secure and scalable database for the HR department to replace their current error-prone and </a:t>
            </a:r>
            <a:r>
              <a:rPr lang="en-US" sz="1600" dirty="0">
                <a:solidFill>
                  <a:srgbClr val="404040"/>
                </a:solidFill>
                <a:latin typeface="Open Sans" panose="020B0606030504020204" pitchFamily="34" charset="0"/>
                <a:ea typeface="Open Sans" panose="020B0606030504020204" pitchFamily="34" charset="0"/>
                <a:cs typeface="Open Sans" panose="020B0606030504020204" pitchFamily="34" charset="0"/>
              </a:rPr>
              <a:t>inefficient </a:t>
            </a:r>
            <a:r>
              <a:rPr lang="en-US" sz="1600" b="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Excel spreadsheet.</a:t>
            </a: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457200" lvl="0" indent="-349250" algn="just" rtl="0">
              <a:spcBef>
                <a:spcPts val="1200"/>
              </a:spcBef>
              <a:spcAft>
                <a:spcPts val="0"/>
              </a:spcAft>
              <a:buSzPts val="1900"/>
              <a:buFont typeface="Open Sans"/>
              <a:buChar char="●"/>
            </a:pPr>
            <a:r>
              <a:rPr lang="en" sz="1900" b="1" dirty="0">
                <a:latin typeface="Open Sans" panose="020B0606030504020204" pitchFamily="34" charset="0"/>
                <a:ea typeface="Open Sans" panose="020B0606030504020204" pitchFamily="34" charset="0"/>
                <a:cs typeface="Open Sans" panose="020B0606030504020204" pitchFamily="34" charset="0"/>
                <a:sym typeface="Open Sans"/>
              </a:rPr>
              <a:t>Describe the current data management solution:</a:t>
            </a:r>
            <a:endParaRPr sz="190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457200" lvl="0" indent="0" algn="just" rtl="0">
              <a:spcBef>
                <a:spcPts val="1200"/>
              </a:spcBef>
              <a:spcAft>
                <a:spcPts val="0"/>
              </a:spcAft>
              <a:buNone/>
            </a:pPr>
            <a:r>
              <a:rPr lang="en-US" sz="1600" b="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Tech ABC Corp’s HR department currently relies on a </a:t>
            </a:r>
            <a:r>
              <a:rPr lang="en-US" sz="1600" b="1"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shared Excel spreadsheet</a:t>
            </a:r>
            <a:r>
              <a:rPr lang="en-US" sz="1600" b="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 to manage employee data. Initially adequate for a small team, this solution has become unsustainable due to rapid growth and lacks the structure, security, and scalability required for 200+ employees.</a:t>
            </a:r>
            <a:endParaRPr sz="16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457200" lvl="0" indent="-349250" algn="just" rtl="0">
              <a:spcBef>
                <a:spcPts val="1200"/>
              </a:spcBef>
              <a:spcAft>
                <a:spcPts val="0"/>
              </a:spcAft>
              <a:buSzPts val="1900"/>
              <a:buFont typeface="Open Sans"/>
              <a:buChar char="●"/>
            </a:pPr>
            <a:r>
              <a:rPr lang="en" sz="1900" b="1" dirty="0">
                <a:latin typeface="Open Sans" panose="020B0606030504020204" pitchFamily="34" charset="0"/>
                <a:ea typeface="Open Sans" panose="020B0606030504020204" pitchFamily="34" charset="0"/>
                <a:cs typeface="Open Sans" panose="020B0606030504020204" pitchFamily="34" charset="0"/>
                <a:sym typeface="Open Sans"/>
              </a:rPr>
              <a:t>Describe current data available:</a:t>
            </a:r>
            <a:endParaRPr lang="en-US" sz="1900" b="1" dirty="0">
              <a:latin typeface="Open Sans" panose="020B0606030504020204" pitchFamily="34" charset="0"/>
              <a:ea typeface="Open Sans" panose="020B0606030504020204" pitchFamily="34" charset="0"/>
              <a:cs typeface="Open Sans" panose="020B0606030504020204" pitchFamily="34" charset="0"/>
              <a:sym typeface="Open Sans"/>
            </a:endParaRPr>
          </a:p>
          <a:p>
            <a:pPr marL="565150" lvl="1" indent="0" algn="just">
              <a:spcBef>
                <a:spcPts val="1200"/>
              </a:spcBef>
              <a:buSzPts val="1900"/>
              <a:buNone/>
            </a:pPr>
            <a:r>
              <a:rPr lang="en-US" sz="1600" b="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Tech ABC Corp’s HR spreadsheet contains </a:t>
            </a:r>
            <a:r>
              <a:rPr lang="en-US" sz="1600" b="1"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206 employee records</a:t>
            </a:r>
            <a:r>
              <a:rPr lang="en-US" sz="1600" b="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 with </a:t>
            </a:r>
            <a:r>
              <a:rPr lang="en-US" sz="1600" b="1"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11 columns</a:t>
            </a:r>
            <a:r>
              <a:rPr lang="en-US" sz="1600" b="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 of human-readable data.</a:t>
            </a:r>
            <a:endParaRPr lang="en-US" sz="1600" b="1" dirty="0">
              <a:latin typeface="Open Sans" panose="020B0606030504020204" pitchFamily="34" charset="0"/>
              <a:ea typeface="Open Sans" panose="020B0606030504020204" pitchFamily="34" charset="0"/>
              <a:cs typeface="Open Sans" panose="020B0606030504020204" pitchFamily="34" charset="0"/>
              <a:sym typeface="Open Sans"/>
            </a:endParaRPr>
          </a:p>
          <a:p>
            <a:pPr marL="457200" lvl="0" indent="0" algn="l" rtl="0">
              <a:spcBef>
                <a:spcPts val="1600"/>
              </a:spcBef>
              <a:spcAft>
                <a:spcPts val="1600"/>
              </a:spcAft>
              <a:buNone/>
            </a:pPr>
            <a:endParaRPr lang="en-US" sz="1900" dirty="0"/>
          </a:p>
        </p:txBody>
      </p:sp>
    </p:spTree>
    <p:extLst>
      <p:ext uri="{BB962C8B-B14F-4D97-AF65-F5344CB8AC3E}">
        <p14:creationId xmlns:p14="http://schemas.microsoft.com/office/powerpoint/2010/main" val="369480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0" y="0"/>
            <a:ext cx="7242600" cy="7336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Data Architect Business Requirement</a:t>
            </a:r>
            <a:endParaRPr sz="2800" dirty="0"/>
          </a:p>
        </p:txBody>
      </p:sp>
      <p:sp>
        <p:nvSpPr>
          <p:cNvPr id="213" name="Google Shape;213;p56"/>
          <p:cNvSpPr txBox="1">
            <a:spLocks noGrp="1"/>
          </p:cNvSpPr>
          <p:nvPr>
            <p:ph type="body" idx="1"/>
          </p:nvPr>
        </p:nvSpPr>
        <p:spPr>
          <a:xfrm>
            <a:off x="147941" y="626889"/>
            <a:ext cx="7242600" cy="7731900"/>
          </a:xfrm>
          <a:prstGeom prst="rect">
            <a:avLst/>
          </a:prstGeom>
        </p:spPr>
        <p:txBody>
          <a:bodyPr spcFirstLastPara="1" wrap="square" lIns="91425" tIns="91425" rIns="91425" bIns="91425" anchor="t" anchorCtr="0">
            <a:noAutofit/>
          </a:bodyPr>
          <a:lstStyle/>
          <a:p>
            <a:pPr marL="457200" lvl="0" indent="-349250" algn="just" rtl="0">
              <a:spcBef>
                <a:spcPts val="1600"/>
              </a:spcBef>
              <a:spcAft>
                <a:spcPts val="0"/>
              </a:spcAft>
              <a:buSzPts val="1900"/>
              <a:buFont typeface="Open Sans"/>
              <a:buChar char="●"/>
            </a:pPr>
            <a:r>
              <a:rPr lang="en" sz="1900" b="1" dirty="0">
                <a:latin typeface="Open Sans" panose="020B0606030504020204" pitchFamily="34" charset="0"/>
                <a:ea typeface="Open Sans" panose="020B0606030504020204" pitchFamily="34" charset="0"/>
                <a:cs typeface="Open Sans" panose="020B0606030504020204" pitchFamily="34" charset="0"/>
                <a:sym typeface="Open Sans"/>
              </a:rPr>
              <a:t>Additional data requests:</a:t>
            </a:r>
            <a:endParaRPr sz="1900" b="1" dirty="0">
              <a:latin typeface="Open Sans" panose="020B0606030504020204" pitchFamily="34" charset="0"/>
              <a:ea typeface="Open Sans" panose="020B0606030504020204" pitchFamily="34" charset="0"/>
              <a:cs typeface="Open Sans" panose="020B0606030504020204" pitchFamily="34" charset="0"/>
              <a:sym typeface="Open Sans"/>
            </a:endParaRPr>
          </a:p>
          <a:p>
            <a:pPr marL="457200" lvl="0" indent="0" algn="just" rtl="0">
              <a:lnSpc>
                <a:spcPct val="100000"/>
              </a:lnSpc>
              <a:spcBef>
                <a:spcPts val="1600"/>
              </a:spcBef>
              <a:spcAft>
                <a:spcPts val="0"/>
              </a:spcAft>
              <a:buNone/>
            </a:pPr>
            <a:r>
              <a:rPr lang="en-US" sz="1400" dirty="0">
                <a:solidFill>
                  <a:srgbClr val="404040"/>
                </a:solidFill>
                <a:latin typeface="Open Sans" panose="020B0606030504020204" pitchFamily="34" charset="0"/>
                <a:ea typeface="Open Sans" panose="020B0606030504020204" pitchFamily="34" charset="0"/>
                <a:cs typeface="Open Sans" panose="020B0606030504020204" pitchFamily="34" charset="0"/>
              </a:rPr>
              <a:t>The user wants to be able to </a:t>
            </a:r>
            <a:r>
              <a:rPr lang="en-US" sz="140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connect with payroll to share data on employee attendance and paid time off (PTO)</a:t>
            </a:r>
          </a:p>
          <a:p>
            <a:pPr indent="-349250" algn="just">
              <a:spcBef>
                <a:spcPts val="1600"/>
              </a:spcBef>
              <a:buSzPts val="1900"/>
              <a:buFont typeface="Open Sans"/>
              <a:buChar char="●"/>
            </a:pPr>
            <a:r>
              <a:rPr lang="en" sz="1900" b="1" dirty="0">
                <a:latin typeface="Open Sans" panose="020B0606030504020204" pitchFamily="34" charset="0"/>
                <a:ea typeface="Open Sans" panose="020B0606030504020204" pitchFamily="34" charset="0"/>
                <a:cs typeface="Open Sans" panose="020B0606030504020204" pitchFamily="34" charset="0"/>
                <a:sym typeface="Open Sans"/>
              </a:rPr>
              <a:t>Who will own/manage data</a:t>
            </a:r>
            <a:endParaRPr lang="en-US" sz="140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endParaRPr>
          </a:p>
          <a:p>
            <a:pPr indent="0" algn="just">
              <a:lnSpc>
                <a:spcPct val="100000"/>
              </a:lnSpc>
              <a:spcBef>
                <a:spcPts val="1600"/>
              </a:spcBef>
              <a:buNone/>
            </a:pPr>
            <a:r>
              <a:rPr lang="en-US" sz="140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The HR department (led by </a:t>
            </a:r>
            <a:r>
              <a:rPr lang="en-US" sz="1400" b="1"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Sarah Collins</a:t>
            </a:r>
            <a:r>
              <a:rPr lang="en-US" sz="140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 will </a:t>
            </a:r>
            <a:r>
              <a:rPr lang="en-US" sz="1400" b="1"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own</a:t>
            </a:r>
            <a:r>
              <a:rPr lang="en-US" sz="140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 the employee data, as  directly aligns with their responsibility for employee records, compliance, and policy     enforcement.</a:t>
            </a:r>
            <a:endParaRPr lang="en-US" sz="1400" dirty="0">
              <a:solidFill>
                <a:srgbClr val="404040"/>
              </a:solidFill>
              <a:latin typeface="Open Sans" panose="020B0606030504020204" pitchFamily="34" charset="0"/>
              <a:ea typeface="Open Sans" panose="020B0606030504020204" pitchFamily="34" charset="0"/>
              <a:cs typeface="Open Sans" panose="020B0606030504020204" pitchFamily="34" charset="0"/>
            </a:endParaRPr>
          </a:p>
          <a:p>
            <a:pPr indent="0" algn="just">
              <a:lnSpc>
                <a:spcPct val="100000"/>
              </a:lnSpc>
              <a:spcBef>
                <a:spcPts val="1600"/>
              </a:spcBef>
              <a:buNone/>
            </a:pPr>
            <a:endParaRPr lang="en" sz="1900" b="1" dirty="0">
              <a:latin typeface="Open Sans" panose="020B0606030504020204" pitchFamily="34" charset="0"/>
              <a:ea typeface="Open Sans" panose="020B0606030504020204" pitchFamily="34" charset="0"/>
              <a:cs typeface="Open Sans" panose="020B0606030504020204" pitchFamily="34" charset="0"/>
              <a:sym typeface="Open Sans"/>
            </a:endParaRPr>
          </a:p>
          <a:p>
            <a:pPr marL="457200" lvl="0" indent="-349250" algn="just" rtl="0">
              <a:spcBef>
                <a:spcPts val="0"/>
              </a:spcBef>
              <a:spcAft>
                <a:spcPts val="0"/>
              </a:spcAft>
              <a:buSzPts val="1900"/>
              <a:buFont typeface="Open Sans"/>
              <a:buChar char="●"/>
            </a:pPr>
            <a:r>
              <a:rPr lang="en" sz="1900" b="1" dirty="0">
                <a:latin typeface="Open Sans" panose="020B0606030504020204" pitchFamily="34" charset="0"/>
                <a:ea typeface="Open Sans" panose="020B0606030504020204" pitchFamily="34" charset="0"/>
                <a:cs typeface="Open Sans" panose="020B0606030504020204" pitchFamily="34" charset="0"/>
                <a:sym typeface="Open Sans"/>
              </a:rPr>
              <a:t>Who will have access to the database</a:t>
            </a:r>
          </a:p>
          <a:p>
            <a:pPr marL="457200" lvl="0" indent="0" algn="just" rtl="0">
              <a:spcBef>
                <a:spcPts val="0"/>
              </a:spcBef>
              <a:spcAft>
                <a:spcPts val="0"/>
              </a:spcAft>
              <a:buClr>
                <a:schemeClr val="dk1"/>
              </a:buClr>
              <a:buSzPts val="1100"/>
              <a:buFont typeface="Arial"/>
              <a:buNone/>
            </a:pPr>
            <a:r>
              <a:rPr lang="en-US" sz="1400" dirty="0">
                <a:solidFill>
                  <a:srgbClr val="0B0B0B"/>
                </a:solidFill>
                <a:latin typeface="Open Sans" panose="020B0606030504020204" pitchFamily="34" charset="0"/>
                <a:ea typeface="Open Sans" panose="020B0606030504020204" pitchFamily="34" charset="0"/>
                <a:cs typeface="Open Sans" panose="020B0606030504020204" pitchFamily="34" charset="0"/>
              </a:rPr>
              <a:t>E</a:t>
            </a:r>
            <a:r>
              <a:rPr lang="en-US" sz="1400" i="0"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mployees should have read-only access to the database and</a:t>
            </a:r>
            <a:r>
              <a:rPr lang="en-US" sz="1400" dirty="0">
                <a:solidFill>
                  <a:srgbClr val="0B0B0B"/>
                </a:solidFill>
                <a:latin typeface="Open Sans" panose="020B0606030504020204" pitchFamily="34" charset="0"/>
                <a:ea typeface="Open Sans" panose="020B0606030504020204" pitchFamily="34" charset="0"/>
                <a:cs typeface="Open Sans" panose="020B0606030504020204" pitchFamily="34" charset="0"/>
              </a:rPr>
              <a:t> </a:t>
            </a:r>
            <a:r>
              <a:rPr lang="en-US" sz="1400" i="0"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should be restricted from viewing or accessing the salary information. HR and management-level employees should have full read-and-write access to the database and should be able to access the employees’ salary information.</a:t>
            </a: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457200" lvl="0" indent="0" algn="just" rtl="0">
              <a:spcBef>
                <a:spcPts val="1600"/>
              </a:spcBef>
              <a:spcAft>
                <a:spcPts val="1600"/>
              </a:spcAft>
              <a:buNone/>
            </a:pPr>
            <a:endParaRPr lang="en-US" sz="19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a:extLst>
            <a:ext uri="{FF2B5EF4-FFF2-40B4-BE49-F238E27FC236}">
              <a16:creationId xmlns:a16="http://schemas.microsoft.com/office/drawing/2014/main" id="{593FB21C-A793-7A02-806D-199C91C0BFA4}"/>
            </a:ext>
          </a:extLst>
        </p:cNvPr>
        <p:cNvGrpSpPr/>
        <p:nvPr/>
      </p:nvGrpSpPr>
      <p:grpSpPr>
        <a:xfrm>
          <a:off x="0" y="0"/>
          <a:ext cx="0" cy="0"/>
          <a:chOff x="0" y="0"/>
          <a:chExt cx="0" cy="0"/>
        </a:xfrm>
      </p:grpSpPr>
      <p:sp>
        <p:nvSpPr>
          <p:cNvPr id="218" name="Google Shape;218;p57">
            <a:extLst>
              <a:ext uri="{FF2B5EF4-FFF2-40B4-BE49-F238E27FC236}">
                <a16:creationId xmlns:a16="http://schemas.microsoft.com/office/drawing/2014/main" id="{46187632-D91B-B3C4-7898-AB43D740B9D3}"/>
              </a:ext>
            </a:extLst>
          </p:cNvPr>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a:extLst>
              <a:ext uri="{FF2B5EF4-FFF2-40B4-BE49-F238E27FC236}">
                <a16:creationId xmlns:a16="http://schemas.microsoft.com/office/drawing/2014/main" id="{5702552F-9C81-4456-40E8-5D9D60E378BE}"/>
              </a:ext>
            </a:extLst>
          </p:cNvPr>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panose="020B0606030504020204" pitchFamily="34" charset="0"/>
                <a:ea typeface="Open Sans" panose="020B0606030504020204" pitchFamily="34" charset="0"/>
                <a:cs typeface="Open Sans" panose="020B0606030504020204" pitchFamily="34" charset="0"/>
                <a:sym typeface="Open Sans"/>
              </a:rPr>
              <a:t>Estimated size of database</a:t>
            </a:r>
            <a:endParaRPr sz="1900" b="1" dirty="0">
              <a:latin typeface="Open Sans" panose="020B0606030504020204" pitchFamily="34" charset="0"/>
              <a:ea typeface="Open Sans" panose="020B0606030504020204" pitchFamily="34" charset="0"/>
              <a:cs typeface="Open Sans" panose="020B0606030504020204" pitchFamily="34" charset="0"/>
              <a:sym typeface="Open Sans"/>
            </a:endParaRPr>
          </a:p>
          <a:p>
            <a:pPr marL="457200" lvl="0" indent="0" algn="l" rtl="0">
              <a:lnSpc>
                <a:spcPct val="100000"/>
              </a:lnSpc>
              <a:spcBef>
                <a:spcPts val="1600"/>
              </a:spcBef>
              <a:spcAft>
                <a:spcPts val="0"/>
              </a:spcAft>
              <a:buNone/>
            </a:pPr>
            <a:r>
              <a:rPr lang="en-US" sz="1600" b="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The database has about 200 rows (1 row per employee).</a:t>
            </a: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sz="1900" dirty="0">
              <a:latin typeface="Open Sans" panose="020B0606030504020204" pitchFamily="34" charset="0"/>
              <a:ea typeface="Open Sans" panose="020B0606030504020204" pitchFamily="34" charset="0"/>
              <a:cs typeface="Open Sans" panose="020B0606030504020204" pitchFamily="34" charset="0"/>
            </a:endParaRPr>
          </a:p>
          <a:p>
            <a:pPr marL="457200" lvl="0" indent="-349250" algn="l" rtl="0">
              <a:spcBef>
                <a:spcPts val="1600"/>
              </a:spcBef>
              <a:spcAft>
                <a:spcPts val="0"/>
              </a:spcAft>
              <a:buSzPts val="1900"/>
              <a:buFont typeface="Open Sans"/>
              <a:buChar char="●"/>
            </a:pPr>
            <a:r>
              <a:rPr lang="en" sz="1900" b="1" dirty="0">
                <a:latin typeface="Open Sans" panose="020B0606030504020204" pitchFamily="34" charset="0"/>
                <a:ea typeface="Open Sans" panose="020B0606030504020204" pitchFamily="34" charset="0"/>
                <a:cs typeface="Open Sans" panose="020B0606030504020204" pitchFamily="34" charset="0"/>
                <a:sym typeface="Open Sans"/>
              </a:rPr>
              <a:t>Estimated annual growth</a:t>
            </a:r>
            <a:endParaRPr sz="1900" b="1" dirty="0">
              <a:latin typeface="Open Sans" panose="020B0606030504020204" pitchFamily="34" charset="0"/>
              <a:ea typeface="Open Sans" panose="020B0606030504020204" pitchFamily="34" charset="0"/>
              <a:cs typeface="Open Sans" panose="020B0606030504020204" pitchFamily="34" charset="0"/>
              <a:sym typeface="Open Sans"/>
            </a:endParaRPr>
          </a:p>
          <a:p>
            <a:pPr indent="0">
              <a:lnSpc>
                <a:spcPct val="100000"/>
              </a:lnSpc>
              <a:spcBef>
                <a:spcPts val="1600"/>
              </a:spcBef>
              <a:buNone/>
            </a:pPr>
            <a:r>
              <a:rPr lang="en-US" sz="1600" dirty="0">
                <a:solidFill>
                  <a:srgbClr val="404040"/>
                </a:solidFill>
                <a:latin typeface="Open Sans" panose="020B0606030504020204" pitchFamily="34" charset="0"/>
                <a:ea typeface="Open Sans" panose="020B0606030504020204" pitchFamily="34" charset="0"/>
                <a:cs typeface="Open Sans" panose="020B0606030504020204" pitchFamily="34" charset="0"/>
              </a:rPr>
              <a:t>The data is estimated to grow by 20% a year for the next 5 years</a:t>
            </a:r>
            <a:endParaRPr sz="1600" dirty="0">
              <a:solidFill>
                <a:srgbClr val="404040"/>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lvl="0" indent="-349250" algn="l" rtl="0">
              <a:spcBef>
                <a:spcPts val="1600"/>
              </a:spcBef>
              <a:spcAft>
                <a:spcPts val="0"/>
              </a:spcAft>
              <a:buSzPts val="1900"/>
              <a:buFont typeface="Open Sans"/>
              <a:buChar char="●"/>
            </a:pPr>
            <a:r>
              <a:rPr lang="en" sz="1900" b="1" dirty="0">
                <a:latin typeface="Open Sans" panose="020B0606030504020204" pitchFamily="34" charset="0"/>
                <a:ea typeface="Open Sans" panose="020B0606030504020204" pitchFamily="34" charset="0"/>
                <a:cs typeface="Open Sans" panose="020B0606030504020204" pitchFamily="34" charset="0"/>
                <a:sym typeface="Open Sans"/>
              </a:rPr>
              <a:t>Is any of the data sensitive/restricted</a:t>
            </a:r>
          </a:p>
          <a:p>
            <a:pPr lvl="0" indent="0">
              <a:lnSpc>
                <a:spcPct val="100000"/>
              </a:lnSpc>
              <a:spcBef>
                <a:spcPts val="1600"/>
              </a:spcBef>
              <a:buNone/>
            </a:pPr>
            <a:r>
              <a:rPr lang="en-US" sz="1200" dirty="0">
                <a:solidFill>
                  <a:srgbClr val="0B0B0B"/>
                </a:solidFill>
                <a:latin typeface="Open Sans" panose="020B0606030504020204" pitchFamily="34" charset="0"/>
                <a:ea typeface="Open Sans" panose="020B0606030504020204" pitchFamily="34" charset="0"/>
                <a:cs typeface="Open Sans" panose="020B0606030504020204" pitchFamily="34" charset="0"/>
              </a:rPr>
              <a:t> </a:t>
            </a:r>
            <a:r>
              <a:rPr lang="en-US" sz="1600" dirty="0">
                <a:solidFill>
                  <a:srgbClr val="404040"/>
                </a:solidFill>
                <a:latin typeface="Open Sans" panose="020B0606030504020204" pitchFamily="34" charset="0"/>
                <a:ea typeface="Open Sans" panose="020B0606030504020204" pitchFamily="34" charset="0"/>
                <a:cs typeface="Open Sans" panose="020B0606030504020204" pitchFamily="34" charset="0"/>
              </a:rPr>
              <a:t>The salary of every employee is the sensitive data.</a:t>
            </a:r>
            <a:endParaRPr sz="1600" dirty="0">
              <a:solidFill>
                <a:srgbClr val="404040"/>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extLst>
      <p:ext uri="{BB962C8B-B14F-4D97-AF65-F5344CB8AC3E}">
        <p14:creationId xmlns:p14="http://schemas.microsoft.com/office/powerpoint/2010/main" val="337552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latin typeface="Open Sans" panose="020B0606030504020204" pitchFamily="34" charset="0"/>
                <a:ea typeface="Open Sans" panose="020B0606030504020204" pitchFamily="34" charset="0"/>
                <a:cs typeface="Open Sans" panose="020B0606030504020204" pitchFamily="34" charset="0"/>
              </a:rPr>
              <a:t>A database is needed to restrict user access to sensitive information like salaries. Another reason is to ensure data consistency and maintain data integrity across the database.</a:t>
            </a:r>
          </a:p>
          <a:p>
            <a:pPr indent="-349250">
              <a:buSzPts val="1900"/>
              <a:buFont typeface="Open Sans"/>
              <a:buChar char="●"/>
            </a:pPr>
            <a:r>
              <a:rPr lang="en" sz="1900" b="1" dirty="0">
                <a:latin typeface="Open Sans"/>
                <a:ea typeface="Open Sans"/>
                <a:cs typeface="Open Sans"/>
                <a:sym typeface="Open Sans"/>
              </a:rPr>
              <a:t>Database objects</a:t>
            </a:r>
          </a:p>
          <a:p>
            <a:pPr indent="0">
              <a:lnSpc>
                <a:spcPct val="100000"/>
              </a:lnSpc>
              <a:spcBef>
                <a:spcPts val="1600"/>
              </a:spcBef>
              <a:buNone/>
            </a:pPr>
            <a:r>
              <a:rPr lang="en-US" sz="1700" dirty="0">
                <a:latin typeface="Open Sans" panose="020B0606030504020204" pitchFamily="34" charset="0"/>
                <a:ea typeface="Open Sans" panose="020B0606030504020204" pitchFamily="34" charset="0"/>
                <a:cs typeface="Open Sans" panose="020B0606030504020204" pitchFamily="34" charset="0"/>
              </a:rPr>
              <a:t>Salaries, Employee records, Employees, Departments, Jobs, Education Levels, Addresses, Cities, States, and Regions.</a:t>
            </a:r>
          </a:p>
          <a:p>
            <a:pPr indent="0">
              <a:lnSpc>
                <a:spcPct val="100000"/>
              </a:lnSpc>
              <a:spcBef>
                <a:spcPts val="1600"/>
              </a:spcBef>
              <a:buNone/>
            </a:pPr>
            <a:endParaRPr lang="en-US" sz="1700" dirty="0"/>
          </a:p>
          <a:p>
            <a:pPr indent="-349250">
              <a:buSzPts val="1900"/>
              <a:buFont typeface="Open Sans"/>
              <a:buChar char="●"/>
            </a:pPr>
            <a:r>
              <a:rPr lang="en" sz="1900" b="1" dirty="0">
                <a:latin typeface="Open Sans"/>
                <a:ea typeface="Open Sans"/>
                <a:cs typeface="Open Sans"/>
                <a:sym typeface="Open Sans"/>
              </a:rPr>
              <a:t>Data ingestion</a:t>
            </a:r>
            <a:endParaRPr lang="en-US" sz="1900" b="1" dirty="0">
              <a:latin typeface="Open Sans"/>
              <a:ea typeface="Open Sans"/>
              <a:cs typeface="Open Sans"/>
            </a:endParaRPr>
          </a:p>
          <a:p>
            <a:pPr indent="0">
              <a:lnSpc>
                <a:spcPct val="100000"/>
              </a:lnSpc>
              <a:spcBef>
                <a:spcPts val="1600"/>
              </a:spcBef>
              <a:buNone/>
            </a:pPr>
            <a:r>
              <a:rPr lang="en" sz="1700" dirty="0">
                <a:latin typeface="Open Sans" panose="020B0606030504020204" pitchFamily="34" charset="0"/>
                <a:ea typeface="Open Sans" panose="020B0606030504020204" pitchFamily="34" charset="0"/>
                <a:cs typeface="Open Sans" panose="020B0606030504020204" pitchFamily="34" charset="0"/>
                <a:sym typeface="Open Sans"/>
              </a:rPr>
              <a:t>Since the data provided is a flat file, </a:t>
            </a:r>
            <a:r>
              <a:rPr lang="en-US" sz="1700" dirty="0">
                <a:latin typeface="Open Sans" panose="020B0606030504020204" pitchFamily="34" charset="0"/>
                <a:ea typeface="Open Sans" panose="020B0606030504020204" pitchFamily="34" charset="0"/>
                <a:cs typeface="Open Sans" panose="020B0606030504020204" pitchFamily="34" charset="0"/>
              </a:rPr>
              <a:t>ETL will be employed as it is the current best practice for working with flat files.</a:t>
            </a:r>
          </a:p>
          <a:p>
            <a:pPr indent="0">
              <a:lnSpc>
                <a:spcPct val="100000"/>
              </a:lnSpc>
              <a:spcBef>
                <a:spcPts val="1600"/>
              </a:spcBef>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a:extLst>
            <a:ext uri="{FF2B5EF4-FFF2-40B4-BE49-F238E27FC236}">
              <a16:creationId xmlns:a16="http://schemas.microsoft.com/office/drawing/2014/main" id="{C98DF94D-B4D9-0D78-8C06-53A38315B81C}"/>
            </a:ext>
          </a:extLst>
        </p:cNvPr>
        <p:cNvGrpSpPr/>
        <p:nvPr/>
      </p:nvGrpSpPr>
      <p:grpSpPr>
        <a:xfrm>
          <a:off x="0" y="0"/>
          <a:ext cx="0" cy="0"/>
          <a:chOff x="0" y="0"/>
          <a:chExt cx="0" cy="0"/>
        </a:xfrm>
      </p:grpSpPr>
      <p:sp>
        <p:nvSpPr>
          <p:cNvPr id="230" name="Google Shape;230;p59">
            <a:extLst>
              <a:ext uri="{FF2B5EF4-FFF2-40B4-BE49-F238E27FC236}">
                <a16:creationId xmlns:a16="http://schemas.microsoft.com/office/drawing/2014/main" id="{3BC22CA5-04EE-B4DC-BFD5-8485642F82EA}"/>
              </a:ext>
            </a:extLst>
          </p:cNvPr>
          <p:cNvSpPr txBox="1">
            <a:spLocks noGrp="1"/>
          </p:cNvSpPr>
          <p:nvPr>
            <p:ph type="title"/>
          </p:nvPr>
        </p:nvSpPr>
        <p:spPr>
          <a:xfrm>
            <a:off x="264900" y="72776"/>
            <a:ext cx="7242600" cy="7990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Data Architect Technical Requirement</a:t>
            </a:r>
            <a:endParaRPr sz="3200" dirty="0"/>
          </a:p>
        </p:txBody>
      </p:sp>
      <p:sp>
        <p:nvSpPr>
          <p:cNvPr id="231" name="Google Shape;231;p59">
            <a:extLst>
              <a:ext uri="{FF2B5EF4-FFF2-40B4-BE49-F238E27FC236}">
                <a16:creationId xmlns:a16="http://schemas.microsoft.com/office/drawing/2014/main" id="{762459DD-E4BA-051D-2551-C963386EA9B7}"/>
              </a:ext>
            </a:extLst>
          </p:cNvPr>
          <p:cNvSpPr txBox="1">
            <a:spLocks noGrp="1"/>
          </p:cNvSpPr>
          <p:nvPr>
            <p:ph type="body" idx="1"/>
          </p:nvPr>
        </p:nvSpPr>
        <p:spPr>
          <a:xfrm>
            <a:off x="264900" y="1065085"/>
            <a:ext cx="7242600" cy="7731900"/>
          </a:xfrm>
          <a:prstGeom prst="rect">
            <a:avLst/>
          </a:prstGeom>
        </p:spPr>
        <p:txBody>
          <a:bodyPr spcFirstLastPara="1" wrap="square" lIns="91425" tIns="91425" rIns="91425" bIns="91425" anchor="t" anchorCtr="0">
            <a:noAutofit/>
          </a:bodyPr>
          <a:lstStyle/>
          <a:p>
            <a:pPr marL="457200" lvl="0" indent="-349250" algn="just"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p>
          <a:p>
            <a:pPr marL="107950" lvl="0" indent="0" algn="just" rtl="0">
              <a:spcBef>
                <a:spcPts val="0"/>
              </a:spcBef>
              <a:spcAft>
                <a:spcPts val="0"/>
              </a:spcAft>
              <a:buSzPts val="1900"/>
              <a:buNone/>
            </a:pPr>
            <a:endParaRPr lang="en" sz="1400" b="1" dirty="0">
              <a:latin typeface="Open Sans"/>
              <a:ea typeface="Open Sans"/>
              <a:cs typeface="Open Sans"/>
              <a:sym typeface="Open Sans"/>
            </a:endParaRPr>
          </a:p>
          <a:p>
            <a:pPr indent="0" algn="just">
              <a:lnSpc>
                <a:spcPct val="100000"/>
              </a:lnSpc>
              <a:buNone/>
            </a:pPr>
            <a:r>
              <a:rPr lang="en" sz="140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sym typeface="Open Sans"/>
              </a:rPr>
              <a:t>T</a:t>
            </a:r>
            <a:r>
              <a:rPr lang="en-US" sz="140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he HR department (led by Sarah Collins) will own the employee data, as it directly aligns with their responsibility for employee records, compliance, and policy enforcement.</a:t>
            </a: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457200" lvl="0" indent="0" algn="just" rtl="0">
              <a:lnSpc>
                <a:spcPct val="100000"/>
              </a:lnSpc>
              <a:spcBef>
                <a:spcPts val="0"/>
              </a:spcBef>
              <a:spcAft>
                <a:spcPts val="0"/>
              </a:spcAft>
              <a:buNone/>
            </a:pPr>
            <a:endParaRPr sz="1400" dirty="0">
              <a:latin typeface="Open Sans" panose="020B0606030504020204" pitchFamily="34" charset="0"/>
              <a:ea typeface="Open Sans" panose="020B0606030504020204" pitchFamily="34" charset="0"/>
              <a:cs typeface="Open Sans" panose="020B0606030504020204" pitchFamily="34" charset="0"/>
            </a:endParaRPr>
          </a:p>
          <a:p>
            <a:pPr lvl="0" indent="0" algn="just">
              <a:lnSpc>
                <a:spcPct val="100000"/>
              </a:lnSpc>
              <a:buNone/>
            </a:pPr>
            <a:r>
              <a:rPr lang="en-US" sz="1400" dirty="0">
                <a:solidFill>
                  <a:srgbClr val="404040"/>
                </a:solidFill>
                <a:latin typeface="Open Sans" panose="020B0606030504020204" pitchFamily="34" charset="0"/>
                <a:ea typeface="Open Sans" panose="020B0606030504020204" pitchFamily="34" charset="0"/>
                <a:cs typeface="Open Sans" panose="020B0606030504020204" pitchFamily="34" charset="0"/>
              </a:rPr>
              <a:t>Employees should have read-only access to the database and should be restricted from viewing or accessing the salary information. HR and management-level employees should have full read-and-write access to the database and should be able to access the employees’ salary information.</a:t>
            </a:r>
          </a:p>
          <a:p>
            <a:pPr marL="457200" lvl="0" indent="0" algn="just" rtl="0">
              <a:lnSpc>
                <a:spcPct val="100000"/>
              </a:lnSpc>
              <a:spcBef>
                <a:spcPts val="0"/>
              </a:spcBef>
              <a:spcAft>
                <a:spcPts val="0"/>
              </a:spcAft>
              <a:buNone/>
            </a:pPr>
            <a:endParaRPr lang="en-US" sz="1700" dirty="0"/>
          </a:p>
          <a:p>
            <a:pPr marL="457200" lvl="0" indent="-349250" algn="just"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lang="en-US" sz="1900" b="1" dirty="0">
              <a:latin typeface="Open Sans"/>
              <a:ea typeface="Open Sans"/>
              <a:cs typeface="Open Sans"/>
              <a:sym typeface="Open Sans"/>
            </a:endParaRPr>
          </a:p>
          <a:p>
            <a:pPr marL="457200" lvl="0" indent="0" algn="just" rtl="0">
              <a:spcBef>
                <a:spcPts val="1600"/>
              </a:spcBef>
              <a:spcAft>
                <a:spcPts val="0"/>
              </a:spcAft>
              <a:buNone/>
            </a:pPr>
            <a:r>
              <a:rPr lang="en-US" sz="1400" dirty="0">
                <a:solidFill>
                  <a:srgbClr val="404040"/>
                </a:solidFill>
                <a:latin typeface="Open Sans" panose="020B0606030504020204" pitchFamily="34" charset="0"/>
                <a:ea typeface="Open Sans" panose="020B0606030504020204" pitchFamily="34" charset="0"/>
                <a:cs typeface="Open Sans" panose="020B0606030504020204" pitchFamily="34" charset="0"/>
              </a:rPr>
              <a:t>Replication is the recommended scalability strategy based on current needs and projected growth. 90% of users are read-only (employees viewing data). Replicas offload read traffic from the primary database.</a:t>
            </a:r>
          </a:p>
          <a:p>
            <a:pPr indent="-349250" algn="just">
              <a:buSzPts val="1900"/>
              <a:buFont typeface="Open Sans"/>
              <a:buChar char="●"/>
            </a:pPr>
            <a:r>
              <a:rPr lang="en" sz="1900" b="1" dirty="0">
                <a:latin typeface="Open Sans"/>
                <a:ea typeface="Open Sans"/>
                <a:cs typeface="Open Sans"/>
                <a:sym typeface="Open Sans"/>
              </a:rPr>
              <a:t>Flexibility</a:t>
            </a:r>
          </a:p>
          <a:p>
            <a:pPr indent="-349250" algn="just">
              <a:buSzPts val="1900"/>
              <a:buFont typeface="Open Sans"/>
              <a:buChar char="●"/>
            </a:pPr>
            <a:r>
              <a:rPr lang="en-US" sz="140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Tables are normalized</a:t>
            </a:r>
            <a:r>
              <a:rPr lang="en-US" sz="1400" dirty="0">
                <a:solidFill>
                  <a:srgbClr val="404040"/>
                </a:solidFill>
                <a:latin typeface="Open Sans" panose="020B0606030504020204" pitchFamily="34" charset="0"/>
                <a:ea typeface="Open Sans" panose="020B0606030504020204" pitchFamily="34" charset="0"/>
                <a:cs typeface="Open Sans" panose="020B0606030504020204" pitchFamily="34" charset="0"/>
              </a:rPr>
              <a:t> to ensure that d</a:t>
            </a:r>
            <a:r>
              <a:rPr lang="en-US" sz="1400" b="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ata is split into logical, standalone tables. Relationships are enforced via </a:t>
            </a:r>
            <a:r>
              <a:rPr lang="en-US" sz="1400" b="1"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foreign keys </a:t>
            </a:r>
            <a:r>
              <a:rPr lang="en-US" sz="1400" b="0" i="0" dirty="0">
                <a:solidFill>
                  <a:srgbClr val="404040"/>
                </a:solidFill>
                <a:effectLst/>
                <a:latin typeface="Open Sans" panose="020B0606030504020204" pitchFamily="34" charset="0"/>
                <a:ea typeface="Open Sans" panose="020B0606030504020204" pitchFamily="34" charset="0"/>
                <a:cs typeface="Open Sans" panose="020B0606030504020204" pitchFamily="34" charset="0"/>
              </a:rPr>
              <a:t>enabling easy joins with external systems. </a:t>
            </a:r>
          </a:p>
          <a:p>
            <a:pPr indent="-349250" algn="just">
              <a:buSzPts val="1900"/>
              <a:buFont typeface="Open Sans"/>
              <a:buChar char="●"/>
            </a:pPr>
            <a:r>
              <a:rPr lang="en-US" sz="140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Columns like location are split into cities, states, and  regions tables for granular integration (e.g., payroll systems needing state-specific tax rules).</a:t>
            </a:r>
          </a:p>
          <a:p>
            <a:pPr marL="457200" lvl="0" indent="0" algn="just" rtl="0">
              <a:spcBef>
                <a:spcPts val="1600"/>
              </a:spcBef>
              <a:spcAft>
                <a:spcPts val="0"/>
              </a:spcAft>
              <a:buNone/>
            </a:pPr>
            <a:endParaRPr lang="en-US" sz="1400" dirty="0">
              <a:solidFill>
                <a:srgbClr val="404040"/>
              </a:solidFill>
              <a:latin typeface="Open Sans" panose="020B0606030504020204" pitchFamily="34" charset="0"/>
              <a:ea typeface="Open Sans" panose="020B0606030504020204" pitchFamily="34" charset="0"/>
              <a:cs typeface="Open Sans" panose="020B0606030504020204" pitchFamily="34" charset="0"/>
            </a:endParaRPr>
          </a:p>
          <a:p>
            <a:pPr marL="457200" lvl="0" indent="0" algn="just" rtl="0">
              <a:spcBef>
                <a:spcPts val="1600"/>
              </a:spcBef>
              <a:spcAft>
                <a:spcPts val="0"/>
              </a:spcAft>
              <a:buNone/>
            </a:pPr>
            <a:endParaRPr lang="en-US" sz="1400" dirty="0">
              <a:solidFill>
                <a:srgbClr val="40404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0988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00" y="7277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31" name="Google Shape;231;p59"/>
          <p:cNvSpPr txBox="1">
            <a:spLocks noGrp="1"/>
          </p:cNvSpPr>
          <p:nvPr>
            <p:ph type="body" idx="1"/>
          </p:nvPr>
        </p:nvSpPr>
        <p:spPr>
          <a:xfrm>
            <a:off x="264900" y="1192676"/>
            <a:ext cx="7242600" cy="6915022"/>
          </a:xfrm>
          <a:prstGeom prst="rect">
            <a:avLst/>
          </a:prstGeom>
        </p:spPr>
        <p:txBody>
          <a:bodyPr spcFirstLastPara="1" wrap="square" lIns="91425" tIns="91425" rIns="91425" bIns="91425" anchor="t" anchorCtr="0">
            <a:noAutofit/>
          </a:bodyPr>
          <a:lstStyle/>
          <a:p>
            <a:pPr marL="457200" lvl="0" indent="0" algn="l" rtl="0">
              <a:spcBef>
                <a:spcPts val="1600"/>
              </a:spcBef>
              <a:spcAft>
                <a:spcPts val="0"/>
              </a:spcAft>
              <a:buNone/>
            </a:pPr>
            <a:endParaRPr lang="en-US" sz="1200" dirty="0">
              <a:solidFill>
                <a:srgbClr val="404040"/>
              </a:solidFill>
              <a:latin typeface="Inter"/>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p>
          <a:p>
            <a:pPr marL="457200" lvl="0" indent="0" algn="l" rtl="0">
              <a:lnSpc>
                <a:spcPct val="100000"/>
              </a:lnSpc>
              <a:spcBef>
                <a:spcPts val="1600"/>
              </a:spcBef>
              <a:spcAft>
                <a:spcPts val="0"/>
              </a:spcAft>
              <a:buNone/>
            </a:pPr>
            <a:r>
              <a:rPr lang="en-US" sz="1400" dirty="0">
                <a:latin typeface="Open Sans"/>
                <a:ea typeface="Open Sans"/>
                <a:cs typeface="Open Sans"/>
                <a:sym typeface="Open Sans"/>
              </a:rPr>
              <a:t>Database will be stored on the disk, since higher level computations is not required.</a:t>
            </a:r>
          </a:p>
          <a:p>
            <a:pPr marL="457200" lvl="0" indent="0" algn="l" rtl="0">
              <a:lnSpc>
                <a:spcPct val="100000"/>
              </a:lnSpc>
              <a:spcBef>
                <a:spcPts val="0"/>
              </a:spcBef>
              <a:spcAft>
                <a:spcPts val="0"/>
              </a:spcAft>
              <a:buNone/>
            </a:pPr>
            <a:endParaRPr lang="en" sz="1700" dirty="0"/>
          </a:p>
          <a:p>
            <a:pPr marL="457200" lvl="0" indent="0" algn="l" rtl="0">
              <a:lnSpc>
                <a:spcPct val="100000"/>
              </a:lnSpc>
              <a:spcBef>
                <a:spcPts val="0"/>
              </a:spcBef>
              <a:spcAft>
                <a:spcPts val="0"/>
              </a:spcAft>
              <a:buNone/>
            </a:pPr>
            <a:r>
              <a:rPr lang="en" sz="1900" b="1" dirty="0">
                <a:latin typeface="Open Sans"/>
                <a:ea typeface="Open Sans"/>
                <a:cs typeface="Open Sans"/>
                <a:sym typeface="Open Sans"/>
              </a:rPr>
              <a:t>Retention: </a:t>
            </a:r>
            <a:r>
              <a:rPr lang="en" sz="1900" dirty="0">
                <a:latin typeface="Open Sans"/>
                <a:ea typeface="Open Sans"/>
                <a:cs typeface="Open Sans"/>
              </a:rPr>
              <a:t>how </a:t>
            </a:r>
            <a:r>
              <a:rPr lang="en" sz="1700" dirty="0"/>
              <a:t>long does the data have to be kept for?</a:t>
            </a:r>
            <a:endParaRPr sz="1700" dirty="0"/>
          </a:p>
          <a:p>
            <a:pPr indent="0">
              <a:spcBef>
                <a:spcPts val="1600"/>
              </a:spcBef>
              <a:buNone/>
            </a:pPr>
            <a:r>
              <a:rPr lang="en-US" sz="1400" dirty="0">
                <a:solidFill>
                  <a:srgbClr val="0B0B0B"/>
                </a:solidFill>
                <a:latin typeface="Open Sans" panose="020B0606030504020204" pitchFamily="34" charset="0"/>
                <a:ea typeface="Open Sans" panose="020B0606030504020204" pitchFamily="34" charset="0"/>
                <a:cs typeface="Open Sans" panose="020B0606030504020204" pitchFamily="34" charset="0"/>
              </a:rPr>
              <a:t>Federal regulations require that the data be retained for at least 7 years.</a:t>
            </a:r>
            <a:endParaRPr sz="1400" dirty="0">
              <a:solidFill>
                <a:srgbClr val="0B0B0B"/>
              </a:solidFill>
              <a:latin typeface="Open Sans" panose="020B0606030504020204" pitchFamily="34" charset="0"/>
              <a:ea typeface="Open Sans" panose="020B0606030504020204" pitchFamily="34" charset="0"/>
              <a:cs typeface="Open Sans" panose="020B0606030504020204" pitchFamily="34" charset="0"/>
            </a:endParaRP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lang="en-US" sz="1900" b="1" dirty="0">
              <a:latin typeface="Open Sans"/>
              <a:ea typeface="Open Sans"/>
              <a:cs typeface="Open Sans"/>
              <a:sym typeface="Open Sans"/>
            </a:endParaRPr>
          </a:p>
          <a:p>
            <a:pPr marL="457200" lvl="0" indent="0" algn="l" rtl="0">
              <a:spcBef>
                <a:spcPts val="1600"/>
              </a:spcBef>
              <a:spcAft>
                <a:spcPts val="0"/>
              </a:spcAft>
              <a:buNone/>
            </a:pPr>
            <a:r>
              <a:rPr lang="en-US" sz="1400" dirty="0">
                <a:solidFill>
                  <a:srgbClr val="0B0B0B"/>
                </a:solidFill>
                <a:latin typeface="Open Sans" panose="020B0606030504020204" pitchFamily="34" charset="0"/>
                <a:ea typeface="Open Sans" panose="020B0606030504020204" pitchFamily="34" charset="0"/>
                <a:cs typeface="Open Sans" panose="020B0606030504020204" pitchFamily="34" charset="0"/>
              </a:rPr>
              <a:t>S</a:t>
            </a:r>
            <a:r>
              <a:rPr lang="en-US" sz="1400" b="0" i="0" dirty="0">
                <a:solidFill>
                  <a:srgbClr val="0B0B0B"/>
                </a:solidFill>
                <a:effectLst/>
                <a:latin typeface="Open Sans" panose="020B0606030504020204" pitchFamily="34" charset="0"/>
                <a:ea typeface="Open Sans" panose="020B0606030504020204" pitchFamily="34" charset="0"/>
                <a:cs typeface="Open Sans" panose="020B0606030504020204" pitchFamily="34" charset="0"/>
              </a:rPr>
              <a:t>ince this is considered business-critical data.</a:t>
            </a:r>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 The backup schedule is full backup 1x per week, and incremental backup daily.</a:t>
            </a: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TotalTime>
  <Words>1374</Words>
  <Application>Microsoft Office PowerPoint</Application>
  <PresentationFormat>Custom</PresentationFormat>
  <Paragraphs>192</Paragraphs>
  <Slides>27</Slides>
  <Notes>27</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27</vt:i4>
      </vt:variant>
    </vt:vector>
  </HeadingPairs>
  <TitlesOfParts>
    <vt:vector size="38" baseType="lpstr">
      <vt:lpstr>Helvetica Neue</vt:lpstr>
      <vt:lpstr>Open Sans</vt:lpstr>
      <vt:lpstr>Arial</vt:lpstr>
      <vt:lpstr>-apple-system</vt:lpstr>
      <vt:lpstr>Open Sans Light</vt:lpstr>
      <vt:lpstr>Source Code Pro</vt:lpstr>
      <vt:lpstr>Inter</vt:lpstr>
      <vt:lpstr>Simple Light</vt:lpstr>
      <vt:lpstr>Simple Light</vt:lpstr>
      <vt:lpstr>Simple Light</vt:lpstr>
      <vt:lpstr>White</vt:lpstr>
      <vt:lpstr>Tech ABC Corp - HR Database </vt:lpstr>
      <vt:lpstr>PowerPoint Presentation</vt:lpstr>
      <vt:lpstr>Business requirement </vt:lpstr>
      <vt:lpstr>Data Architect Business Requirement</vt:lpstr>
      <vt:lpstr>Data Architect Business Requirement</vt:lpstr>
      <vt:lpstr>Data Architect Business Requirement</vt:lpstr>
      <vt:lpstr>Data Architect Technical Requirement</vt:lpstr>
      <vt:lpstr>Data Architect Technical Requirement</vt:lpstr>
      <vt:lpstr>Data Architect Technical Requirement</vt:lpstr>
      <vt:lpstr>PowerPoint Presentation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Standout Suggestion 1</vt:lpstr>
      <vt:lpstr>Standout Suggestion 2</vt:lpstr>
      <vt:lpstr>Standout Suggestion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Sunday Okechukwu</dc:creator>
  <cp:lastModifiedBy>Sunday Okechukwu</cp:lastModifiedBy>
  <cp:revision>22</cp:revision>
  <dcterms:modified xsi:type="dcterms:W3CDTF">2025-03-25T14:54:03Z</dcterms:modified>
</cp:coreProperties>
</file>