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94" r:id="rId1"/>
    <p:sldMasterId id="2147483695" r:id="rId2"/>
    <p:sldMasterId id="2147483696" r:id="rId3"/>
    <p:sldMasterId id="2147483697" r:id="rId4"/>
  </p:sldMasterIdLst>
  <p:notesMasterIdLst>
    <p:notesMasterId r:id="rId36"/>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Lst>
  <p:sldSz cx="7772400" cy="10058400"/>
  <p:notesSz cx="6858000" cy="9144000"/>
  <p:embeddedFontLst>
    <p:embeddedFont>
      <p:font typeface="Helvetica Neue" panose="020B0604020202020204" charset="0"/>
      <p:regular r:id="rId37"/>
      <p:bold r:id="rId38"/>
      <p:italic r:id="rId39"/>
      <p:boldItalic r:id="rId40"/>
    </p:embeddedFont>
    <p:embeddedFont>
      <p:font typeface="Open Sans" panose="020B0606030504020204" pitchFamily="34" charset="0"/>
      <p:regular r:id="rId41"/>
      <p:bold r:id="rId42"/>
      <p:italic r:id="rId43"/>
      <p:boldItalic r:id="rId44"/>
    </p:embeddedFont>
    <p:embeddedFont>
      <p:font typeface="Open Sans Light" panose="020B0306030504020204" pitchFamily="34" charset="0"/>
      <p:regular r:id="rId45"/>
      <p:bold r:id="rId46"/>
      <p:italic r:id="rId47"/>
      <p:boldItalic r:id="rId48"/>
    </p:embeddedFont>
    <p:embeddedFont>
      <p:font typeface="Source Code Pro" panose="020B0509030403020204" pitchFamily="49" charset="0"/>
      <p:regular r:id="rId49"/>
      <p:bold r:id="rId50"/>
      <p:italic r:id="rId51"/>
      <p:boldItalic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0" d="100"/>
          <a:sy n="60" d="100"/>
        </p:scale>
        <p:origin x="1716" y="-5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font" Target="fonts/font3.fntdata"/><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font" Target="fonts/font6.fntdata"/><Relationship Id="rId47" Type="http://schemas.openxmlformats.org/officeDocument/2006/relationships/font" Target="fonts/font11.fntdata"/><Relationship Id="rId50" Type="http://schemas.openxmlformats.org/officeDocument/2006/relationships/font" Target="fonts/font14.fntdata"/><Relationship Id="rId55"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font" Target="fonts/font2.fntdata"/><Relationship Id="rId46" Type="http://schemas.openxmlformats.org/officeDocument/2006/relationships/font" Target="fonts/font10.fntdata"/><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font" Target="fonts/font5.fntdata"/><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font" Target="fonts/font1.fntdata"/><Relationship Id="rId40" Type="http://schemas.openxmlformats.org/officeDocument/2006/relationships/font" Target="fonts/font4.fntdata"/><Relationship Id="rId45" Type="http://schemas.openxmlformats.org/officeDocument/2006/relationships/font" Target="fonts/font9.fntdata"/><Relationship Id="rId53"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notesMaster" Target="notesMasters/notesMaster1.xml"/><Relationship Id="rId49" Type="http://schemas.openxmlformats.org/officeDocument/2006/relationships/font" Target="fonts/font13.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font" Target="fonts/font8.fntdata"/><Relationship Id="rId52" Type="http://schemas.openxmlformats.org/officeDocument/2006/relationships/font" Target="fonts/font16.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font" Target="fonts/font7.fntdata"/><Relationship Id="rId48" Type="http://schemas.openxmlformats.org/officeDocument/2006/relationships/font" Target="fonts/font12.fntdata"/><Relationship Id="rId56" Type="http://schemas.openxmlformats.org/officeDocument/2006/relationships/tableStyles" Target="tableStyles.xml"/><Relationship Id="rId8" Type="http://schemas.openxmlformats.org/officeDocument/2006/relationships/slide" Target="slides/slide4.xml"/><Relationship Id="rId51" Type="http://schemas.openxmlformats.org/officeDocument/2006/relationships/font" Target="fonts/font15.fntdata"/><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1e9ed12aab_0_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1e9ed12aa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2"/>
        <p:cNvGrpSpPr/>
        <p:nvPr/>
      </p:nvGrpSpPr>
      <p:grpSpPr>
        <a:xfrm>
          <a:off x="0" y="0"/>
          <a:ext cx="0" cy="0"/>
          <a:chOff x="0" y="0"/>
          <a:chExt cx="0" cy="0"/>
        </a:xfrm>
      </p:grpSpPr>
      <p:sp>
        <p:nvSpPr>
          <p:cNvPr id="233" name="Google Shape;233;g62fb0d8af8_0_0: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g62fb0d8af8_0_0: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8d8c850c25_0_9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8d8c850c25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8d8c850c25_0_9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8d8c850c25_0_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8d8c850c25_0_10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8d8c850c25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8d8c850c25_0_10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8d8c850c25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64b864f3db_0_1: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g64b864f3db_0_1: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d8c850c25_0_124: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d8c850c25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8d8c850c25_0_118:notes"/>
          <p:cNvSpPr>
            <a:spLocks noGrp="1" noRot="1" noChangeAspect="1"/>
          </p:cNvSpPr>
          <p:nvPr>
            <p:ph type="sldImg" idx="2"/>
          </p:nvPr>
        </p:nvSpPr>
        <p:spPr>
          <a:xfrm>
            <a:off x="2104480"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8d8c850c25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g8d8c850c25_0_1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6" name="Google Shape;286;g8d8c850c25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g8c7a96e589_1_6: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 name="Google Shape;293;g8c7a96e589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bbfcd4c3a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3bbfcd4c3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g8c7a96e589_1_13: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 name="Google Shape;300;g8c7a96e589_1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8c7a96e589_1_19: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8c7a96e589_1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8c7a96e589_1_25: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8c7a96e589_1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8c7a96e589_1_3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8c7a96e589_1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c49221f98_6_12: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c49221f98_6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2"/>
        <p:cNvGrpSpPr/>
        <p:nvPr/>
      </p:nvGrpSpPr>
      <p:grpSpPr>
        <a:xfrm>
          <a:off x="0" y="0"/>
          <a:ext cx="0" cy="0"/>
          <a:chOff x="0" y="0"/>
          <a:chExt cx="0" cy="0"/>
        </a:xfrm>
      </p:grpSpPr>
      <p:sp>
        <p:nvSpPr>
          <p:cNvPr id="333" name="Google Shape;333;g8c28c705c4_0_7: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g8c28c705c4_0_7: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g8c28c705c4_0_17: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0" name="Google Shape;340;g8c28c705c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8d8c850c25_0_13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8d8c850c25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0"/>
        <p:cNvGrpSpPr/>
        <p:nvPr/>
      </p:nvGrpSpPr>
      <p:grpSpPr>
        <a:xfrm>
          <a:off x="0" y="0"/>
          <a:ext cx="0" cy="0"/>
          <a:chOff x="0" y="0"/>
          <a:chExt cx="0" cy="0"/>
        </a:xfrm>
      </p:grpSpPr>
      <p:sp>
        <p:nvSpPr>
          <p:cNvPr id="351" name="Google Shape;351;g8c49221f98_6_21: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2" name="Google Shape;352;g8c49221f98_6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8c49221f98_6_2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8c49221f98_6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g8d8c850c25_0_38: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1" name="Google Shape;191;g8d8c850c25_0_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2"/>
        <p:cNvGrpSpPr/>
        <p:nvPr/>
      </p:nvGrpSpPr>
      <p:grpSpPr>
        <a:xfrm>
          <a:off x="0" y="0"/>
          <a:ext cx="0" cy="0"/>
          <a:chOff x="0" y="0"/>
          <a:chExt cx="0" cy="0"/>
        </a:xfrm>
      </p:grpSpPr>
      <p:sp>
        <p:nvSpPr>
          <p:cNvPr id="363" name="Google Shape;363;g64b864f3db_0_6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g64b864f3db_0_6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8c28c705c4_0_0: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8c28c705c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8d8c850c25_0_33: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g8d8c850c25_0_33:notes"/>
          <p:cNvSpPr>
            <a:spLocks noGrp="1" noRot="1" noChangeAspect="1"/>
          </p:cNvSpPr>
          <p:nvPr>
            <p:ph type="sldImg" idx="2"/>
          </p:nvPr>
        </p:nvSpPr>
        <p:spPr>
          <a:xfrm>
            <a:off x="2435369" y="685800"/>
            <a:ext cx="19872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g8d8c850c25_0_86:notes"/>
          <p:cNvSpPr>
            <a:spLocks noGrp="1" noRot="1" noChangeAspect="1"/>
          </p:cNvSpPr>
          <p:nvPr>
            <p:ph type="sldImg" idx="2"/>
          </p:nvPr>
        </p:nvSpPr>
        <p:spPr>
          <a:xfrm>
            <a:off x="2104459" y="685800"/>
            <a:ext cx="26496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4" name="Google Shape;204;g8d8c850c25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g8d8c850c25_0_51: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0" name="Google Shape;210;g8d8c850c25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8d8c850c25_0_60: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8d8c850c25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8d8c850c25_0_74: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8d8c850c25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d8c850c25_0_68:notes"/>
          <p:cNvSpPr>
            <a:spLocks noGrp="1" noRot="1" noChangeAspect="1"/>
          </p:cNvSpPr>
          <p:nvPr>
            <p:ph type="sldImg" idx="2"/>
          </p:nvPr>
        </p:nvSpPr>
        <p:spPr>
          <a:xfrm>
            <a:off x="2105025" y="685800"/>
            <a:ext cx="26495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d8c850c25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55"/>
        <p:cNvGrpSpPr/>
        <p:nvPr/>
      </p:nvGrpSpPr>
      <p:grpSpPr>
        <a:xfrm>
          <a:off x="0" y="0"/>
          <a:ext cx="0" cy="0"/>
          <a:chOff x="0" y="0"/>
          <a:chExt cx="0" cy="0"/>
        </a:xfrm>
      </p:grpSpPr>
      <p:sp>
        <p:nvSpPr>
          <p:cNvPr id="56" name="Google Shape;56;p14"/>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7" name="Google Shape;57;p14"/>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8"/>
        <p:cNvGrpSpPr/>
        <p:nvPr/>
      </p:nvGrpSpPr>
      <p:grpSpPr>
        <a:xfrm>
          <a:off x="0" y="0"/>
          <a:ext cx="0" cy="0"/>
          <a:chOff x="0" y="0"/>
          <a:chExt cx="0" cy="0"/>
        </a:xfrm>
      </p:grpSpPr>
      <p:sp>
        <p:nvSpPr>
          <p:cNvPr id="59" name="Google Shape;59;p15"/>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1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2" name="Google Shape;62;p16"/>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3"/>
        <p:cNvGrpSpPr/>
        <p:nvPr/>
      </p:nvGrpSpPr>
      <p:grpSpPr>
        <a:xfrm>
          <a:off x="0" y="0"/>
          <a:ext cx="0" cy="0"/>
          <a:chOff x="0" y="0"/>
          <a:chExt cx="0" cy="0"/>
        </a:xfrm>
      </p:grpSpPr>
      <p:sp>
        <p:nvSpPr>
          <p:cNvPr id="64" name="Google Shape;64;p17"/>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5" name="Google Shape;65;p17"/>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66" name="Google Shape;66;p17"/>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67"/>
        <p:cNvGrpSpPr/>
        <p:nvPr/>
      </p:nvGrpSpPr>
      <p:grpSpPr>
        <a:xfrm>
          <a:off x="0" y="0"/>
          <a:ext cx="0" cy="0"/>
          <a:chOff x="0" y="0"/>
          <a:chExt cx="0" cy="0"/>
        </a:xfrm>
      </p:grpSpPr>
      <p:sp>
        <p:nvSpPr>
          <p:cNvPr id="68" name="Google Shape;68;p18"/>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69"/>
        <p:cNvGrpSpPr/>
        <p:nvPr/>
      </p:nvGrpSpPr>
      <p:grpSpPr>
        <a:xfrm>
          <a:off x="0" y="0"/>
          <a:ext cx="0" cy="0"/>
          <a:chOff x="0" y="0"/>
          <a:chExt cx="0" cy="0"/>
        </a:xfrm>
      </p:grpSpPr>
      <p:sp>
        <p:nvSpPr>
          <p:cNvPr id="70" name="Google Shape;70;p19"/>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71" name="Google Shape;71;p19"/>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2"/>
        <p:cNvGrpSpPr/>
        <p:nvPr/>
      </p:nvGrpSpPr>
      <p:grpSpPr>
        <a:xfrm>
          <a:off x="0" y="0"/>
          <a:ext cx="0" cy="0"/>
          <a:chOff x="0" y="0"/>
          <a:chExt cx="0" cy="0"/>
        </a:xfrm>
      </p:grpSpPr>
      <p:sp>
        <p:nvSpPr>
          <p:cNvPr id="73" name="Google Shape;73;p20"/>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sp>
        <p:nvSpPr>
          <p:cNvPr id="75" name="Google Shape;75;p21"/>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1"/>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77" name="Google Shape;77;p21"/>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78" name="Google Shape;78;p21"/>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9"/>
        <p:cNvGrpSpPr/>
        <p:nvPr/>
      </p:nvGrpSpPr>
      <p:grpSpPr>
        <a:xfrm>
          <a:off x="0" y="0"/>
          <a:ext cx="0" cy="0"/>
          <a:chOff x="0" y="0"/>
          <a:chExt cx="0" cy="0"/>
        </a:xfrm>
      </p:grpSpPr>
      <p:sp>
        <p:nvSpPr>
          <p:cNvPr id="80" name="Google Shape;80;p22"/>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1"/>
        <p:cNvGrpSpPr/>
        <p:nvPr/>
      </p:nvGrpSpPr>
      <p:grpSpPr>
        <a:xfrm>
          <a:off x="0" y="0"/>
          <a:ext cx="0" cy="0"/>
          <a:chOff x="0" y="0"/>
          <a:chExt cx="0" cy="0"/>
        </a:xfrm>
      </p:grpSpPr>
      <p:sp>
        <p:nvSpPr>
          <p:cNvPr id="82" name="Google Shape;82;p23"/>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83" name="Google Shape;83;p23"/>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9"/>
        <p:cNvGrpSpPr/>
        <p:nvPr/>
      </p:nvGrpSpPr>
      <p:grpSpPr>
        <a:xfrm>
          <a:off x="0" y="0"/>
          <a:ext cx="0" cy="0"/>
          <a:chOff x="0" y="0"/>
          <a:chExt cx="0" cy="0"/>
        </a:xfrm>
      </p:grpSpPr>
      <p:sp>
        <p:nvSpPr>
          <p:cNvPr id="90" name="Google Shape;90;p26"/>
          <p:cNvSpPr txBox="1">
            <a:spLocks noGrp="1"/>
          </p:cNvSpPr>
          <p:nvPr>
            <p:ph type="ctrTitle"/>
          </p:nvPr>
        </p:nvSpPr>
        <p:spPr>
          <a:xfrm>
            <a:off x="264952" y="1456058"/>
            <a:ext cx="7242600" cy="4014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91" name="Google Shape;91;p26"/>
          <p:cNvSpPr txBox="1">
            <a:spLocks noGrp="1"/>
          </p:cNvSpPr>
          <p:nvPr>
            <p:ph type="subTitle" idx="1"/>
          </p:nvPr>
        </p:nvSpPr>
        <p:spPr>
          <a:xfrm>
            <a:off x="264945" y="5542289"/>
            <a:ext cx="7242600" cy="1550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800"/>
              <a:buNone/>
              <a:defRPr sz="280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92"/>
        <p:cNvGrpSpPr/>
        <p:nvPr/>
      </p:nvGrpSpPr>
      <p:grpSpPr>
        <a:xfrm>
          <a:off x="0" y="0"/>
          <a:ext cx="0" cy="0"/>
          <a:chOff x="0" y="0"/>
          <a:chExt cx="0" cy="0"/>
        </a:xfrm>
      </p:grpSpPr>
      <p:sp>
        <p:nvSpPr>
          <p:cNvPr id="93" name="Google Shape;93;p27"/>
          <p:cNvSpPr txBox="1">
            <a:spLocks noGrp="1"/>
          </p:cNvSpPr>
          <p:nvPr>
            <p:ph type="title"/>
          </p:nvPr>
        </p:nvSpPr>
        <p:spPr>
          <a:xfrm>
            <a:off x="264945" y="4206107"/>
            <a:ext cx="7242600" cy="16461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94"/>
        <p:cNvGrpSpPr/>
        <p:nvPr/>
      </p:nvGrpSpPr>
      <p:grpSpPr>
        <a:xfrm>
          <a:off x="0" y="0"/>
          <a:ext cx="0" cy="0"/>
          <a:chOff x="0" y="0"/>
          <a:chExt cx="0" cy="0"/>
        </a:xfrm>
      </p:grpSpPr>
      <p:sp>
        <p:nvSpPr>
          <p:cNvPr id="95" name="Google Shape;95;p2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6" name="Google Shape;96;p28"/>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lvl1pPr marL="457200" lvl="0" indent="-419100" rtl="0">
              <a:spcBef>
                <a:spcPts val="0"/>
              </a:spcBef>
              <a:spcAft>
                <a:spcPts val="0"/>
              </a:spcAft>
              <a:buSzPts val="3000"/>
              <a:buChar char="●"/>
              <a:defRPr sz="3000"/>
            </a:lvl1pPr>
            <a:lvl2pPr marL="914400" lvl="1" indent="-381000" rtl="0">
              <a:spcBef>
                <a:spcPts val="1600"/>
              </a:spcBef>
              <a:spcAft>
                <a:spcPts val="0"/>
              </a:spcAft>
              <a:buSzPts val="2400"/>
              <a:buChar char="○"/>
              <a:defRPr sz="2400"/>
            </a:lvl2pPr>
            <a:lvl3pPr marL="1371600" lvl="2" indent="-342900" rtl="0">
              <a:spcBef>
                <a:spcPts val="1600"/>
              </a:spcBef>
              <a:spcAft>
                <a:spcPts val="0"/>
              </a:spcAft>
              <a:buSzPts val="1800"/>
              <a:buChar char="■"/>
              <a:defRPr sz="1800"/>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97"/>
        <p:cNvGrpSpPr/>
        <p:nvPr/>
      </p:nvGrpSpPr>
      <p:grpSpPr>
        <a:xfrm>
          <a:off x="0" y="0"/>
          <a:ext cx="0" cy="0"/>
          <a:chOff x="0" y="0"/>
          <a:chExt cx="0" cy="0"/>
        </a:xfrm>
      </p:grpSpPr>
      <p:sp>
        <p:nvSpPr>
          <p:cNvPr id="98" name="Google Shape;98;p2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9" name="Google Shape;99;p29"/>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
        <p:nvSpPr>
          <p:cNvPr id="100" name="Google Shape;100;p29"/>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sz="14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3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lvl1pPr lvl="0" rtl="0">
              <a:spcBef>
                <a:spcPts val="0"/>
              </a:spcBef>
              <a:spcAft>
                <a:spcPts val="0"/>
              </a:spcAft>
              <a:buSzPts val="4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03"/>
        <p:cNvGrpSpPr/>
        <p:nvPr/>
      </p:nvGrpSpPr>
      <p:grpSpPr>
        <a:xfrm>
          <a:off x="0" y="0"/>
          <a:ext cx="0" cy="0"/>
          <a:chOff x="0" y="0"/>
          <a:chExt cx="0" cy="0"/>
        </a:xfrm>
      </p:grpSpPr>
      <p:sp>
        <p:nvSpPr>
          <p:cNvPr id="104" name="Google Shape;104;p31"/>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105" name="Google Shape;105;p31"/>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rtl="0">
              <a:spcBef>
                <a:spcPts val="0"/>
              </a:spcBef>
              <a:spcAft>
                <a:spcPts val="0"/>
              </a:spcAft>
              <a:buSzPts val="1200"/>
              <a:buChar char="●"/>
              <a:defRPr sz="1200"/>
            </a:lvl1pPr>
            <a:lvl2pPr marL="914400" lvl="1" indent="-304800" rtl="0">
              <a:spcBef>
                <a:spcPts val="1600"/>
              </a:spcBef>
              <a:spcAft>
                <a:spcPts val="0"/>
              </a:spcAft>
              <a:buSzPts val="1200"/>
              <a:buChar char="○"/>
              <a:defRPr sz="1200"/>
            </a:lvl2pPr>
            <a:lvl3pPr marL="1371600" lvl="2" indent="-304800" rtl="0">
              <a:spcBef>
                <a:spcPts val="1600"/>
              </a:spcBef>
              <a:spcAft>
                <a:spcPts val="0"/>
              </a:spcAft>
              <a:buSzPts val="1200"/>
              <a:buChar char="■"/>
              <a:defRPr sz="1200"/>
            </a:lvl3pPr>
            <a:lvl4pPr marL="1828800" lvl="3" indent="-304800" rtl="0">
              <a:spcBef>
                <a:spcPts val="1600"/>
              </a:spcBef>
              <a:spcAft>
                <a:spcPts val="0"/>
              </a:spcAft>
              <a:buSzPts val="1200"/>
              <a:buChar char="●"/>
              <a:defRPr sz="1200"/>
            </a:lvl4pPr>
            <a:lvl5pPr marL="2286000" lvl="4" indent="-304800" rtl="0">
              <a:spcBef>
                <a:spcPts val="1600"/>
              </a:spcBef>
              <a:spcAft>
                <a:spcPts val="0"/>
              </a:spcAft>
              <a:buSzPts val="1200"/>
              <a:buChar char="○"/>
              <a:defRPr sz="1200"/>
            </a:lvl5pPr>
            <a:lvl6pPr marL="2743200" lvl="5" indent="-304800" rtl="0">
              <a:spcBef>
                <a:spcPts val="1600"/>
              </a:spcBef>
              <a:spcAft>
                <a:spcPts val="0"/>
              </a:spcAft>
              <a:buSzPts val="1200"/>
              <a:buChar char="■"/>
              <a:defRPr sz="1200"/>
            </a:lvl6pPr>
            <a:lvl7pPr marL="3200400" lvl="6" indent="-304800" rtl="0">
              <a:spcBef>
                <a:spcPts val="1600"/>
              </a:spcBef>
              <a:spcAft>
                <a:spcPts val="0"/>
              </a:spcAft>
              <a:buSzPts val="1200"/>
              <a:buChar char="●"/>
              <a:defRPr sz="1200"/>
            </a:lvl7pPr>
            <a:lvl8pPr marL="3657600" lvl="7" indent="-304800" rtl="0">
              <a:spcBef>
                <a:spcPts val="1600"/>
              </a:spcBef>
              <a:spcAft>
                <a:spcPts val="0"/>
              </a:spcAft>
              <a:buSzPts val="1200"/>
              <a:buChar char="○"/>
              <a:defRPr sz="1200"/>
            </a:lvl8pPr>
            <a:lvl9pPr marL="4114800" lvl="8" indent="-304800" rtl="0">
              <a:spcBef>
                <a:spcPts val="1600"/>
              </a:spcBef>
              <a:spcAft>
                <a:spcPts val="1600"/>
              </a:spcAft>
              <a:buSzPts val="1200"/>
              <a:buChar char="■"/>
              <a:defRPr sz="1200"/>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06"/>
        <p:cNvGrpSpPr/>
        <p:nvPr/>
      </p:nvGrpSpPr>
      <p:grpSpPr>
        <a:xfrm>
          <a:off x="0" y="0"/>
          <a:ext cx="0" cy="0"/>
          <a:chOff x="0" y="0"/>
          <a:chExt cx="0" cy="0"/>
        </a:xfrm>
      </p:grpSpPr>
      <p:sp>
        <p:nvSpPr>
          <p:cNvPr id="107" name="Google Shape;107;p32"/>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64945" y="2253729"/>
            <a:ext cx="7242600" cy="66810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08"/>
        <p:cNvGrpSpPr/>
        <p:nvPr/>
      </p:nvGrpSpPr>
      <p:grpSpPr>
        <a:xfrm>
          <a:off x="0" y="0"/>
          <a:ext cx="0" cy="0"/>
          <a:chOff x="0" y="0"/>
          <a:chExt cx="0" cy="0"/>
        </a:xfrm>
      </p:grpSpPr>
      <p:sp>
        <p:nvSpPr>
          <p:cNvPr id="109" name="Google Shape;109;p33"/>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33"/>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200"/>
              <a:buNone/>
              <a:defRPr sz="42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 name="Google Shape;111;p33"/>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2100"/>
              <a:buNone/>
              <a:defRPr sz="21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2" name="Google Shape;112;p33"/>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rtl="0">
              <a:spcBef>
                <a:spcPts val="0"/>
              </a:spcBef>
              <a:spcAft>
                <a:spcPts val="0"/>
              </a:spcAft>
              <a:buSzPts val="1800"/>
              <a:buChar char="●"/>
              <a:defRPr/>
            </a:lvl1pPr>
            <a:lvl2pPr marL="914400" lvl="1" indent="-317500" rtl="0">
              <a:spcBef>
                <a:spcPts val="1600"/>
              </a:spcBef>
              <a:spcAft>
                <a:spcPts val="0"/>
              </a:spcAft>
              <a:buSzPts val="1400"/>
              <a:buChar char="○"/>
              <a:defRPr/>
            </a:lvl2pPr>
            <a:lvl3pPr marL="1371600" lvl="2" indent="-317500" rtl="0">
              <a:spcBef>
                <a:spcPts val="1600"/>
              </a:spcBef>
              <a:spcAft>
                <a:spcPts val="0"/>
              </a:spcAft>
              <a:buSzPts val="1400"/>
              <a:buChar char="■"/>
              <a:defRPr/>
            </a:lvl3pPr>
            <a:lvl4pPr marL="1828800" lvl="3" indent="-317500" rtl="0">
              <a:spcBef>
                <a:spcPts val="1600"/>
              </a:spcBef>
              <a:spcAft>
                <a:spcPts val="0"/>
              </a:spcAft>
              <a:buSzPts val="1400"/>
              <a:buChar char="●"/>
              <a:defRPr/>
            </a:lvl4pPr>
            <a:lvl5pPr marL="2286000" lvl="4" indent="-317500" rtl="0">
              <a:spcBef>
                <a:spcPts val="1600"/>
              </a:spcBef>
              <a:spcAft>
                <a:spcPts val="0"/>
              </a:spcAft>
              <a:buSzPts val="1400"/>
              <a:buChar char="○"/>
              <a:defRPr/>
            </a:lvl5pPr>
            <a:lvl6pPr marL="2743200" lvl="5" indent="-317500" rtl="0">
              <a:spcBef>
                <a:spcPts val="1600"/>
              </a:spcBef>
              <a:spcAft>
                <a:spcPts val="0"/>
              </a:spcAft>
              <a:buSzPts val="1400"/>
              <a:buChar char="■"/>
              <a:defRPr/>
            </a:lvl6pPr>
            <a:lvl7pPr marL="3200400" lvl="6" indent="-317500" rtl="0">
              <a:spcBef>
                <a:spcPts val="1600"/>
              </a:spcBef>
              <a:spcAft>
                <a:spcPts val="0"/>
              </a:spcAft>
              <a:buSzPts val="1400"/>
              <a:buChar char="●"/>
              <a:defRPr/>
            </a:lvl7pPr>
            <a:lvl8pPr marL="3657600" lvl="7" indent="-317500" rtl="0">
              <a:spcBef>
                <a:spcPts val="1600"/>
              </a:spcBef>
              <a:spcAft>
                <a:spcPts val="0"/>
              </a:spcAft>
              <a:buSzPts val="1400"/>
              <a:buChar char="○"/>
              <a:defRPr/>
            </a:lvl8pPr>
            <a:lvl9pPr marL="4114800" lvl="8" indent="-317500" rtl="0">
              <a:spcBef>
                <a:spcPts val="1600"/>
              </a:spcBef>
              <a:spcAft>
                <a:spcPts val="1600"/>
              </a:spcAft>
              <a:buSzPts val="1400"/>
              <a:buChar char="■"/>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113"/>
        <p:cNvGrpSpPr/>
        <p:nvPr/>
      </p:nvGrpSpPr>
      <p:grpSpPr>
        <a:xfrm>
          <a:off x="0" y="0"/>
          <a:ext cx="0" cy="0"/>
          <a:chOff x="0" y="0"/>
          <a:chExt cx="0" cy="0"/>
        </a:xfrm>
      </p:grpSpPr>
      <p:sp>
        <p:nvSpPr>
          <p:cNvPr id="114" name="Google Shape;114;p34"/>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rtl="0">
              <a:lnSpc>
                <a:spcPct val="100000"/>
              </a:lnSpc>
              <a:spcBef>
                <a:spcPts val="0"/>
              </a:spcBef>
              <a:spcAft>
                <a:spcPts val="0"/>
              </a:spcAft>
              <a:buSzPts val="1800"/>
              <a:buNone/>
              <a:defRPr/>
            </a:lvl1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115"/>
        <p:cNvGrpSpPr/>
        <p:nvPr/>
      </p:nvGrpSpPr>
      <p:grpSpPr>
        <a:xfrm>
          <a:off x="0" y="0"/>
          <a:ext cx="0" cy="0"/>
          <a:chOff x="0" y="0"/>
          <a:chExt cx="0" cy="0"/>
        </a:xfrm>
      </p:grpSpPr>
      <p:sp>
        <p:nvSpPr>
          <p:cNvPr id="116" name="Google Shape;116;p35"/>
          <p:cNvSpPr txBox="1">
            <a:spLocks noGrp="1"/>
          </p:cNvSpPr>
          <p:nvPr>
            <p:ph type="title" hasCustomPrompt="1"/>
          </p:nvPr>
        </p:nvSpPr>
        <p:spPr>
          <a:xfrm>
            <a:off x="264945" y="2163089"/>
            <a:ext cx="7242600" cy="3839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12000"/>
              <a:buNone/>
              <a:defRPr sz="12000"/>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
        <p:nvSpPr>
          <p:cNvPr id="117" name="Google Shape;117;p35"/>
          <p:cNvSpPr txBox="1">
            <a:spLocks noGrp="1"/>
          </p:cNvSpPr>
          <p:nvPr>
            <p:ph type="body" idx="1"/>
          </p:nvPr>
        </p:nvSpPr>
        <p:spPr>
          <a:xfrm>
            <a:off x="264945" y="6164351"/>
            <a:ext cx="7242600" cy="2543700"/>
          </a:xfrm>
          <a:prstGeom prst="rect">
            <a:avLst/>
          </a:prstGeom>
        </p:spPr>
        <p:txBody>
          <a:bodyPr spcFirstLastPara="1" wrap="square" lIns="91425" tIns="91425" rIns="91425" bIns="91425" anchor="t" anchorCtr="0">
            <a:noAutofit/>
          </a:bodyPr>
          <a:lstStyle>
            <a:lvl1pPr marL="457200" lvl="0" indent="-342900" algn="ctr" rtl="0">
              <a:spcBef>
                <a:spcPts val="0"/>
              </a:spcBef>
              <a:spcAft>
                <a:spcPts val="0"/>
              </a:spcAft>
              <a:buSzPts val="1800"/>
              <a:buChar char="●"/>
              <a:defRPr/>
            </a:lvl1pPr>
            <a:lvl2pPr marL="914400" lvl="1" indent="-317500" algn="ctr" rtl="0">
              <a:spcBef>
                <a:spcPts val="1600"/>
              </a:spcBef>
              <a:spcAft>
                <a:spcPts val="0"/>
              </a:spcAft>
              <a:buSzPts val="1400"/>
              <a:buChar char="○"/>
              <a:defRPr/>
            </a:lvl2pPr>
            <a:lvl3pPr marL="1371600" lvl="2" indent="-317500" algn="ctr" rtl="0">
              <a:spcBef>
                <a:spcPts val="1600"/>
              </a:spcBef>
              <a:spcAft>
                <a:spcPts val="0"/>
              </a:spcAft>
              <a:buSzPts val="1400"/>
              <a:buChar char="■"/>
              <a:defRPr/>
            </a:lvl3pPr>
            <a:lvl4pPr marL="1828800" lvl="3" indent="-317500" algn="ctr" rtl="0">
              <a:spcBef>
                <a:spcPts val="1600"/>
              </a:spcBef>
              <a:spcAft>
                <a:spcPts val="0"/>
              </a:spcAft>
              <a:buSzPts val="1400"/>
              <a:buChar char="●"/>
              <a:defRPr/>
            </a:lvl4pPr>
            <a:lvl5pPr marL="2286000" lvl="4" indent="-317500" algn="ctr" rtl="0">
              <a:spcBef>
                <a:spcPts val="1600"/>
              </a:spcBef>
              <a:spcAft>
                <a:spcPts val="0"/>
              </a:spcAft>
              <a:buSzPts val="1400"/>
              <a:buChar char="○"/>
              <a:defRPr/>
            </a:lvl5pPr>
            <a:lvl6pPr marL="2743200" lvl="5" indent="-317500" algn="ctr" rtl="0">
              <a:spcBef>
                <a:spcPts val="1600"/>
              </a:spcBef>
              <a:spcAft>
                <a:spcPts val="0"/>
              </a:spcAft>
              <a:buSzPts val="1400"/>
              <a:buChar char="■"/>
              <a:defRPr/>
            </a:lvl6pPr>
            <a:lvl7pPr marL="3200400" lvl="6" indent="-317500" algn="ctr" rtl="0">
              <a:spcBef>
                <a:spcPts val="1600"/>
              </a:spcBef>
              <a:spcAft>
                <a:spcPts val="0"/>
              </a:spcAft>
              <a:buSzPts val="1400"/>
              <a:buChar char="●"/>
              <a:defRPr/>
            </a:lvl7pPr>
            <a:lvl8pPr marL="3657600" lvl="7" indent="-317500" algn="ctr" rtl="0">
              <a:spcBef>
                <a:spcPts val="1600"/>
              </a:spcBef>
              <a:spcAft>
                <a:spcPts val="0"/>
              </a:spcAft>
              <a:buSzPts val="1400"/>
              <a:buChar char="○"/>
              <a:defRPr/>
            </a:lvl8pPr>
            <a:lvl9pPr marL="4114800" lvl="8" indent="-317500" algn="ctr" rtl="0">
              <a:spcBef>
                <a:spcPts val="1600"/>
              </a:spcBef>
              <a:spcAft>
                <a:spcPts val="1600"/>
              </a:spcAft>
              <a:buSzPts val="1400"/>
              <a:buChar char="■"/>
              <a:defRPr/>
            </a:lvl9pPr>
          </a:lstStyle>
          <a:p>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8"/>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amp; Subtitle" type="title">
  <p:cSld name="TITLE">
    <p:spTree>
      <p:nvGrpSpPr>
        <p:cNvPr id="1" name="Shape 123"/>
        <p:cNvGrpSpPr/>
        <p:nvPr/>
      </p:nvGrpSpPr>
      <p:grpSpPr>
        <a:xfrm>
          <a:off x="0" y="0"/>
          <a:ext cx="0" cy="0"/>
          <a:chOff x="0" y="0"/>
          <a:chExt cx="0" cy="0"/>
        </a:xfrm>
      </p:grpSpPr>
      <p:sp>
        <p:nvSpPr>
          <p:cNvPr id="124" name="Google Shape;124;p38"/>
          <p:cNvSpPr txBox="1">
            <a:spLocks noGrp="1"/>
          </p:cNvSpPr>
          <p:nvPr>
            <p:ph type="title"/>
          </p:nvPr>
        </p:nvSpPr>
        <p:spPr>
          <a:xfrm>
            <a:off x="1540817" y="1689497"/>
            <a:ext cx="4690800" cy="34050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5" name="Google Shape;125;p38"/>
          <p:cNvSpPr txBox="1">
            <a:spLocks noGrp="1"/>
          </p:cNvSpPr>
          <p:nvPr>
            <p:ph type="body" idx="1"/>
          </p:nvPr>
        </p:nvSpPr>
        <p:spPr>
          <a:xfrm>
            <a:off x="1540817" y="5186362"/>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6" name="Google Shape;126;p3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Photo - Horizontal" type="tx">
  <p:cSld name="TITLE_AND_BODY">
    <p:spTree>
      <p:nvGrpSpPr>
        <p:cNvPr id="1" name="Shape 127"/>
        <p:cNvGrpSpPr/>
        <p:nvPr/>
      </p:nvGrpSpPr>
      <p:grpSpPr>
        <a:xfrm>
          <a:off x="0" y="0"/>
          <a:ext cx="0" cy="0"/>
          <a:chOff x="0" y="0"/>
          <a:chExt cx="0" cy="0"/>
        </a:xfrm>
      </p:grpSpPr>
      <p:sp>
        <p:nvSpPr>
          <p:cNvPr id="128" name="Google Shape;128;p39"/>
          <p:cNvSpPr>
            <a:spLocks noGrp="1"/>
          </p:cNvSpPr>
          <p:nvPr>
            <p:ph type="pic" idx="2"/>
          </p:nvPr>
        </p:nvSpPr>
        <p:spPr>
          <a:xfrm>
            <a:off x="1691673" y="654843"/>
            <a:ext cx="4383300" cy="61032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9" name="Google Shape;129;p39"/>
          <p:cNvSpPr txBox="1">
            <a:spLocks noGrp="1"/>
          </p:cNvSpPr>
          <p:nvPr>
            <p:ph type="title"/>
          </p:nvPr>
        </p:nvSpPr>
        <p:spPr>
          <a:xfrm>
            <a:off x="1540817" y="6928247"/>
            <a:ext cx="4690800" cy="14667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0" name="Google Shape;130;p39"/>
          <p:cNvSpPr txBox="1">
            <a:spLocks noGrp="1"/>
          </p:cNvSpPr>
          <p:nvPr>
            <p:ph type="body" idx="1"/>
          </p:nvPr>
        </p:nvSpPr>
        <p:spPr>
          <a:xfrm>
            <a:off x="1540817" y="8447484"/>
            <a:ext cx="4690800" cy="11658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1" name="Google Shape;131;p39"/>
          <p:cNvSpPr txBox="1">
            <a:spLocks noGrp="1"/>
          </p:cNvSpPr>
          <p:nvPr>
            <p:ph type="sldNum" idx="12"/>
          </p:nvPr>
        </p:nvSpPr>
        <p:spPr>
          <a:xfrm>
            <a:off x="3804541" y="9534525"/>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Title - Center">
  <p:cSld name="Title - Center">
    <p:spTree>
      <p:nvGrpSpPr>
        <p:cNvPr id="1" name="Shape 132"/>
        <p:cNvGrpSpPr/>
        <p:nvPr/>
      </p:nvGrpSpPr>
      <p:grpSpPr>
        <a:xfrm>
          <a:off x="0" y="0"/>
          <a:ext cx="0" cy="0"/>
          <a:chOff x="0" y="0"/>
          <a:chExt cx="0" cy="0"/>
        </a:xfrm>
      </p:grpSpPr>
      <p:sp>
        <p:nvSpPr>
          <p:cNvPr id="133" name="Google Shape;133;p40"/>
          <p:cNvSpPr txBox="1">
            <a:spLocks noGrp="1"/>
          </p:cNvSpPr>
          <p:nvPr>
            <p:ph type="title"/>
          </p:nvPr>
        </p:nvSpPr>
        <p:spPr>
          <a:xfrm>
            <a:off x="1540817" y="3326606"/>
            <a:ext cx="4690800" cy="34050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4" name="Google Shape;134;p40"/>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Photo - Vertical">
  <p:cSld name="Photo - Vertical">
    <p:spTree>
      <p:nvGrpSpPr>
        <p:cNvPr id="1" name="Shape 135"/>
        <p:cNvGrpSpPr/>
        <p:nvPr/>
      </p:nvGrpSpPr>
      <p:grpSpPr>
        <a:xfrm>
          <a:off x="0" y="0"/>
          <a:ext cx="0" cy="0"/>
          <a:chOff x="0" y="0"/>
          <a:chExt cx="0" cy="0"/>
        </a:xfrm>
      </p:grpSpPr>
      <p:sp>
        <p:nvSpPr>
          <p:cNvPr id="136" name="Google Shape;136;p41"/>
          <p:cNvSpPr>
            <a:spLocks noGrp="1"/>
          </p:cNvSpPr>
          <p:nvPr>
            <p:ph type="pic" idx="2"/>
          </p:nvPr>
        </p:nvSpPr>
        <p:spPr>
          <a:xfrm>
            <a:off x="3982975" y="654843"/>
            <a:ext cx="2391000" cy="8486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7" name="Google Shape;137;p41"/>
          <p:cNvSpPr txBox="1">
            <a:spLocks noGrp="1"/>
          </p:cNvSpPr>
          <p:nvPr>
            <p:ph type="title"/>
          </p:nvPr>
        </p:nvSpPr>
        <p:spPr>
          <a:xfrm>
            <a:off x="1398501" y="654843"/>
            <a:ext cx="2391000" cy="4112400"/>
          </a:xfrm>
          <a:prstGeom prst="rect">
            <a:avLst/>
          </a:prstGeom>
          <a:noFill/>
          <a:ln>
            <a:noFill/>
          </a:ln>
        </p:spPr>
        <p:txBody>
          <a:bodyPr spcFirstLastPara="1" wrap="square" lIns="34275" tIns="34275" rIns="34275" bIns="34275" anchor="b" anchorCtr="0">
            <a:noAutofit/>
          </a:bodyPr>
          <a:lstStyle>
            <a:lvl1pPr marL="0" marR="0" lvl="0" indent="0" algn="ctr" rtl="0">
              <a:lnSpc>
                <a:spcPct val="100000"/>
              </a:lnSpc>
              <a:spcBef>
                <a:spcPts val="0"/>
              </a:spcBef>
              <a:spcAft>
                <a:spcPts val="0"/>
              </a:spcAft>
              <a:buClr>
                <a:srgbClr val="000000"/>
              </a:buClr>
              <a:buSzPts val="500"/>
              <a:buFont typeface="Helvetica Neue"/>
              <a:buNone/>
              <a:defRPr sz="3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38" name="Google Shape;138;p41"/>
          <p:cNvSpPr txBox="1">
            <a:spLocks noGrp="1"/>
          </p:cNvSpPr>
          <p:nvPr>
            <p:ph type="body" idx="1"/>
          </p:nvPr>
        </p:nvSpPr>
        <p:spPr>
          <a:xfrm>
            <a:off x="1398501" y="4911328"/>
            <a:ext cx="2391000" cy="42306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1pPr>
            <a:lvl2pPr marL="914400" marR="0" lvl="1"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2pPr>
            <a:lvl3pPr marL="1371600" marR="0" lvl="2"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3pPr>
            <a:lvl4pPr marL="1828800" marR="0" lvl="3"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4pPr>
            <a:lvl5pPr marL="2286000" marR="0" lvl="4" indent="-228600" algn="ctr" rtl="0">
              <a:lnSpc>
                <a:spcPct val="100000"/>
              </a:lnSpc>
              <a:spcBef>
                <a:spcPts val="0"/>
              </a:spcBef>
              <a:spcAft>
                <a:spcPts val="0"/>
              </a:spcAft>
              <a:buClr>
                <a:srgbClr val="000000"/>
              </a:buClr>
              <a:buSzPts val="1400"/>
              <a:buFont typeface="Helvetica Neue"/>
              <a:buNone/>
              <a:defRPr sz="17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39" name="Google Shape;139;p41"/>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 Top">
  <p:cSld name="Title - Top">
    <p:spTree>
      <p:nvGrpSpPr>
        <p:cNvPr id="1" name="Shape 140"/>
        <p:cNvGrpSpPr/>
        <p:nvPr/>
      </p:nvGrpSpPr>
      <p:grpSpPr>
        <a:xfrm>
          <a:off x="0" y="0"/>
          <a:ext cx="0" cy="0"/>
          <a:chOff x="0" y="0"/>
          <a:chExt cx="0" cy="0"/>
        </a:xfrm>
      </p:grpSpPr>
      <p:sp>
        <p:nvSpPr>
          <p:cNvPr id="141" name="Google Shape;141;p42"/>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2" name="Google Shape;142;p42"/>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mp; Bullets">
  <p:cSld name="Title &amp; Bullets">
    <p:spTree>
      <p:nvGrpSpPr>
        <p:cNvPr id="1" name="Shape 143"/>
        <p:cNvGrpSpPr/>
        <p:nvPr/>
      </p:nvGrpSpPr>
      <p:grpSpPr>
        <a:xfrm>
          <a:off x="0" y="0"/>
          <a:ext cx="0" cy="0"/>
          <a:chOff x="0" y="0"/>
          <a:chExt cx="0" cy="0"/>
        </a:xfrm>
      </p:grpSpPr>
      <p:sp>
        <p:nvSpPr>
          <p:cNvPr id="144" name="Google Shape;144;p43"/>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45" name="Google Shape;145;p43"/>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6" name="Google Shape;146;p43"/>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64945"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107540" y="2253729"/>
            <a:ext cx="3399900" cy="66810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Bullets &amp; Photo">
  <p:cSld name="Title, Bullets &amp; Photo">
    <p:spTree>
      <p:nvGrpSpPr>
        <p:cNvPr id="1" name="Shape 147"/>
        <p:cNvGrpSpPr/>
        <p:nvPr/>
      </p:nvGrpSpPr>
      <p:grpSpPr>
        <a:xfrm>
          <a:off x="0" y="0"/>
          <a:ext cx="0" cy="0"/>
          <a:chOff x="0" y="0"/>
          <a:chExt cx="0" cy="0"/>
        </a:xfrm>
      </p:grpSpPr>
      <p:sp>
        <p:nvSpPr>
          <p:cNvPr id="148" name="Google Shape;148;p44"/>
          <p:cNvSpPr>
            <a:spLocks noGrp="1"/>
          </p:cNvSpPr>
          <p:nvPr>
            <p:ph type="pic" idx="2"/>
          </p:nvPr>
        </p:nvSpPr>
        <p:spPr>
          <a:xfrm>
            <a:off x="3982975" y="2684859"/>
            <a:ext cx="2391000" cy="64827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49" name="Google Shape;149;p44"/>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50" name="Google Shape;150;p44"/>
          <p:cNvSpPr txBox="1">
            <a:spLocks noGrp="1"/>
          </p:cNvSpPr>
          <p:nvPr>
            <p:ph type="body" idx="1"/>
          </p:nvPr>
        </p:nvSpPr>
        <p:spPr>
          <a:xfrm>
            <a:off x="1398501" y="2684859"/>
            <a:ext cx="2391000" cy="6482700"/>
          </a:xfrm>
          <a:prstGeom prst="rect">
            <a:avLst/>
          </a:prstGeom>
          <a:noFill/>
          <a:ln>
            <a:noFill/>
          </a:ln>
        </p:spPr>
        <p:txBody>
          <a:bodyPr spcFirstLastPara="1" wrap="square" lIns="34275" tIns="34275" rIns="34275" bIns="34275" anchor="ctr" anchorCtr="0">
            <a:noAutofit/>
          </a:bodyPr>
          <a:lstStyle>
            <a:lvl1pPr marL="457200" marR="0" lvl="0"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1pPr>
            <a:lvl2pPr marL="914400" marR="0" lvl="1"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2pPr>
            <a:lvl3pPr marL="1371600" marR="0" lvl="2"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3pPr>
            <a:lvl4pPr marL="1828800" marR="0" lvl="3"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4pPr>
            <a:lvl5pPr marL="2286000" marR="0" lvl="4" indent="-298450" algn="l" rtl="0">
              <a:lnSpc>
                <a:spcPct val="100000"/>
              </a:lnSpc>
              <a:spcBef>
                <a:spcPts val="1700"/>
              </a:spcBef>
              <a:spcAft>
                <a:spcPts val="0"/>
              </a:spcAft>
              <a:buClr>
                <a:srgbClr val="000000"/>
              </a:buClr>
              <a:buSzPts val="1100"/>
              <a:buFont typeface="Helvetica Neue"/>
              <a:buChar char="•"/>
              <a:defRPr sz="14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1" name="Google Shape;151;p44"/>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Bullets">
  <p:cSld name="Bullets">
    <p:spTree>
      <p:nvGrpSpPr>
        <p:cNvPr id="1" name="Shape 152"/>
        <p:cNvGrpSpPr/>
        <p:nvPr/>
      </p:nvGrpSpPr>
      <p:grpSpPr>
        <a:xfrm>
          <a:off x="0" y="0"/>
          <a:ext cx="0" cy="0"/>
          <a:chOff x="0" y="0"/>
          <a:chExt cx="0" cy="0"/>
        </a:xfrm>
      </p:grpSpPr>
      <p:sp>
        <p:nvSpPr>
          <p:cNvPr id="153" name="Google Shape;153;p45"/>
          <p:cNvSpPr txBox="1">
            <a:spLocks noGrp="1"/>
          </p:cNvSpPr>
          <p:nvPr>
            <p:ph type="body" idx="1"/>
          </p:nvPr>
        </p:nvSpPr>
        <p:spPr>
          <a:xfrm>
            <a:off x="1398501" y="1309687"/>
            <a:ext cx="4975200" cy="74388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4" name="Google Shape;154;p45"/>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Photo - 3 Up">
  <p:cSld name="Photo - 3 Up">
    <p:spTree>
      <p:nvGrpSpPr>
        <p:cNvPr id="1" name="Shape 155"/>
        <p:cNvGrpSpPr/>
        <p:nvPr/>
      </p:nvGrpSpPr>
      <p:grpSpPr>
        <a:xfrm>
          <a:off x="0" y="0"/>
          <a:ext cx="0" cy="0"/>
          <a:chOff x="0" y="0"/>
          <a:chExt cx="0" cy="0"/>
        </a:xfrm>
      </p:grpSpPr>
      <p:sp>
        <p:nvSpPr>
          <p:cNvPr id="156" name="Google Shape;156;p46"/>
          <p:cNvSpPr>
            <a:spLocks noGrp="1"/>
          </p:cNvSpPr>
          <p:nvPr>
            <p:ph type="pic" idx="2"/>
          </p:nvPr>
        </p:nvSpPr>
        <p:spPr>
          <a:xfrm>
            <a:off x="3982975" y="5251847"/>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7" name="Google Shape;157;p46"/>
          <p:cNvSpPr>
            <a:spLocks noGrp="1"/>
          </p:cNvSpPr>
          <p:nvPr>
            <p:ph type="pic" idx="3"/>
          </p:nvPr>
        </p:nvSpPr>
        <p:spPr>
          <a:xfrm>
            <a:off x="3985763" y="916781"/>
            <a:ext cx="2391000" cy="38895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8" name="Google Shape;158;p46"/>
          <p:cNvSpPr>
            <a:spLocks noGrp="1"/>
          </p:cNvSpPr>
          <p:nvPr>
            <p:ph type="pic" idx="4"/>
          </p:nvPr>
        </p:nvSpPr>
        <p:spPr>
          <a:xfrm>
            <a:off x="1398501" y="916781"/>
            <a:ext cx="2391000" cy="82251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59" name="Google Shape;159;p46"/>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160"/>
        <p:cNvGrpSpPr/>
        <p:nvPr/>
      </p:nvGrpSpPr>
      <p:grpSpPr>
        <a:xfrm>
          <a:off x="0" y="0"/>
          <a:ext cx="0" cy="0"/>
          <a:chOff x="0" y="0"/>
          <a:chExt cx="0" cy="0"/>
        </a:xfrm>
      </p:grpSpPr>
      <p:sp>
        <p:nvSpPr>
          <p:cNvPr id="161" name="Google Shape;161;p47"/>
          <p:cNvSpPr txBox="1">
            <a:spLocks noGrp="1"/>
          </p:cNvSpPr>
          <p:nvPr>
            <p:ph type="body" idx="1"/>
          </p:nvPr>
        </p:nvSpPr>
        <p:spPr>
          <a:xfrm>
            <a:off x="1540817" y="6561534"/>
            <a:ext cx="4690800" cy="484500"/>
          </a:xfrm>
          <a:prstGeom prst="rect">
            <a:avLst/>
          </a:prstGeom>
          <a:noFill/>
          <a:ln>
            <a:noFill/>
          </a:ln>
        </p:spPr>
        <p:txBody>
          <a:bodyPr spcFirstLastPara="1" wrap="square" lIns="34275" tIns="34275" rIns="34275" bIns="34275" anchor="t"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12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2" name="Google Shape;162;p47"/>
          <p:cNvSpPr txBox="1">
            <a:spLocks noGrp="1"/>
          </p:cNvSpPr>
          <p:nvPr>
            <p:ph type="body" idx="2"/>
          </p:nvPr>
        </p:nvSpPr>
        <p:spPr>
          <a:xfrm>
            <a:off x="1540817" y="4400259"/>
            <a:ext cx="4690800" cy="708000"/>
          </a:xfrm>
          <a:prstGeom prst="rect">
            <a:avLst/>
          </a:prstGeom>
          <a:noFill/>
          <a:ln>
            <a:noFill/>
          </a:ln>
        </p:spPr>
        <p:txBody>
          <a:bodyPr spcFirstLastPara="1" wrap="square" lIns="34275" tIns="34275" rIns="34275" bIns="34275" anchor="ctr" anchorCtr="0">
            <a:noAutofit/>
          </a:bodyPr>
          <a:lstStyle>
            <a:lvl1pPr marL="457200" marR="0" lvl="0" indent="-228600" algn="ctr" rtl="0">
              <a:lnSpc>
                <a:spcPct val="100000"/>
              </a:lnSpc>
              <a:spcBef>
                <a:spcPts val="0"/>
              </a:spcBef>
              <a:spcAft>
                <a:spcPts val="0"/>
              </a:spcAft>
              <a:buClr>
                <a:srgbClr val="000000"/>
              </a:buClr>
              <a:buSzPts val="1400"/>
              <a:buFont typeface="Helvetica Neue"/>
              <a:buNone/>
              <a:defRPr sz="20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3" name="Google Shape;163;p4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Photo">
  <p:cSld name="Photo">
    <p:spTree>
      <p:nvGrpSpPr>
        <p:cNvPr id="1" name="Shape 164"/>
        <p:cNvGrpSpPr/>
        <p:nvPr/>
      </p:nvGrpSpPr>
      <p:grpSpPr>
        <a:xfrm>
          <a:off x="0" y="0"/>
          <a:ext cx="0" cy="0"/>
          <a:chOff x="0" y="0"/>
          <a:chExt cx="0" cy="0"/>
        </a:xfrm>
      </p:grpSpPr>
      <p:sp>
        <p:nvSpPr>
          <p:cNvPr id="165" name="Google Shape;165;p48"/>
          <p:cNvSpPr>
            <a:spLocks noGrp="1"/>
          </p:cNvSpPr>
          <p:nvPr>
            <p:ph type="pic" idx="2"/>
          </p:nvPr>
        </p:nvSpPr>
        <p:spPr>
          <a:xfrm>
            <a:off x="971550" y="0"/>
            <a:ext cx="5829300" cy="10058400"/>
          </a:xfrm>
          <a:prstGeom prst="rect">
            <a:avLst/>
          </a:prstGeom>
          <a:noFill/>
          <a:ln>
            <a:noFill/>
          </a:ln>
        </p:spPr>
        <p:txBody>
          <a:bodyPr spcFirstLastPara="1" wrap="square" lIns="34275" tIns="34275" rIns="34275" bIns="34275" anchor="t" anchorCtr="0">
            <a:noAutofit/>
          </a:bodyPr>
          <a:lstStyle>
            <a:lvl1pPr marL="228600" marR="0" lvl="0"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393700" marR="0" lvl="1"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558800" marR="0" lvl="2"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736600" marR="0" lvl="3" indent="-2413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901700" marR="0" lvl="4"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1066800" marR="0" lvl="5"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1231900" marR="0" lvl="6"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1397000" marR="0" lvl="7"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1562100" marR="0" lvl="8" indent="-2286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66" name="Google Shape;166;p48"/>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167"/>
        <p:cNvGrpSpPr/>
        <p:nvPr/>
      </p:nvGrpSpPr>
      <p:grpSpPr>
        <a:xfrm>
          <a:off x="0" y="0"/>
          <a:ext cx="0" cy="0"/>
          <a:chOff x="0" y="0"/>
          <a:chExt cx="0" cy="0"/>
        </a:xfrm>
      </p:grpSpPr>
      <p:sp>
        <p:nvSpPr>
          <p:cNvPr id="168" name="Google Shape;168;p49"/>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_AND_BODY_1">
  <p:cSld name="TITLE_AND_BODY_1">
    <p:spTree>
      <p:nvGrpSpPr>
        <p:cNvPr id="1" name="Shape 169"/>
        <p:cNvGrpSpPr/>
        <p:nvPr/>
      </p:nvGrpSpPr>
      <p:grpSpPr>
        <a:xfrm>
          <a:off x="0" y="0"/>
          <a:ext cx="0" cy="0"/>
          <a:chOff x="0" y="0"/>
          <a:chExt cx="0" cy="0"/>
        </a:xfrm>
      </p:grpSpPr>
      <p:sp>
        <p:nvSpPr>
          <p:cNvPr id="170" name="Google Shape;170;p50"/>
          <p:cNvSpPr txBox="1">
            <a:spLocks noGrp="1"/>
          </p:cNvSpPr>
          <p:nvPr>
            <p:ph type="title"/>
          </p:nvPr>
        </p:nvSpPr>
        <p:spPr>
          <a:xfrm>
            <a:off x="264945" y="870271"/>
            <a:ext cx="7242600" cy="1119900"/>
          </a:xfrm>
          <a:prstGeom prst="rect">
            <a:avLst/>
          </a:prstGeom>
        </p:spPr>
        <p:txBody>
          <a:bodyPr spcFirstLastPara="1" wrap="square" lIns="34275" tIns="34275" rIns="34275" bIns="34275" anchor="ctr" anchorCtr="0">
            <a:noAutofit/>
          </a:bodyPr>
          <a:lstStyle>
            <a:lvl1pPr lvl="0" rtl="0">
              <a:spcBef>
                <a:spcPts val="0"/>
              </a:spcBef>
              <a:spcAft>
                <a:spcPts val="0"/>
              </a:spcAft>
              <a:buSzPts val="500"/>
              <a:buNone/>
              <a:defRPr/>
            </a:lvl1pPr>
            <a:lvl2pPr lvl="1" rtl="0">
              <a:spcBef>
                <a:spcPts val="0"/>
              </a:spcBef>
              <a:spcAft>
                <a:spcPts val="0"/>
              </a:spcAft>
              <a:buSzPts val="500"/>
              <a:buNone/>
              <a:defRPr/>
            </a:lvl2pPr>
            <a:lvl3pPr lvl="2" rtl="0">
              <a:spcBef>
                <a:spcPts val="0"/>
              </a:spcBef>
              <a:spcAft>
                <a:spcPts val="0"/>
              </a:spcAft>
              <a:buSzPts val="500"/>
              <a:buNone/>
              <a:defRPr/>
            </a:lvl3pPr>
            <a:lvl4pPr lvl="3" rtl="0">
              <a:spcBef>
                <a:spcPts val="0"/>
              </a:spcBef>
              <a:spcAft>
                <a:spcPts val="0"/>
              </a:spcAft>
              <a:buSzPts val="500"/>
              <a:buNone/>
              <a:defRPr/>
            </a:lvl4pPr>
            <a:lvl5pPr lvl="4" rtl="0">
              <a:spcBef>
                <a:spcPts val="0"/>
              </a:spcBef>
              <a:spcAft>
                <a:spcPts val="0"/>
              </a:spcAft>
              <a:buSzPts val="500"/>
              <a:buNone/>
              <a:defRPr/>
            </a:lvl5pPr>
            <a:lvl6pPr lvl="5" rtl="0">
              <a:spcBef>
                <a:spcPts val="0"/>
              </a:spcBef>
              <a:spcAft>
                <a:spcPts val="0"/>
              </a:spcAft>
              <a:buSzPts val="500"/>
              <a:buNone/>
              <a:defRPr/>
            </a:lvl6pPr>
            <a:lvl7pPr lvl="6" rtl="0">
              <a:spcBef>
                <a:spcPts val="0"/>
              </a:spcBef>
              <a:spcAft>
                <a:spcPts val="0"/>
              </a:spcAft>
              <a:buSzPts val="500"/>
              <a:buNone/>
              <a:defRPr/>
            </a:lvl7pPr>
            <a:lvl8pPr lvl="7" rtl="0">
              <a:spcBef>
                <a:spcPts val="0"/>
              </a:spcBef>
              <a:spcAft>
                <a:spcPts val="0"/>
              </a:spcAft>
              <a:buSzPts val="500"/>
              <a:buNone/>
              <a:defRPr/>
            </a:lvl8pPr>
            <a:lvl9pPr lvl="8" rtl="0">
              <a:spcBef>
                <a:spcPts val="0"/>
              </a:spcBef>
              <a:spcAft>
                <a:spcPts val="0"/>
              </a:spcAft>
              <a:buSzPts val="500"/>
              <a:buNone/>
              <a:defRPr/>
            </a:lvl9pPr>
          </a:lstStyle>
          <a:p>
            <a:endParaRPr/>
          </a:p>
        </p:txBody>
      </p:sp>
      <p:sp>
        <p:nvSpPr>
          <p:cNvPr id="171" name="Google Shape;171;p50"/>
          <p:cNvSpPr txBox="1">
            <a:spLocks noGrp="1"/>
          </p:cNvSpPr>
          <p:nvPr>
            <p:ph type="body" idx="1"/>
          </p:nvPr>
        </p:nvSpPr>
        <p:spPr>
          <a:xfrm>
            <a:off x="264945" y="2253729"/>
            <a:ext cx="7242600" cy="6239700"/>
          </a:xfrm>
          <a:prstGeom prst="rect">
            <a:avLst/>
          </a:prstGeom>
        </p:spPr>
        <p:txBody>
          <a:bodyPr spcFirstLastPara="1" wrap="square" lIns="34275" tIns="34275" rIns="34275" bIns="34275" anchor="ctr" anchorCtr="0">
            <a:noAutofit/>
          </a:bodyPr>
          <a:lstStyle>
            <a:lvl1pPr marL="457200" lvl="0" indent="-317500" rtl="0">
              <a:spcBef>
                <a:spcPts val="2200"/>
              </a:spcBef>
              <a:spcAft>
                <a:spcPts val="0"/>
              </a:spcAft>
              <a:buSzPts val="1400"/>
              <a:buChar char="•"/>
              <a:defRPr/>
            </a:lvl1pPr>
            <a:lvl2pPr marL="914400" lvl="1" indent="-317500" rtl="0">
              <a:spcBef>
                <a:spcPts val="2200"/>
              </a:spcBef>
              <a:spcAft>
                <a:spcPts val="0"/>
              </a:spcAft>
              <a:buSzPts val="1400"/>
              <a:buChar char="•"/>
              <a:defRPr/>
            </a:lvl2pPr>
            <a:lvl3pPr marL="1371600" lvl="2" indent="-317500" rtl="0">
              <a:spcBef>
                <a:spcPts val="2200"/>
              </a:spcBef>
              <a:spcAft>
                <a:spcPts val="0"/>
              </a:spcAft>
              <a:buSzPts val="1400"/>
              <a:buChar char="•"/>
              <a:defRPr/>
            </a:lvl3pPr>
            <a:lvl4pPr marL="1828800" lvl="3" indent="-317500" rtl="0">
              <a:spcBef>
                <a:spcPts val="2200"/>
              </a:spcBef>
              <a:spcAft>
                <a:spcPts val="0"/>
              </a:spcAft>
              <a:buSzPts val="1400"/>
              <a:buChar char="•"/>
              <a:defRPr/>
            </a:lvl4pPr>
            <a:lvl5pPr marL="2286000" lvl="4" indent="-317500" rtl="0">
              <a:spcBef>
                <a:spcPts val="2200"/>
              </a:spcBef>
              <a:spcAft>
                <a:spcPts val="0"/>
              </a:spcAft>
              <a:buSzPts val="1400"/>
              <a:buChar char="•"/>
              <a:defRPr/>
            </a:lvl5pPr>
            <a:lvl6pPr marL="2743200" lvl="5" indent="-317500" rtl="0">
              <a:spcBef>
                <a:spcPts val="2200"/>
              </a:spcBef>
              <a:spcAft>
                <a:spcPts val="0"/>
              </a:spcAft>
              <a:buSzPts val="1400"/>
              <a:buChar char="•"/>
              <a:defRPr/>
            </a:lvl6pPr>
            <a:lvl7pPr marL="3200400" lvl="6" indent="-317500" rtl="0">
              <a:spcBef>
                <a:spcPts val="2200"/>
              </a:spcBef>
              <a:spcAft>
                <a:spcPts val="0"/>
              </a:spcAft>
              <a:buSzPts val="1400"/>
              <a:buChar char="•"/>
              <a:defRPr/>
            </a:lvl7pPr>
            <a:lvl8pPr marL="3657600" lvl="7" indent="-317500" rtl="0">
              <a:spcBef>
                <a:spcPts val="2200"/>
              </a:spcBef>
              <a:spcAft>
                <a:spcPts val="0"/>
              </a:spcAft>
              <a:buSzPts val="1400"/>
              <a:buChar char="•"/>
              <a:defRPr/>
            </a:lvl8pPr>
            <a:lvl9pPr marL="4114800" lvl="8" indent="-317500" rtl="0">
              <a:spcBef>
                <a:spcPts val="220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64945" y="870271"/>
            <a:ext cx="7242600" cy="11199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64945" y="1086507"/>
            <a:ext cx="2386800" cy="14778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264945" y="2717440"/>
            <a:ext cx="2386800" cy="6217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16713" y="880293"/>
            <a:ext cx="5412600" cy="7999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886200" y="-244"/>
            <a:ext cx="3886200" cy="100584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25675" y="2411542"/>
            <a:ext cx="3438300" cy="2898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25675" y="5481569"/>
            <a:ext cx="3438300" cy="2415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198575" y="1415969"/>
            <a:ext cx="3261300" cy="7226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64945" y="8273124"/>
            <a:ext cx="5099100" cy="11832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7201589" y="9119180"/>
            <a:ext cx="466500" cy="769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13" Type="http://schemas.openxmlformats.org/officeDocument/2006/relationships/slideLayout" Target="../slideLayouts/slideLayout46.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slideLayout" Target="../slideLayouts/slideLayout45.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 Id="rId14"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64945" y="2253729"/>
            <a:ext cx="7242600" cy="66810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7201589" y="9119180"/>
            <a:ext cx="466500" cy="7698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Open Sans"/>
              <a:buNone/>
              <a:defRPr sz="2800">
                <a:solidFill>
                  <a:schemeClr val="dk1"/>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2" name="Google Shape;52;p13"/>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rtl="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rtl="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53" name="Google Shape;53;p13"/>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pic>
        <p:nvPicPr>
          <p:cNvPr id="54" name="Google Shape;54;p13"/>
          <p:cNvPicPr preferRelativeResize="0"/>
          <p:nvPr/>
        </p:nvPicPr>
        <p:blipFill>
          <a:blip r:embed="rId13">
            <a:alphaModFix/>
          </a:blip>
          <a:stretch>
            <a:fillRect/>
          </a:stretch>
        </p:blipFill>
        <p:spPr>
          <a:xfrm>
            <a:off x="6744176" y="8934689"/>
            <a:ext cx="808095" cy="273148"/>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85"/>
        <p:cNvGrpSpPr/>
        <p:nvPr/>
      </p:nvGrpSpPr>
      <p:grpSpPr>
        <a:xfrm>
          <a:off x="0" y="0"/>
          <a:ext cx="0" cy="0"/>
          <a:chOff x="0" y="0"/>
          <a:chExt cx="0" cy="0"/>
        </a:xfrm>
      </p:grpSpPr>
      <p:sp>
        <p:nvSpPr>
          <p:cNvPr id="86" name="Google Shape;86;p25"/>
          <p:cNvSpPr txBox="1">
            <a:spLocks noGrp="1"/>
          </p:cNvSpPr>
          <p:nvPr>
            <p:ph type="title"/>
          </p:nvPr>
        </p:nvSpPr>
        <p:spPr>
          <a:xfrm>
            <a:off x="264945" y="870271"/>
            <a:ext cx="7242600" cy="1119900"/>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4000"/>
              <a:buFont typeface="Open Sans"/>
              <a:buNone/>
              <a:defRPr sz="4000">
                <a:solidFill>
                  <a:srgbClr val="2E3D49"/>
                </a:solidFill>
                <a:latin typeface="Open Sans"/>
                <a:ea typeface="Open Sans"/>
                <a:cs typeface="Open Sans"/>
                <a:sym typeface="Open Sans"/>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87" name="Google Shape;87;p25"/>
          <p:cNvSpPr txBox="1">
            <a:spLocks noGrp="1"/>
          </p:cNvSpPr>
          <p:nvPr>
            <p:ph type="body" idx="1"/>
          </p:nvPr>
        </p:nvSpPr>
        <p:spPr>
          <a:xfrm>
            <a:off x="264945" y="2253729"/>
            <a:ext cx="7242600" cy="6239700"/>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chemeClr val="dk2"/>
              </a:buClr>
              <a:buSzPts val="1800"/>
              <a:buFont typeface="Open Sans Light"/>
              <a:buChar char="●"/>
              <a:defRPr sz="1800">
                <a:solidFill>
                  <a:schemeClr val="dk2"/>
                </a:solidFill>
                <a:latin typeface="Open Sans Light"/>
                <a:ea typeface="Open Sans Light"/>
                <a:cs typeface="Open Sans Light"/>
                <a:sym typeface="Open Sans Light"/>
              </a:defRPr>
            </a:lvl1pPr>
            <a:lvl2pPr marL="914400" lvl="1"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2pPr>
            <a:lvl3pPr marL="1371600" lvl="2"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3pPr>
            <a:lvl4pPr marL="1828800" lvl="3"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4pPr>
            <a:lvl5pPr marL="2286000" lvl="4"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5pPr>
            <a:lvl6pPr marL="2743200" lvl="5"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6pPr>
            <a:lvl7pPr marL="3200400" lvl="6"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7pPr>
            <a:lvl8pPr marL="3657600" lvl="7" indent="-317500" rtl="0">
              <a:lnSpc>
                <a:spcPct val="115000"/>
              </a:lnSpc>
              <a:spcBef>
                <a:spcPts val="1600"/>
              </a:spcBef>
              <a:spcAft>
                <a:spcPts val="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8pPr>
            <a:lvl9pPr marL="4114800" lvl="8" indent="-317500" rtl="0">
              <a:lnSpc>
                <a:spcPct val="115000"/>
              </a:lnSpc>
              <a:spcBef>
                <a:spcPts val="1600"/>
              </a:spcBef>
              <a:spcAft>
                <a:spcPts val="1600"/>
              </a:spcAft>
              <a:buClr>
                <a:schemeClr val="dk2"/>
              </a:buClr>
              <a:buSzPts val="1400"/>
              <a:buFont typeface="Open Sans Light"/>
              <a:buChar char="■"/>
              <a:defRPr>
                <a:solidFill>
                  <a:schemeClr val="dk2"/>
                </a:solidFill>
                <a:latin typeface="Open Sans Light"/>
                <a:ea typeface="Open Sans Light"/>
                <a:cs typeface="Open Sans Light"/>
                <a:sym typeface="Open Sans Light"/>
              </a:defRPr>
            </a:lvl9pPr>
          </a:lstStyle>
          <a:p>
            <a:endParaRPr/>
          </a:p>
        </p:txBody>
      </p:sp>
      <p:sp>
        <p:nvSpPr>
          <p:cNvPr id="88" name="Google Shape;88;p25"/>
          <p:cNvSpPr/>
          <p:nvPr/>
        </p:nvSpPr>
        <p:spPr>
          <a:xfrm>
            <a:off x="-11" y="964431"/>
            <a:ext cx="32400" cy="9315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FFFFFF"/>
              </a:solidFill>
              <a:latin typeface="Helvetica Neue"/>
              <a:ea typeface="Helvetica Neue"/>
              <a:cs typeface="Helvetica Neue"/>
              <a:sym typeface="Helvetica Neue"/>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37"/>
          <p:cNvSpPr txBox="1">
            <a:spLocks noGrp="1"/>
          </p:cNvSpPr>
          <p:nvPr>
            <p:ph type="title"/>
          </p:nvPr>
        </p:nvSpPr>
        <p:spPr>
          <a:xfrm>
            <a:off x="1398501" y="458391"/>
            <a:ext cx="4975200" cy="2226300"/>
          </a:xfrm>
          <a:prstGeom prst="rect">
            <a:avLst/>
          </a:prstGeom>
          <a:noFill/>
          <a:ln>
            <a:noFill/>
          </a:ln>
        </p:spPr>
        <p:txBody>
          <a:bodyPr spcFirstLastPara="1" wrap="square" lIns="34275" tIns="34275" rIns="34275" bIns="34275" anchor="ctr" anchorCtr="0">
            <a:noAutofit/>
          </a:bodyPr>
          <a:lstStyle>
            <a:lvl1pPr marL="0" marR="0" lvl="0" indent="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1pPr>
            <a:lvl2pPr marL="0" marR="0" lvl="1" indent="88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2pPr>
            <a:lvl3pPr marL="0" marR="0" lvl="2" indent="177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3pPr>
            <a:lvl4pPr marL="0" marR="0" lvl="3" indent="2540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4pPr>
            <a:lvl5pPr marL="0" marR="0" lvl="4" indent="342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5pPr>
            <a:lvl6pPr marL="0" marR="0" lvl="5" indent="431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6pPr>
            <a:lvl7pPr marL="0" marR="0" lvl="6" indent="5207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7pPr>
            <a:lvl8pPr marL="0" marR="0" lvl="7" indent="5969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8pPr>
            <a:lvl9pPr marL="0" marR="0" lvl="8" indent="685800" algn="ctr" rtl="0">
              <a:lnSpc>
                <a:spcPct val="100000"/>
              </a:lnSpc>
              <a:spcBef>
                <a:spcPts val="0"/>
              </a:spcBef>
              <a:spcAft>
                <a:spcPts val="0"/>
              </a:spcAft>
              <a:buClr>
                <a:srgbClr val="000000"/>
              </a:buClr>
              <a:buSzPts val="500"/>
              <a:buFont typeface="Helvetica Neue"/>
              <a:buNone/>
              <a:defRPr sz="4200" b="0" i="0" u="none" strike="noStrike" cap="none">
                <a:solidFill>
                  <a:srgbClr val="000000"/>
                </a:solidFill>
                <a:latin typeface="Helvetica Neue"/>
                <a:ea typeface="Helvetica Neue"/>
                <a:cs typeface="Helvetica Neue"/>
                <a:sym typeface="Helvetica Neue"/>
              </a:defRPr>
            </a:lvl9pPr>
          </a:lstStyle>
          <a:p>
            <a:endParaRPr/>
          </a:p>
        </p:txBody>
      </p:sp>
      <p:sp>
        <p:nvSpPr>
          <p:cNvPr id="121" name="Google Shape;121;p37"/>
          <p:cNvSpPr txBox="1">
            <a:spLocks noGrp="1"/>
          </p:cNvSpPr>
          <p:nvPr>
            <p:ph type="body" idx="1"/>
          </p:nvPr>
        </p:nvSpPr>
        <p:spPr>
          <a:xfrm>
            <a:off x="1398501" y="2684859"/>
            <a:ext cx="4975200" cy="6482700"/>
          </a:xfrm>
          <a:prstGeom prst="rect">
            <a:avLst/>
          </a:prstGeom>
          <a:noFill/>
          <a:ln>
            <a:noFill/>
          </a:ln>
        </p:spPr>
        <p:txBody>
          <a:bodyPr spcFirstLastPara="1" wrap="square" lIns="34275" tIns="34275" rIns="34275" bIns="34275" anchor="ctr" anchorCtr="0">
            <a:noAutofit/>
          </a:bodyPr>
          <a:lstStyle>
            <a:lvl1pPr marL="457200" marR="0" lvl="0"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1pPr>
            <a:lvl2pPr marL="914400" marR="0" lvl="1"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2pPr>
            <a:lvl3pPr marL="1371600" marR="0" lvl="2"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3pPr>
            <a:lvl4pPr marL="1828800" marR="0" lvl="3"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4pPr>
            <a:lvl5pPr marL="2286000" marR="0" lvl="4"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5pPr>
            <a:lvl6pPr marL="2743200" marR="0" lvl="5"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6pPr>
            <a:lvl7pPr marL="3200400" marR="0" lvl="6"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7pPr>
            <a:lvl8pPr marL="3657600" marR="0" lvl="7"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8pPr>
            <a:lvl9pPr marL="4114800" marR="0" lvl="8" indent="-317500" algn="l" rtl="0">
              <a:lnSpc>
                <a:spcPct val="100000"/>
              </a:lnSpc>
              <a:spcBef>
                <a:spcPts val="2200"/>
              </a:spcBef>
              <a:spcAft>
                <a:spcPts val="0"/>
              </a:spcAft>
              <a:buClr>
                <a:srgbClr val="000000"/>
              </a:buClr>
              <a:buSzPts val="1400"/>
              <a:buFont typeface="Helvetica Neue"/>
              <a:buChar char="•"/>
              <a:defRPr sz="1900" b="0" i="0" u="none" strike="noStrike" cap="none">
                <a:solidFill>
                  <a:srgbClr val="000000"/>
                </a:solidFill>
                <a:latin typeface="Helvetica Neue"/>
                <a:ea typeface="Helvetica Neue"/>
                <a:cs typeface="Helvetica Neue"/>
                <a:sym typeface="Helvetica Neue"/>
              </a:defRPr>
            </a:lvl9pPr>
          </a:lstStyle>
          <a:p>
            <a:endParaRPr/>
          </a:p>
        </p:txBody>
      </p:sp>
      <p:sp>
        <p:nvSpPr>
          <p:cNvPr id="122" name="Google Shape;122;p37"/>
          <p:cNvSpPr txBox="1">
            <a:spLocks noGrp="1"/>
          </p:cNvSpPr>
          <p:nvPr>
            <p:ph type="sldNum" idx="12"/>
          </p:nvPr>
        </p:nvSpPr>
        <p:spPr>
          <a:xfrm>
            <a:off x="3804541" y="9541073"/>
            <a:ext cx="157500" cy="375000"/>
          </a:xfrm>
          <a:prstGeom prst="rect">
            <a:avLst/>
          </a:prstGeom>
          <a:noFill/>
          <a:ln>
            <a:noFill/>
          </a:ln>
        </p:spPr>
        <p:txBody>
          <a:bodyPr spcFirstLastPara="1" wrap="square" lIns="26775" tIns="26775" rIns="26775" bIns="26775" anchor="t" anchorCtr="0">
            <a:noAutofit/>
          </a:bodyPr>
          <a:lstStyle>
            <a:lvl1pPr marL="0" marR="0" lvl="0"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1pPr>
            <a:lvl2pPr marL="0" marR="0" lvl="1"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2pPr>
            <a:lvl3pPr marL="0" marR="0" lvl="2"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3pPr>
            <a:lvl4pPr marL="0" marR="0" lvl="3"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4pPr>
            <a:lvl5pPr marL="0" marR="0" lvl="4"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5pPr>
            <a:lvl6pPr marL="0" marR="0" lvl="5"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6pPr>
            <a:lvl7pPr marL="0" marR="0" lvl="6"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7pPr>
            <a:lvl8pPr marL="0" marR="0" lvl="7"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8pPr>
            <a:lvl9pPr marL="0" marR="0" lvl="8" indent="0" algn="ctr" rtl="0">
              <a:lnSpc>
                <a:spcPct val="100000"/>
              </a:lnSpc>
              <a:spcBef>
                <a:spcPts val="0"/>
              </a:spcBef>
              <a:spcAft>
                <a:spcPts val="0"/>
              </a:spcAft>
              <a:buClr>
                <a:srgbClr val="000000"/>
              </a:buClr>
              <a:buFont typeface="Helvetica Neue"/>
              <a:buNone/>
              <a:defRPr sz="900" b="0" i="0" u="none" strike="noStrike" cap="none">
                <a:solidFill>
                  <a:srgbClr val="000000"/>
                </a:solidFill>
                <a:latin typeface="Helvetica Neue"/>
                <a:ea typeface="Helvetica Neue"/>
                <a:cs typeface="Helvetica Neue"/>
                <a:sym typeface="Helvetica Neue"/>
              </a:defRPr>
            </a:lvl9pPr>
          </a:lstStyle>
          <a:p>
            <a:pPr marL="0" lvl="0" indent="0" algn="ctr" rtl="0">
              <a:spcBef>
                <a:spcPts val="0"/>
              </a:spcBef>
              <a:spcAft>
                <a:spcPts val="0"/>
              </a:spcAft>
              <a:buNone/>
            </a:pPr>
            <a:fld id="{00000000-1234-1234-1234-123412341234}" type="slidenum">
              <a:rPr lang="en"/>
              <a:t>‹#›</a:t>
            </a:fld>
            <a:endParaRPr sz="5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81" r:id="rId1"/>
    <p:sldLayoutId id="2147483682" r:id="rId2"/>
    <p:sldLayoutId id="2147483683" r:id="rId3"/>
    <p:sldLayoutId id="2147483684" r:id="rId4"/>
    <p:sldLayoutId id="2147483685" r:id="rId5"/>
    <p:sldLayoutId id="2147483686" r:id="rId6"/>
    <p:sldLayoutId id="2147483687" r:id="rId7"/>
    <p:sldLayoutId id="2147483688" r:id="rId8"/>
    <p:sldLayoutId id="2147483689" r:id="rId9"/>
    <p:sldLayoutId id="2147483690" r:id="rId10"/>
    <p:sldLayoutId id="2147483691" r:id="rId11"/>
    <p:sldLayoutId id="2147483692" r:id="rId12"/>
    <p:sldLayoutId id="2147483693"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4.xml"/></Relationships>
</file>

<file path=ppt/slides/_rels/slide11.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11.xml"/><Relationship Id="rId1" Type="http://schemas.openxmlformats.org/officeDocument/2006/relationships/slideLayout" Target="../slideLayouts/slideLayout25.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5.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5.xml"/></Relationships>
</file>

<file path=ppt/slides/_rels/slide1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4.xml"/><Relationship Id="rId1" Type="http://schemas.openxmlformats.org/officeDocument/2006/relationships/slideLayout" Target="../slideLayouts/slideLayout2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5.xml"/></Relationships>
</file>

<file path=ppt/slides/_rels/slide1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notesSlide" Target="../notesSlides/notesSlide17.xml"/><Relationship Id="rId1" Type="http://schemas.openxmlformats.org/officeDocument/2006/relationships/slideLayout" Target="../slideLayouts/slideLayout25.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8.xml"/><Relationship Id="rId1" Type="http://schemas.openxmlformats.org/officeDocument/2006/relationships/slideLayout" Target="../slideLayouts/slideLayout25.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5.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1.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1.xml"/><Relationship Id="rId1" Type="http://schemas.openxmlformats.org/officeDocument/2006/relationships/slideLayout" Target="../slideLayouts/slideLayout25.xml"/></Relationships>
</file>

<file path=ppt/slides/_rels/slide22.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2.xml"/><Relationship Id="rId1" Type="http://schemas.openxmlformats.org/officeDocument/2006/relationships/slideLayout" Target="../slideLayouts/slideLayout25.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4SgnE_0wNpuPdF5ss94GGqIBfcxLnpIF/view" TargetMode="External"/><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hyperlink" Target="https://drive.google.com/file/d/1YdBZPpaIQvnD9NbgkeLMb5PeFtnhGGRP/view?usp=sharing"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75"/>
        <p:cNvGrpSpPr/>
        <p:nvPr/>
      </p:nvGrpSpPr>
      <p:grpSpPr>
        <a:xfrm>
          <a:off x="0" y="0"/>
          <a:ext cx="0" cy="0"/>
          <a:chOff x="0" y="0"/>
          <a:chExt cx="0" cy="0"/>
        </a:xfrm>
      </p:grpSpPr>
      <p:sp>
        <p:nvSpPr>
          <p:cNvPr id="176" name="Google Shape;176;p51"/>
          <p:cNvSpPr/>
          <p:nvPr/>
        </p:nvSpPr>
        <p:spPr>
          <a:xfrm rot="-5400000">
            <a:off x="4270075" y="6556200"/>
            <a:ext cx="3502200" cy="3502200"/>
          </a:xfrm>
          <a:prstGeom prst="rtTriangle">
            <a:avLst/>
          </a:prstGeom>
          <a:solidFill>
            <a:schemeClr val="lt1"/>
          </a:solidFill>
          <a:ln w="952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77" name="Google Shape;177;p51"/>
          <p:cNvPicPr preferRelativeResize="0"/>
          <p:nvPr/>
        </p:nvPicPr>
        <p:blipFill>
          <a:blip r:embed="rId3">
            <a:alphaModFix/>
          </a:blip>
          <a:stretch>
            <a:fillRect/>
          </a:stretch>
        </p:blipFill>
        <p:spPr>
          <a:xfrm>
            <a:off x="6049275" y="8353850"/>
            <a:ext cx="1375200" cy="1375200"/>
          </a:xfrm>
          <a:prstGeom prst="rect">
            <a:avLst/>
          </a:prstGeom>
          <a:noFill/>
          <a:ln>
            <a:noFill/>
          </a:ln>
        </p:spPr>
      </p:pic>
      <p:pic>
        <p:nvPicPr>
          <p:cNvPr id="178" name="Google Shape;178;p51"/>
          <p:cNvPicPr preferRelativeResize="0"/>
          <p:nvPr/>
        </p:nvPicPr>
        <p:blipFill>
          <a:blip r:embed="rId4">
            <a:alphaModFix/>
          </a:blip>
          <a:stretch>
            <a:fillRect/>
          </a:stretch>
        </p:blipFill>
        <p:spPr>
          <a:xfrm>
            <a:off x="1146225" y="2111300"/>
            <a:ext cx="5479925" cy="5479925"/>
          </a:xfrm>
          <a:prstGeom prst="rect">
            <a:avLst/>
          </a:prstGeom>
          <a:noFill/>
          <a:ln>
            <a:noFill/>
          </a:ln>
        </p:spPr>
      </p:pic>
      <p:sp>
        <p:nvSpPr>
          <p:cNvPr id="179" name="Google Shape;179;p51"/>
          <p:cNvSpPr txBox="1">
            <a:spLocks noGrp="1"/>
          </p:cNvSpPr>
          <p:nvPr>
            <p:ph type="title" idx="4294967295"/>
          </p:nvPr>
        </p:nvSpPr>
        <p:spPr>
          <a:xfrm>
            <a:off x="264945" y="423371"/>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4000">
                <a:solidFill>
                  <a:srgbClr val="FFFFFF"/>
                </a:solidFill>
              </a:rPr>
              <a:t>Tech ABC Corp - HR Database</a:t>
            </a:r>
            <a:endParaRPr sz="4000">
              <a:solidFill>
                <a:srgbClr val="FFFFFF"/>
              </a:solidFill>
            </a:endParaRPr>
          </a:p>
          <a:p>
            <a:pPr marL="0" lvl="0" indent="0" algn="l" rtl="0">
              <a:spcBef>
                <a:spcPts val="0"/>
              </a:spcBef>
              <a:spcAft>
                <a:spcPts val="0"/>
              </a:spcAft>
              <a:buNone/>
            </a:pPr>
            <a:endParaRPr/>
          </a:p>
        </p:txBody>
      </p:sp>
      <p:sp>
        <p:nvSpPr>
          <p:cNvPr id="180" name="Google Shape;180;p51"/>
          <p:cNvSpPr txBox="1">
            <a:spLocks noGrp="1"/>
          </p:cNvSpPr>
          <p:nvPr>
            <p:ph type="title" idx="4294967295"/>
          </p:nvPr>
        </p:nvSpPr>
        <p:spPr>
          <a:xfrm>
            <a:off x="264945" y="1074546"/>
            <a:ext cx="7242600" cy="11199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sz="2500" dirty="0">
                <a:solidFill>
                  <a:srgbClr val="FFFFFF"/>
                </a:solidFill>
              </a:rPr>
              <a:t>Sunday Okechukwu  Monday 3, 2025</a:t>
            </a:r>
            <a:endParaRPr sz="2500" dirty="0">
              <a:solidFill>
                <a:srgbClr val="FFFFFF"/>
              </a:solidFill>
            </a:endParaRPr>
          </a:p>
          <a:p>
            <a:pPr marL="0" lvl="0" indent="0" algn="l"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35"/>
        <p:cNvGrpSpPr/>
        <p:nvPr/>
      </p:nvGrpSpPr>
      <p:grpSpPr>
        <a:xfrm>
          <a:off x="0" y="0"/>
          <a:ext cx="0" cy="0"/>
          <a:chOff x="0" y="0"/>
          <a:chExt cx="0" cy="0"/>
        </a:xfrm>
      </p:grpSpPr>
      <p:sp>
        <p:nvSpPr>
          <p:cNvPr id="236" name="Google Shape;236;p6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2</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Relational Database Design</a:t>
            </a:r>
            <a:endParaRPr sz="3000">
              <a:solidFill>
                <a:srgbClr val="FFFFFF"/>
              </a:solidFill>
              <a:latin typeface="Open Sans"/>
              <a:ea typeface="Open Sans"/>
              <a:cs typeface="Open Sans"/>
              <a:sym typeface="Open Sans"/>
            </a:endParaRPr>
          </a:p>
        </p:txBody>
      </p:sp>
      <p:sp>
        <p:nvSpPr>
          <p:cNvPr id="237" name="Google Shape;237;p6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6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2: Relational Database Design</a:t>
            </a:r>
            <a:endParaRPr/>
          </a:p>
        </p:txBody>
      </p:sp>
      <p:sp>
        <p:nvSpPr>
          <p:cNvPr id="243" name="Google Shape;243;p61"/>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lvl="0" indent="0" algn="l" rtl="0">
              <a:lnSpc>
                <a:spcPct val="170000"/>
              </a:lnSpc>
              <a:spcBef>
                <a:spcPts val="0"/>
              </a:spcBef>
              <a:spcAft>
                <a:spcPts val="0"/>
              </a:spcAft>
              <a:buNone/>
            </a:pPr>
            <a:r>
              <a:rPr lang="en" sz="1500">
                <a:solidFill>
                  <a:srgbClr val="525C65"/>
                </a:solidFill>
                <a:highlight>
                  <a:srgbClr val="FFFFFF"/>
                </a:highlight>
                <a:latin typeface="Open Sans"/>
                <a:ea typeface="Open Sans"/>
                <a:cs typeface="Open Sans"/>
                <a:sym typeface="Open Sans"/>
              </a:rPr>
              <a:t>This step is where you will go through the process of designing a new database for Tech ABC Corp's HR department. Using the </a:t>
            </a:r>
            <a:r>
              <a:rPr lang="en" sz="1500" u="sng">
                <a:solidFill>
                  <a:schemeClr val="hlink"/>
                </a:solidFill>
                <a:highlight>
                  <a:srgbClr val="FFFFFF"/>
                </a:highlight>
                <a:latin typeface="Open Sans"/>
                <a:ea typeface="Open Sans"/>
                <a:cs typeface="Open Sans"/>
                <a:sym typeface="Open Sans"/>
                <a:hlinkClick r:id="rId3"/>
              </a:rPr>
              <a:t>dataset</a:t>
            </a:r>
            <a:r>
              <a:rPr lang="en" sz="1500">
                <a:solidFill>
                  <a:srgbClr val="525C65"/>
                </a:solidFill>
                <a:highlight>
                  <a:srgbClr val="FFFFFF"/>
                </a:highlight>
                <a:latin typeface="Open Sans"/>
                <a:ea typeface="Open Sans"/>
                <a:cs typeface="Open Sans"/>
                <a:sym typeface="Open Sans"/>
              </a:rPr>
              <a:t> provided, along with the requirements gathered in step one, you are going to develop a relational database set to the 3NF.</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500">
                <a:solidFill>
                  <a:srgbClr val="525C65"/>
                </a:solidFill>
                <a:highlight>
                  <a:srgbClr val="FFFFFF"/>
                </a:highlight>
                <a:latin typeface="Open Sans"/>
                <a:ea typeface="Open Sans"/>
                <a:cs typeface="Open Sans"/>
                <a:sym typeface="Open Sans"/>
              </a:rPr>
              <a:t>Using Lucidchart, you will create 3 entity relationship diagrams (ERDs) to show how you developed the final design for your data.</a:t>
            </a:r>
            <a:endParaRPr sz="1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endParaRPr sz="5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Clr>
                <a:schemeClr val="dk1"/>
              </a:buClr>
              <a:buSzPts val="1100"/>
              <a:buFont typeface="Arial"/>
              <a:buNone/>
            </a:pPr>
            <a:r>
              <a:rPr lang="en" sz="1500">
                <a:solidFill>
                  <a:srgbClr val="525C65"/>
                </a:solidFill>
                <a:highlight>
                  <a:srgbClr val="FFFFFF"/>
                </a:highlight>
                <a:latin typeface="Open Sans"/>
                <a:ea typeface="Open Sans"/>
                <a:cs typeface="Open Sans"/>
                <a:sym typeface="Open Sans"/>
              </a:rPr>
              <a:t>You will submit a screenshot for each of the 3 ERDs you create. You will find detailed instructions for developing each of the ERDs over the next several pages.</a:t>
            </a:r>
            <a:endParaRPr sz="15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6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49" name="Google Shape;249;p62"/>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Conceptual Model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rgbClr val="FFFFFF"/>
                </a:highlight>
                <a:latin typeface="Open Sans"/>
                <a:ea typeface="Open Sans"/>
                <a:cs typeface="Open Sans"/>
                <a:sym typeface="Open Sans"/>
              </a:rPr>
              <a:t>This is the most general level of data modeling. At the conceptual level, you should be thinking about creating entities that represent business objects for the database. Think broadly here. Attributes (or column names) are not required at this point, but relationship lines are required (although Crow's foot notation is not needed at this level). Create at least three entities for this model; thinking about the 3NF will aid you in deciding the type of entities to create.</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200" dirty="0">
                <a:solidFill>
                  <a:srgbClr val="525C65"/>
                </a:solidFill>
                <a:highlight>
                  <a:srgbClr val="FFFFFF"/>
                </a:highlight>
                <a:latin typeface="Open Sans"/>
                <a:ea typeface="Open Sans"/>
                <a:cs typeface="Open Sans"/>
                <a:sym typeface="Open Sans"/>
              </a:rPr>
              <a:t>Use Lucidchart’s built-in template for DBMS ER Diagram UML.</a:t>
            </a: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None/>
            </a:pPr>
            <a:endParaRPr sz="12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Clr>
                <a:schemeClr val="dk1"/>
              </a:buClr>
              <a:buSzPts val="1100"/>
              <a:buFont typeface="Arial"/>
              <a:buNone/>
            </a:pPr>
            <a:endParaRPr sz="1900" dirty="0"/>
          </a:p>
        </p:txBody>
      </p:sp>
      <p:pic>
        <p:nvPicPr>
          <p:cNvPr id="3" name="Picture 2">
            <a:extLst>
              <a:ext uri="{FF2B5EF4-FFF2-40B4-BE49-F238E27FC236}">
                <a16:creationId xmlns:a16="http://schemas.microsoft.com/office/drawing/2014/main" id="{CAE75799-7211-14D2-3387-8AD42A7518C0}"/>
              </a:ext>
            </a:extLst>
          </p:cNvPr>
          <p:cNvPicPr>
            <a:picLocks noChangeAspect="1"/>
          </p:cNvPicPr>
          <p:nvPr/>
        </p:nvPicPr>
        <p:blipFill>
          <a:blip r:embed="rId3"/>
          <a:stretch>
            <a:fillRect/>
          </a:stretch>
        </p:blipFill>
        <p:spPr>
          <a:xfrm>
            <a:off x="387170" y="4080789"/>
            <a:ext cx="6998060" cy="313071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6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56" name="Google Shape;256;p63"/>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Logical</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400" dirty="0">
                <a:solidFill>
                  <a:srgbClr val="525C65"/>
                </a:solidFill>
                <a:highlight>
                  <a:srgbClr val="FFFFFF"/>
                </a:highlight>
                <a:latin typeface="Open Sans"/>
                <a:ea typeface="Open Sans"/>
                <a:cs typeface="Open Sans"/>
                <a:sym typeface="Open Sans"/>
              </a:rPr>
              <a:t>The logical model is the next level of refinement from the conceptual ERD. At this point, you should have normalized the data to the 3NF. Attributes should also be listed now in the ERD. You can still use human-friendly entity and attribute names in the logical model, and while relationship lines are required, Crow's foot notation is still not needed at this point.</a:t>
            </a:r>
            <a:endParaRPr sz="1400" dirty="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1100"/>
              </a:spcBef>
              <a:spcAft>
                <a:spcPts val="0"/>
              </a:spcAft>
              <a:buNone/>
            </a:pPr>
            <a:r>
              <a:rPr lang="en" sz="1400" dirty="0">
                <a:solidFill>
                  <a:srgbClr val="525C65"/>
                </a:solidFill>
                <a:highlight>
                  <a:srgbClr val="FFFFFF"/>
                </a:highlight>
                <a:latin typeface="Open Sans"/>
                <a:ea typeface="Open Sans"/>
                <a:cs typeface="Open Sans"/>
                <a:sym typeface="Open Sans"/>
              </a:rPr>
              <a:t>Use Lucidchart’s built-in template for DBMS ER Diagram UML.</a:t>
            </a:r>
            <a:endParaRPr sz="1400" dirty="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0"/>
              </a:spcAft>
              <a:buNone/>
            </a:pPr>
            <a:endParaRPr sz="1900" dirty="0"/>
          </a:p>
          <a:p>
            <a:pPr marL="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8E44E294-F3C8-6CBA-5832-67EE09AF2BC7}"/>
              </a:ext>
            </a:extLst>
          </p:cNvPr>
          <p:cNvPicPr>
            <a:picLocks noChangeAspect="1"/>
          </p:cNvPicPr>
          <p:nvPr/>
        </p:nvPicPr>
        <p:blipFill>
          <a:blip r:embed="rId3"/>
          <a:stretch>
            <a:fillRect/>
          </a:stretch>
        </p:blipFill>
        <p:spPr>
          <a:xfrm>
            <a:off x="575445" y="5478091"/>
            <a:ext cx="6388428" cy="353078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6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ERD</a:t>
            </a:r>
            <a:endParaRPr/>
          </a:p>
        </p:txBody>
      </p:sp>
      <p:sp>
        <p:nvSpPr>
          <p:cNvPr id="263" name="Google Shape;263;p64"/>
          <p:cNvSpPr txBox="1">
            <a:spLocks noGrp="1"/>
          </p:cNvSpPr>
          <p:nvPr>
            <p:ph type="body" idx="1"/>
          </p:nvPr>
        </p:nvSpPr>
        <p:spPr>
          <a:xfrm>
            <a:off x="264950" y="199017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Physical</a:t>
            </a:r>
            <a:endParaRPr sz="1900" b="1">
              <a:latin typeface="Open Sans"/>
              <a:ea typeface="Open Sans"/>
              <a:cs typeface="Open Sans"/>
              <a:sym typeface="Open Sans"/>
            </a:endParaRPr>
          </a:p>
          <a:p>
            <a:pPr marL="457200" lvl="0" indent="0" algn="l" rtl="0">
              <a:lnSpc>
                <a:spcPct val="170000"/>
              </a:lnSpc>
              <a:spcBef>
                <a:spcPts val="1600"/>
              </a:spcBef>
              <a:spcAft>
                <a:spcPts val="0"/>
              </a:spcAft>
              <a:buNone/>
            </a:pPr>
            <a:r>
              <a:rPr lang="en" sz="1400">
                <a:solidFill>
                  <a:srgbClr val="525C65"/>
                </a:solidFill>
                <a:highlight>
                  <a:srgbClr val="FFFFFF"/>
                </a:highlight>
                <a:latin typeface="Open Sans"/>
                <a:ea typeface="Open Sans"/>
                <a:cs typeface="Open Sans"/>
                <a:sym typeface="Open Sans"/>
              </a:rPr>
              <a:t>The physical model is what will be built in the database. Each entity should represent a database table, complete with column names and data types. Primary keys and foreign keys should also be represented here. Primary keys should be in bold type with the (PK) designation following the field name. Foreign keys should be in normal type face, but have the designation (FK) after the column name. Finally, in the physical model, Crow's foot notation is important.</a:t>
            </a:r>
            <a:endParaRPr sz="1200">
              <a:solidFill>
                <a:srgbClr val="525C65"/>
              </a:solidFill>
              <a:highlight>
                <a:schemeClr val="lt1"/>
              </a:highlight>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a:solidFill>
                  <a:srgbClr val="FF0000"/>
                </a:solidFill>
                <a:highlight>
                  <a:schemeClr val="lt1"/>
                </a:highlight>
                <a:latin typeface="Open Sans"/>
                <a:ea typeface="Open Sans"/>
                <a:cs typeface="Open Sans"/>
                <a:sym typeface="Open Sans"/>
              </a:rPr>
              <a:t>** Replace example screenshot below with your response</a:t>
            </a:r>
            <a:endParaRPr sz="1500">
              <a:solidFill>
                <a:srgbClr val="525C65"/>
              </a:solidFill>
              <a:highlight>
                <a:srgbClr val="FFFFFF"/>
              </a:highlight>
              <a:latin typeface="Open Sans"/>
              <a:ea typeface="Open Sans"/>
              <a:cs typeface="Open Sans"/>
              <a:sym typeface="Open Sans"/>
            </a:endParaRPr>
          </a:p>
          <a:p>
            <a:pPr marL="457200" lvl="0" indent="0" algn="l" rtl="0">
              <a:spcBef>
                <a:spcPts val="0"/>
              </a:spcBef>
              <a:spcAft>
                <a:spcPts val="1600"/>
              </a:spcAft>
              <a:buNone/>
            </a:pPr>
            <a:endParaRPr sz="1500">
              <a:solidFill>
                <a:srgbClr val="525C65"/>
              </a:solidFill>
              <a:highlight>
                <a:srgbClr val="FFFFFF"/>
              </a:highlight>
              <a:latin typeface="Open Sans"/>
              <a:ea typeface="Open Sans"/>
              <a:cs typeface="Open Sans"/>
              <a:sym typeface="Open Sans"/>
            </a:endParaRPr>
          </a:p>
        </p:txBody>
      </p:sp>
      <p:pic>
        <p:nvPicPr>
          <p:cNvPr id="264" name="Google Shape;264;p64"/>
          <p:cNvPicPr preferRelativeResize="0"/>
          <p:nvPr/>
        </p:nvPicPr>
        <p:blipFill>
          <a:blip r:embed="rId3">
            <a:alphaModFix/>
          </a:blip>
          <a:stretch>
            <a:fillRect/>
          </a:stretch>
        </p:blipFill>
        <p:spPr>
          <a:xfrm>
            <a:off x="832174" y="5859975"/>
            <a:ext cx="6108049" cy="3630424"/>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268"/>
        <p:cNvGrpSpPr/>
        <p:nvPr/>
      </p:nvGrpSpPr>
      <p:grpSpPr>
        <a:xfrm>
          <a:off x="0" y="0"/>
          <a:ext cx="0" cy="0"/>
          <a:chOff x="0" y="0"/>
          <a:chExt cx="0" cy="0"/>
        </a:xfrm>
      </p:grpSpPr>
      <p:sp>
        <p:nvSpPr>
          <p:cNvPr id="269" name="Google Shape;269;p6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3</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Create A Physical Database</a:t>
            </a:r>
            <a:endParaRPr sz="3000">
              <a:solidFill>
                <a:srgbClr val="FFFFFF"/>
              </a:solidFill>
              <a:latin typeface="Open Sans"/>
              <a:ea typeface="Open Sans"/>
              <a:cs typeface="Open Sans"/>
              <a:sym typeface="Open Sans"/>
            </a:endParaRPr>
          </a:p>
        </p:txBody>
      </p:sp>
      <p:sp>
        <p:nvSpPr>
          <p:cNvPr id="270" name="Google Shape;270;p6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6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3: Create A Physical Database</a:t>
            </a:r>
            <a:endParaRPr/>
          </a:p>
        </p:txBody>
      </p:sp>
      <p:sp>
        <p:nvSpPr>
          <p:cNvPr id="276" name="Google Shape;276;p66"/>
          <p:cNvSpPr txBox="1">
            <a:spLocks noGrp="1"/>
          </p:cNvSpPr>
          <p:nvPr>
            <p:ph type="body" idx="1"/>
          </p:nvPr>
        </p:nvSpPr>
        <p:spPr>
          <a:xfrm>
            <a:off x="264895" y="2381604"/>
            <a:ext cx="7242600" cy="6239700"/>
          </a:xfrm>
          <a:prstGeom prst="rect">
            <a:avLst/>
          </a:prstGeom>
        </p:spPr>
        <p:txBody>
          <a:bodyPr spcFirstLastPara="1" wrap="square" lIns="91425" tIns="91425" rIns="91425" bIns="91425" anchor="t" anchorCtr="0">
            <a:noAutofit/>
          </a:bodyPr>
          <a:lstStyle/>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In this step, you will be turning your database model into a physical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110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You will:</a:t>
            </a:r>
            <a:endParaRPr sz="1550" b="1">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110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Create the database using SQL DDL commands</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Load the data into your database, utilizing flat file ETL</a:t>
            </a:r>
            <a:endParaRPr sz="1550">
              <a:solidFill>
                <a:srgbClr val="525C65"/>
              </a:solidFill>
              <a:highlight>
                <a:srgbClr val="FFFFFF"/>
              </a:highlight>
              <a:latin typeface="Open Sans"/>
              <a:ea typeface="Open Sans"/>
              <a:cs typeface="Open Sans"/>
              <a:sym typeface="Open Sans"/>
            </a:endParaRPr>
          </a:p>
          <a:p>
            <a:pPr marL="457200" marR="241300" lvl="0" indent="-327025" algn="l" rtl="0">
              <a:lnSpc>
                <a:spcPct val="100000"/>
              </a:lnSpc>
              <a:spcBef>
                <a:spcPts val="0"/>
              </a:spcBef>
              <a:spcAft>
                <a:spcPts val="0"/>
              </a:spcAft>
              <a:buClr>
                <a:srgbClr val="525C65"/>
              </a:buClr>
              <a:buSzPts val="1550"/>
              <a:buFont typeface="Open Sans"/>
              <a:buChar char="●"/>
            </a:pPr>
            <a:r>
              <a:rPr lang="en" sz="1550">
                <a:solidFill>
                  <a:srgbClr val="525C65"/>
                </a:solidFill>
                <a:highlight>
                  <a:srgbClr val="FFFFFF"/>
                </a:highlight>
                <a:latin typeface="Open Sans"/>
                <a:ea typeface="Open Sans"/>
                <a:cs typeface="Open Sans"/>
                <a:sym typeface="Open Sans"/>
              </a:rPr>
              <a:t>Answer a series of questions using CRUD SQL commands to demonstrate your database was created and populated correctly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Submission</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 this step, you will need to submit SQL files containing all DDL SQL scripts used to create the database.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 will also have to submit screenshots showing CRUD commands, along with results for each of the questions found in the starter template.</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b="1">
                <a:solidFill>
                  <a:srgbClr val="525C65"/>
                </a:solidFill>
                <a:highlight>
                  <a:srgbClr val="FFFFFF"/>
                </a:highlight>
                <a:latin typeface="Open Sans"/>
                <a:ea typeface="Open Sans"/>
                <a:cs typeface="Open Sans"/>
                <a:sym typeface="Open Sans"/>
              </a:rPr>
              <a:t>Hints</a:t>
            </a:r>
            <a:endParaRPr sz="1550" b="1">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Your DDL script will be graded by running the code you submit. Please ensure your SQL code runs properly!</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5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550">
                <a:solidFill>
                  <a:srgbClr val="525C65"/>
                </a:solidFill>
                <a:highlight>
                  <a:srgbClr val="FFFFFF"/>
                </a:highlight>
                <a:latin typeface="Open Sans"/>
                <a:ea typeface="Open Sans"/>
                <a:cs typeface="Open Sans"/>
                <a:sym typeface="Open Sans"/>
              </a:rPr>
              <a:t>After running CRUD commands like update, insert, or delete, run a </a:t>
            </a:r>
            <a:r>
              <a:rPr lang="en" sz="1550">
                <a:solidFill>
                  <a:srgbClr val="525C65"/>
                </a:solidFill>
                <a:highlight>
                  <a:srgbClr val="FFFFFF"/>
                </a:highlight>
                <a:latin typeface="Source Code Pro"/>
                <a:ea typeface="Source Code Pro"/>
                <a:cs typeface="Source Code Pro"/>
                <a:sym typeface="Source Code Pro"/>
              </a:rPr>
              <a:t>SELECT*</a:t>
            </a:r>
            <a:r>
              <a:rPr lang="en" sz="1550">
                <a:solidFill>
                  <a:srgbClr val="525C65"/>
                </a:solidFill>
                <a:highlight>
                  <a:srgbClr val="FFFFFF"/>
                </a:highlight>
                <a:latin typeface="Open Sans"/>
                <a:ea typeface="Open Sans"/>
                <a:cs typeface="Open Sans"/>
                <a:sym typeface="Open Sans"/>
              </a:rPr>
              <a:t> command on the affected table, so the reviewer can see the results of the command.</a:t>
            </a:r>
            <a:endParaRPr sz="105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a:solidFill>
                <a:srgbClr val="525C65"/>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6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DDL</a:t>
            </a:r>
            <a:endParaRPr/>
          </a:p>
        </p:txBody>
      </p:sp>
      <p:sp>
        <p:nvSpPr>
          <p:cNvPr id="282" name="Google Shape;282;p6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Create a DDL SQL script capable of building the database you designed in Step 2</a:t>
            </a:r>
            <a:endParaRPr sz="1900"/>
          </a:p>
          <a:p>
            <a:pPr marL="241300" marR="241300" lvl="0" indent="0" algn="l" rtl="0">
              <a:lnSpc>
                <a:spcPct val="100000"/>
              </a:lnSpc>
              <a:spcBef>
                <a:spcPts val="1600"/>
              </a:spcBef>
              <a:spcAft>
                <a:spcPts val="0"/>
              </a:spcAft>
              <a:buClr>
                <a:schemeClr val="dk1"/>
              </a:buClr>
              <a:buSzPts val="1100"/>
              <a:buFont typeface="Arial"/>
              <a:buNone/>
            </a:pPr>
            <a:r>
              <a:rPr lang="en" sz="1350" b="1">
                <a:solidFill>
                  <a:srgbClr val="2E3D49"/>
                </a:solidFill>
                <a:highlight>
                  <a:srgbClr val="FFFFFF"/>
                </a:highlight>
                <a:latin typeface="Open Sans"/>
                <a:ea typeface="Open Sans"/>
                <a:cs typeface="Open Sans"/>
                <a:sym typeface="Open Sans"/>
              </a:rPr>
              <a:t>Hints</a:t>
            </a:r>
            <a:endParaRPr sz="1350" b="1">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525C65"/>
                </a:solidFill>
                <a:highlight>
                  <a:srgbClr val="FFFFFF"/>
                </a:highlight>
                <a:latin typeface="Open Sans"/>
                <a:ea typeface="Open Sans"/>
                <a:cs typeface="Open Sans"/>
                <a:sym typeface="Open Sans"/>
              </a:rPr>
              <a:t>The DDL script will be graded by running the code you submit. Please ensure your SQL code runs properly.</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r>
              <a:rPr lang="en" sz="1350">
                <a:solidFill>
                  <a:srgbClr val="525C65"/>
                </a:solidFill>
                <a:highlight>
                  <a:srgbClr val="FFFFFF"/>
                </a:highlight>
                <a:latin typeface="Open Sans"/>
                <a:ea typeface="Open Sans"/>
                <a:cs typeface="Open Sans"/>
                <a:sym typeface="Open Sans"/>
              </a:rPr>
              <a:t>Foreign keys cannot be created on tables that do not exist yet, so it may be easier to create all tables in the database, then to go back and run modify statements on the tables to create foreign key constraints.</a:t>
            </a:r>
            <a:endParaRPr sz="1350">
              <a:solidFill>
                <a:srgbClr val="525C65"/>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None/>
            </a:pPr>
            <a:endParaRPr sz="1350">
              <a:solidFill>
                <a:srgbClr val="2E3D49"/>
              </a:solidFill>
              <a:highlight>
                <a:srgbClr val="FFFFFF"/>
              </a:highlight>
              <a:latin typeface="Open Sans"/>
              <a:ea typeface="Open Sans"/>
              <a:cs typeface="Open Sans"/>
              <a:sym typeface="Open Sans"/>
            </a:endParaRPr>
          </a:p>
          <a:p>
            <a:pPr marL="241300" marR="241300" lvl="0" indent="0" algn="l" rtl="0">
              <a:lnSpc>
                <a:spcPct val="100000"/>
              </a:lnSpc>
              <a:spcBef>
                <a:spcPts val="0"/>
              </a:spcBef>
              <a:spcAft>
                <a:spcPts val="0"/>
              </a:spcAft>
              <a:buClr>
                <a:schemeClr val="dk1"/>
              </a:buClr>
              <a:buSzPts val="1100"/>
              <a:buFont typeface="Arial"/>
              <a:buNone/>
            </a:pPr>
            <a:r>
              <a:rPr lang="en" sz="1350">
                <a:solidFill>
                  <a:srgbClr val="FF0000"/>
                </a:solidFill>
                <a:highlight>
                  <a:srgbClr val="FFFFFF"/>
                </a:highlight>
                <a:latin typeface="Open Sans"/>
                <a:ea typeface="Open Sans"/>
                <a:cs typeface="Open Sans"/>
                <a:sym typeface="Open Sans"/>
              </a:rPr>
              <a:t>Remember to submit the related SQL file as well, not just a screenshot (replace the below screenshot).</a:t>
            </a:r>
            <a:endParaRPr sz="1350">
              <a:solidFill>
                <a:srgbClr val="FF0000"/>
              </a:solidFill>
              <a:highlight>
                <a:srgbClr val="FFFFFF"/>
              </a:highlight>
              <a:latin typeface="Open Sans"/>
              <a:ea typeface="Open Sans"/>
              <a:cs typeface="Open Sans"/>
              <a:sym typeface="Open Sans"/>
            </a:endParaRPr>
          </a:p>
          <a:p>
            <a:pPr marL="457200" lvl="0" indent="0" algn="l" rtl="0">
              <a:spcBef>
                <a:spcPts val="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283" name="Google Shape;283;p67"/>
          <p:cNvPicPr preferRelativeResize="0"/>
          <p:nvPr/>
        </p:nvPicPr>
        <p:blipFill rotWithShape="1">
          <a:blip r:embed="rId3">
            <a:alphaModFix/>
          </a:blip>
          <a:srcRect l="2818" t="2391"/>
          <a:stretch/>
        </p:blipFill>
        <p:spPr>
          <a:xfrm>
            <a:off x="1641775" y="5527975"/>
            <a:ext cx="3823475" cy="3971125"/>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6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89" name="Google Shape;289;p68"/>
          <p:cNvSpPr txBox="1">
            <a:spLocks noGrp="1"/>
          </p:cNvSpPr>
          <p:nvPr>
            <p:ph type="body" idx="1"/>
          </p:nvPr>
        </p:nvSpPr>
        <p:spPr>
          <a:xfrm>
            <a:off x="264950" y="21568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1: Return a list of employees with Job Titles and Department Names</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lnSpc>
                <a:spcPct val="170000"/>
              </a:lnSpc>
              <a:spcBef>
                <a:spcPts val="1600"/>
              </a:spcBef>
              <a:spcAft>
                <a:spcPts val="0"/>
              </a:spcAft>
              <a:buClr>
                <a:schemeClr val="dk1"/>
              </a:buClr>
              <a:buSzPts val="1100"/>
              <a:buFont typeface="Arial"/>
              <a:buNone/>
            </a:pPr>
            <a:r>
              <a:rPr lang="en" sz="1200" dirty="0">
                <a:solidFill>
                  <a:srgbClr val="525C65"/>
                </a:solidFill>
                <a:highlight>
                  <a:schemeClr val="lt1"/>
                </a:highlight>
                <a:latin typeface="Open Sans"/>
                <a:ea typeface="Open Sans"/>
                <a:cs typeface="Open Sans"/>
                <a:sym typeface="Open Sans"/>
              </a:rPr>
              <a:t>     </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5F344C27-C710-4B85-9C26-560E10ED25FE}"/>
              </a:ext>
            </a:extLst>
          </p:cNvPr>
          <p:cNvPicPr>
            <a:picLocks noChangeAspect="1"/>
          </p:cNvPicPr>
          <p:nvPr/>
        </p:nvPicPr>
        <p:blipFill>
          <a:blip r:embed="rId3"/>
          <a:stretch>
            <a:fillRect/>
          </a:stretch>
        </p:blipFill>
        <p:spPr>
          <a:xfrm>
            <a:off x="196270" y="4720856"/>
            <a:ext cx="7379859" cy="3851186"/>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6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296" name="Google Shape;296;p69"/>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2: Insert Web Programmer as a new job title</a:t>
            </a: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A992FB9E-7FB9-EBF2-1B73-E73C65088EEB}"/>
              </a:ext>
            </a:extLst>
          </p:cNvPr>
          <p:cNvPicPr>
            <a:picLocks noChangeAspect="1"/>
          </p:cNvPicPr>
          <p:nvPr/>
        </p:nvPicPr>
        <p:blipFill>
          <a:blip r:embed="rId3"/>
          <a:stretch>
            <a:fillRect/>
          </a:stretch>
        </p:blipFill>
        <p:spPr>
          <a:xfrm>
            <a:off x="558615" y="3915190"/>
            <a:ext cx="6655169" cy="370835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5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How to use this Template</a:t>
            </a:r>
            <a:endParaRPr/>
          </a:p>
        </p:txBody>
      </p:sp>
      <p:sp>
        <p:nvSpPr>
          <p:cNvPr id="186" name="Google Shape;186;p52"/>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Make a copy of this Google Slide deck.</a:t>
            </a:r>
            <a:endParaRPr sz="2200"/>
          </a:p>
          <a:p>
            <a:pPr marL="457200" lvl="0" indent="-368300" algn="l" rtl="0">
              <a:spcBef>
                <a:spcPts val="0"/>
              </a:spcBef>
              <a:spcAft>
                <a:spcPts val="0"/>
              </a:spcAft>
              <a:buSzPts val="2200"/>
              <a:buChar char="●"/>
            </a:pPr>
            <a:r>
              <a:rPr lang="en" sz="2200"/>
              <a:t>We have provided these slides as a guide to ensure that you submit all the required components to successfully complete your project. </a:t>
            </a:r>
            <a:endParaRPr sz="2200"/>
          </a:p>
          <a:p>
            <a:pPr marL="457200" lvl="0" indent="-368300" algn="l" rtl="0">
              <a:spcBef>
                <a:spcPts val="0"/>
              </a:spcBef>
              <a:spcAft>
                <a:spcPts val="0"/>
              </a:spcAft>
              <a:buSzPts val="2200"/>
              <a:buChar char="●"/>
            </a:pPr>
            <a:r>
              <a:rPr lang="en" sz="2200"/>
              <a:t>When presenting your project, please only think of this as a guide. We encourage you to use creative freedom when making changes, as long as the required information is present. </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delete this and all</a:t>
            </a:r>
            <a:r>
              <a:rPr lang="en" sz="2200"/>
              <a:t> of the other example slides before you submit your project.</a:t>
            </a:r>
            <a:endParaRPr sz="2200"/>
          </a:p>
          <a:p>
            <a:pPr marL="457200" lvl="0" indent="-368300" algn="l" rtl="0">
              <a:spcBef>
                <a:spcPts val="0"/>
              </a:spcBef>
              <a:spcAft>
                <a:spcPts val="0"/>
              </a:spcAft>
              <a:buSzPts val="2200"/>
              <a:buChar char="●"/>
            </a:pPr>
            <a:r>
              <a:rPr lang="en" sz="2200" b="1">
                <a:latin typeface="Open Sans"/>
                <a:ea typeface="Open Sans"/>
                <a:cs typeface="Open Sans"/>
                <a:sym typeface="Open Sans"/>
              </a:rPr>
              <a:t>Remember to add your name and the date</a:t>
            </a:r>
            <a:r>
              <a:rPr lang="en" sz="2200"/>
              <a:t> to the cover slide</a:t>
            </a:r>
            <a:endParaRPr sz="2200"/>
          </a:p>
          <a:p>
            <a:pPr marL="457200" lvl="0" indent="0" algn="l" rtl="0">
              <a:spcBef>
                <a:spcPts val="1600"/>
              </a:spcBef>
              <a:spcAft>
                <a:spcPts val="1600"/>
              </a:spcAft>
              <a:buNone/>
            </a:pPr>
            <a:endParaRPr sz="2200"/>
          </a:p>
        </p:txBody>
      </p:sp>
      <p:sp>
        <p:nvSpPr>
          <p:cNvPr id="187" name="Google Shape;187;p52"/>
          <p:cNvSpPr txBox="1"/>
          <p:nvPr/>
        </p:nvSpPr>
        <p:spPr>
          <a:xfrm>
            <a:off x="1028425" y="7749175"/>
            <a:ext cx="5652900" cy="11199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4500">
                <a:solidFill>
                  <a:srgbClr val="FFFFFF"/>
                </a:solidFill>
                <a:latin typeface="Open Sans"/>
                <a:ea typeface="Open Sans"/>
                <a:cs typeface="Open Sans"/>
                <a:sym typeface="Open Sans"/>
              </a:rPr>
              <a:t>Remove this slide</a:t>
            </a:r>
            <a:endParaRPr sz="4500">
              <a:solidFill>
                <a:srgbClr val="FFFFFF"/>
              </a:solidFill>
              <a:latin typeface="Open Sans"/>
              <a:ea typeface="Open Sans"/>
              <a:cs typeface="Open Sans"/>
              <a:sym typeface="Open Sans"/>
            </a:endParaRPr>
          </a:p>
        </p:txBody>
      </p:sp>
      <p:pic>
        <p:nvPicPr>
          <p:cNvPr id="188" name="Google Shape;188;p52"/>
          <p:cNvPicPr preferRelativeResize="0"/>
          <p:nvPr/>
        </p:nvPicPr>
        <p:blipFill rotWithShape="1">
          <a:blip r:embed="rId3">
            <a:alphaModFix/>
          </a:blip>
          <a:srcRect l="18073" t="20988" r="14486" b="11824"/>
          <a:stretch/>
        </p:blipFill>
        <p:spPr>
          <a:xfrm>
            <a:off x="374375" y="7823200"/>
            <a:ext cx="7023750" cy="17492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1"/>
        <p:cNvGrpSpPr/>
        <p:nvPr/>
      </p:nvGrpSpPr>
      <p:grpSpPr>
        <a:xfrm>
          <a:off x="0" y="0"/>
          <a:ext cx="0" cy="0"/>
          <a:chOff x="0" y="0"/>
          <a:chExt cx="0" cy="0"/>
        </a:xfrm>
      </p:grpSpPr>
      <p:sp>
        <p:nvSpPr>
          <p:cNvPr id="302" name="Google Shape;302;p70"/>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03" name="Google Shape;303;p70"/>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3: Correct the job title from web programmer to web developer</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 name="Picture 2">
            <a:extLst>
              <a:ext uri="{FF2B5EF4-FFF2-40B4-BE49-F238E27FC236}">
                <a16:creationId xmlns:a16="http://schemas.microsoft.com/office/drawing/2014/main" id="{BD8993F6-2B27-B31C-23B6-1E29430DCBD6}"/>
              </a:ext>
            </a:extLst>
          </p:cNvPr>
          <p:cNvPicPr>
            <a:picLocks noChangeAspect="1"/>
          </p:cNvPicPr>
          <p:nvPr/>
        </p:nvPicPr>
        <p:blipFill>
          <a:blip r:embed="rId3"/>
          <a:stretch>
            <a:fillRect/>
          </a:stretch>
        </p:blipFill>
        <p:spPr>
          <a:xfrm>
            <a:off x="481261" y="4119088"/>
            <a:ext cx="6809877" cy="3729821"/>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7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0" name="Google Shape;310;p71"/>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Question 4: Delete the job title Web Developer from the database</a:t>
            </a:r>
            <a:endParaRPr sz="1900" b="1" dirty="0">
              <a:latin typeface="Open Sans"/>
              <a:ea typeface="Open Sans"/>
              <a:cs typeface="Open Sans"/>
              <a:sym typeface="Open Sans"/>
            </a:endParaRPr>
          </a:p>
          <a:p>
            <a:pPr marL="0" lvl="0" indent="0" algn="l" rtl="0">
              <a:lnSpc>
                <a:spcPct val="170000"/>
              </a:lnSpc>
              <a:spcBef>
                <a:spcPts val="1600"/>
              </a:spcBef>
              <a:spcAft>
                <a:spcPts val="0"/>
              </a:spcAft>
              <a:buNone/>
            </a:pPr>
            <a:r>
              <a:rPr lang="en" sz="1200" dirty="0">
                <a:solidFill>
                  <a:srgbClr val="525C65"/>
                </a:solidFill>
                <a:highlight>
                  <a:schemeClr val="lt1"/>
                </a:highlight>
                <a:latin typeface="Open Sans"/>
                <a:ea typeface="Open Sans"/>
                <a:cs typeface="Open Sans"/>
                <a:sym typeface="Open Sans"/>
              </a:rPr>
              <a:t>         </a:t>
            </a:r>
            <a:endParaRPr sz="1200" dirty="0">
              <a:solidFill>
                <a:srgbClr val="525C65"/>
              </a:solidFill>
              <a:highlight>
                <a:schemeClr val="lt1"/>
              </a:highlight>
              <a:latin typeface="Open Sans"/>
              <a:ea typeface="Open Sans"/>
              <a:cs typeface="Open Sans"/>
              <a:sym typeface="Open Sans"/>
            </a:endParaRPr>
          </a:p>
          <a:p>
            <a:pPr marL="0" lvl="0" indent="0" algn="l" rtl="0">
              <a:lnSpc>
                <a:spcPct val="170000"/>
              </a:lnSpc>
              <a:spcBef>
                <a:spcPts val="0"/>
              </a:spcBef>
              <a:spcAft>
                <a:spcPts val="0"/>
              </a:spcAft>
              <a:buNone/>
            </a:pPr>
            <a:r>
              <a:rPr lang="en" sz="1200" dirty="0">
                <a:solidFill>
                  <a:srgbClr val="525C65"/>
                </a:solidFill>
                <a:highlight>
                  <a:schemeClr val="lt1"/>
                </a:highlight>
                <a:latin typeface="Open Sans"/>
                <a:ea typeface="Open Sans"/>
                <a:cs typeface="Open Sans"/>
                <a:sym typeface="Open Sans"/>
              </a:rPr>
              <a:t> </a:t>
            </a:r>
            <a:r>
              <a:rPr lang="en" sz="1200" dirty="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dirty="0">
              <a:latin typeface="Open Sans"/>
              <a:ea typeface="Open Sans"/>
              <a:cs typeface="Open Sans"/>
              <a:sym typeface="Open Sans"/>
            </a:endParaRPr>
          </a:p>
          <a:p>
            <a:pPr marL="0" lvl="0" indent="0" algn="l" rtl="0">
              <a:spcBef>
                <a:spcPts val="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45720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b="1" dirty="0">
              <a:latin typeface="Open Sans"/>
              <a:ea typeface="Open Sans"/>
              <a:cs typeface="Open Sans"/>
              <a:sym typeface="Open Sans"/>
            </a:endParaRPr>
          </a:p>
          <a:p>
            <a:pPr marL="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0"/>
              </a:spcAft>
              <a:buNone/>
            </a:pPr>
            <a:endParaRPr sz="1900" dirty="0"/>
          </a:p>
          <a:p>
            <a:pPr marL="457200" lvl="0" indent="0" algn="l" rtl="0">
              <a:spcBef>
                <a:spcPts val="1600"/>
              </a:spcBef>
              <a:spcAft>
                <a:spcPts val="1600"/>
              </a:spcAft>
              <a:buNone/>
            </a:pPr>
            <a:endParaRPr sz="1900" dirty="0"/>
          </a:p>
        </p:txBody>
      </p:sp>
      <p:pic>
        <p:nvPicPr>
          <p:cNvPr id="311" name="Google Shape;311;p71"/>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72"/>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17" name="Google Shape;317;p72"/>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5: How many employees are in each department?</a:t>
            </a: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18" name="Google Shape;318;p72"/>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7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24" name="Google Shape;324;p73"/>
          <p:cNvSpPr txBox="1">
            <a:spLocks noGrp="1"/>
          </p:cNvSpPr>
          <p:nvPr>
            <p:ph type="body" idx="1"/>
          </p:nvPr>
        </p:nvSpPr>
        <p:spPr>
          <a:xfrm>
            <a:off x="264950" y="2118049"/>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sz="1900"/>
          </a:p>
          <a:p>
            <a:pPr marL="457200" lvl="0" indent="-349250" algn="l" rtl="0">
              <a:spcBef>
                <a:spcPts val="1600"/>
              </a:spcBef>
              <a:spcAft>
                <a:spcPts val="0"/>
              </a:spcAft>
              <a:buSzPts val="1900"/>
              <a:buFont typeface="Open Sans"/>
              <a:buChar char="●"/>
            </a:pPr>
            <a:r>
              <a:rPr lang="en" sz="1900" b="1">
                <a:latin typeface="Open Sans"/>
                <a:ea typeface="Open Sans"/>
                <a:cs typeface="Open Sans"/>
                <a:sym typeface="Open Sans"/>
              </a:rPr>
              <a:t>Question 6: Write a query that returns current and past jobs (include employee name, job title, department, manager name, start and end date for position) for employee Toni Lembeck.</a:t>
            </a:r>
            <a:endParaRPr sz="1900" b="1">
              <a:latin typeface="Open Sans"/>
              <a:ea typeface="Open Sans"/>
              <a:cs typeface="Open Sans"/>
              <a:sym typeface="Open Sans"/>
            </a:endParaRPr>
          </a:p>
          <a:p>
            <a:pPr marL="0" lvl="0" indent="0" algn="l" rtl="0">
              <a:lnSpc>
                <a:spcPct val="170000"/>
              </a:lnSpc>
              <a:spcBef>
                <a:spcPts val="1600"/>
              </a:spcBef>
              <a:spcAft>
                <a:spcPts val="0"/>
              </a:spcAft>
              <a:buNone/>
            </a:pPr>
            <a:r>
              <a:rPr lang="en" sz="1200">
                <a:solidFill>
                  <a:srgbClr val="525C65"/>
                </a:solidFill>
                <a:highlight>
                  <a:schemeClr val="lt1"/>
                </a:highlight>
                <a:latin typeface="Open Sans"/>
                <a:ea typeface="Open Sans"/>
                <a:cs typeface="Open Sans"/>
                <a:sym typeface="Open Sans"/>
              </a:rPr>
              <a:t>          </a:t>
            </a:r>
            <a:r>
              <a:rPr lang="en" sz="1200">
                <a:solidFill>
                  <a:srgbClr val="FF0000"/>
                </a:solidFill>
                <a:highlight>
                  <a:schemeClr val="lt1"/>
                </a:highlight>
                <a:latin typeface="Open Sans"/>
                <a:ea typeface="Open Sans"/>
                <a:cs typeface="Open Sans"/>
                <a:sym typeface="Open Sans"/>
              </a:rPr>
              <a:t>** Replace example screenshot below with your response, and include the query in a SQL file</a:t>
            </a:r>
            <a:endParaRPr sz="1900" b="1">
              <a:latin typeface="Open Sans"/>
              <a:ea typeface="Open Sans"/>
              <a:cs typeface="Open Sans"/>
              <a:sym typeface="Open Sans"/>
            </a:endParaRPr>
          </a:p>
          <a:p>
            <a:pPr marL="0" lvl="0" indent="0" algn="l" rtl="0">
              <a:spcBef>
                <a:spcPts val="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pic>
        <p:nvPicPr>
          <p:cNvPr id="325" name="Google Shape;325;p73"/>
          <p:cNvPicPr preferRelativeResize="0"/>
          <p:nvPr/>
        </p:nvPicPr>
        <p:blipFill>
          <a:blip r:embed="rId3">
            <a:alphaModFix/>
          </a:blip>
          <a:stretch>
            <a:fillRect/>
          </a:stretch>
        </p:blipFill>
        <p:spPr>
          <a:xfrm>
            <a:off x="1088175" y="4781750"/>
            <a:ext cx="5036025" cy="3241700"/>
          </a:xfrm>
          <a:prstGeom prst="rect">
            <a:avLst/>
          </a:prstGeom>
          <a:noFill/>
          <a:ln w="9525" cap="flat" cmpd="sng">
            <a:solidFill>
              <a:schemeClr val="dk2"/>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74"/>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CRUD</a:t>
            </a:r>
            <a:endParaRPr/>
          </a:p>
        </p:txBody>
      </p:sp>
      <p:sp>
        <p:nvSpPr>
          <p:cNvPr id="331" name="Google Shape;331;p74"/>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a:latin typeface="Open Sans"/>
                <a:ea typeface="Open Sans"/>
                <a:cs typeface="Open Sans"/>
                <a:sym typeface="Open Sans"/>
              </a:rPr>
              <a:t>Question 7: Describe how you would apply table security to restrict access to employee salaries using an SQL server.</a:t>
            </a:r>
            <a:endParaRPr sz="1900" b="1">
              <a:latin typeface="Open Sans"/>
              <a:ea typeface="Open Sans"/>
              <a:cs typeface="Open Sans"/>
              <a:sym typeface="Open Sans"/>
            </a:endParaRPr>
          </a:p>
          <a:p>
            <a:pPr marL="0" lvl="0" indent="0" algn="l" rtl="0">
              <a:spcBef>
                <a:spcPts val="1600"/>
              </a:spcBef>
              <a:spcAft>
                <a:spcPts val="0"/>
              </a:spcAft>
              <a:buNone/>
            </a:pPr>
            <a:r>
              <a:rPr lang="en" sz="1900" b="1">
                <a:solidFill>
                  <a:srgbClr val="FF0000"/>
                </a:solidFill>
                <a:latin typeface="Open Sans"/>
                <a:ea typeface="Open Sans"/>
                <a:cs typeface="Open Sans"/>
                <a:sym typeface="Open Sans"/>
              </a:rPr>
              <a:t>** answer in a short paragraph, how you would apply table security to restrict access to employee salaries</a:t>
            </a:r>
            <a:endParaRPr sz="1900" b="1">
              <a:solidFill>
                <a:srgbClr val="FF0000"/>
              </a:solidFill>
              <a:latin typeface="Open Sans"/>
              <a:ea typeface="Open Sans"/>
              <a:cs typeface="Open Sans"/>
              <a:sym typeface="Open Sans"/>
            </a:endParaRPr>
          </a:p>
          <a:p>
            <a:pPr marL="457200" lvl="0" indent="0" algn="l" rtl="0">
              <a:spcBef>
                <a:spcPts val="1600"/>
              </a:spcBef>
              <a:spcAft>
                <a:spcPts val="0"/>
              </a:spcAft>
              <a:buNone/>
            </a:pPr>
            <a:endParaRPr sz="1900" b="1">
              <a:latin typeface="Open Sans"/>
              <a:ea typeface="Open Sans"/>
              <a:cs typeface="Open Sans"/>
              <a:sym typeface="Open Sans"/>
            </a:endParaRPr>
          </a:p>
          <a:p>
            <a:pPr marL="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35"/>
        <p:cNvGrpSpPr/>
        <p:nvPr/>
      </p:nvGrpSpPr>
      <p:grpSpPr>
        <a:xfrm>
          <a:off x="0" y="0"/>
          <a:ext cx="0" cy="0"/>
          <a:chOff x="0" y="0"/>
          <a:chExt cx="0" cy="0"/>
        </a:xfrm>
      </p:grpSpPr>
      <p:sp>
        <p:nvSpPr>
          <p:cNvPr id="336" name="Google Shape;336;p75"/>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4</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Above and Beyond (optional)</a:t>
            </a:r>
            <a:endParaRPr sz="3000">
              <a:solidFill>
                <a:srgbClr val="FFFFFF"/>
              </a:solidFill>
              <a:latin typeface="Open Sans"/>
              <a:ea typeface="Open Sans"/>
              <a:cs typeface="Open Sans"/>
              <a:sym typeface="Open Sans"/>
            </a:endParaRPr>
          </a:p>
        </p:txBody>
      </p:sp>
      <p:sp>
        <p:nvSpPr>
          <p:cNvPr id="337" name="Google Shape;337;p75"/>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7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4: Above and Beyond</a:t>
            </a:r>
            <a:endParaRPr/>
          </a:p>
        </p:txBody>
      </p:sp>
      <p:sp>
        <p:nvSpPr>
          <p:cNvPr id="343" name="Google Shape;343;p76"/>
          <p:cNvSpPr txBox="1">
            <a:spLocks noGrp="1"/>
          </p:cNvSpPr>
          <p:nvPr>
            <p:ph type="body" idx="1"/>
          </p:nvPr>
        </p:nvSpPr>
        <p:spPr>
          <a:xfrm>
            <a:off x="264945" y="2025129"/>
            <a:ext cx="7242600" cy="6239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2200"/>
              <a:t>This last step is called Above and Beyond. In this step, I have proposed 3 challenges for you to complete, which are above and beyond the scope of the project. This is a chance to flex your coding muscles and show everyone how good you really are.</a:t>
            </a:r>
            <a:endParaRPr sz="2200"/>
          </a:p>
          <a:p>
            <a:pPr marL="0" lvl="0" indent="0" algn="l" rtl="0">
              <a:spcBef>
                <a:spcPts val="1600"/>
              </a:spcBef>
              <a:spcAft>
                <a:spcPts val="0"/>
              </a:spcAft>
              <a:buClr>
                <a:schemeClr val="dk1"/>
              </a:buClr>
              <a:buSzPts val="1100"/>
              <a:buFont typeface="Arial"/>
              <a:buNone/>
            </a:pPr>
            <a:r>
              <a:rPr lang="en" sz="2200"/>
              <a:t>These challenge steps will bring your project even more in line with a real-world project, as these are the kind of “finishing touches” that will make your database more usable. Imagine building a car without air conditioning or turn signals. Sure, it will work, but who would want to drive it.</a:t>
            </a:r>
            <a:endParaRPr sz="2200"/>
          </a:p>
          <a:p>
            <a:pPr marL="0" lvl="0" indent="0" algn="l" rtl="0">
              <a:spcBef>
                <a:spcPts val="1600"/>
              </a:spcBef>
              <a:spcAft>
                <a:spcPts val="0"/>
              </a:spcAft>
              <a:buClr>
                <a:schemeClr val="dk1"/>
              </a:buClr>
              <a:buSzPts val="1100"/>
              <a:buFont typeface="Arial"/>
              <a:buNone/>
            </a:pPr>
            <a:r>
              <a:rPr lang="en" sz="2200"/>
              <a:t>I encourage you to take on these challenges in this course and any future courses you take. I designed these challenges to be a challenge to your current abilities, but I ensured they are not an unattainable challenge. Remember, these challenges are completely optional - you can pass the project by doing none of them, or just some of them, but I encourage you to at least attempt them!</a:t>
            </a:r>
            <a:endParaRPr sz="2200"/>
          </a:p>
          <a:p>
            <a:pPr marL="0" lvl="0" indent="0" algn="l" rtl="0">
              <a:spcBef>
                <a:spcPts val="1600"/>
              </a:spcBef>
              <a:spcAft>
                <a:spcPts val="1600"/>
              </a:spcAft>
              <a:buNone/>
            </a:pPr>
            <a:endParaRPr sz="22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sp>
        <p:nvSpPr>
          <p:cNvPr id="348" name="Google Shape;348;p7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1</a:t>
            </a:r>
            <a:endParaRPr/>
          </a:p>
        </p:txBody>
      </p:sp>
      <p:sp>
        <p:nvSpPr>
          <p:cNvPr id="349" name="Google Shape;349;p7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view that returns all employee attributes; results should resemble initial Excel file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return a screenshot of the view create code, along with the results of a select all on the view </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7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2</a:t>
            </a:r>
            <a:endParaRPr/>
          </a:p>
        </p:txBody>
      </p:sp>
      <p:sp>
        <p:nvSpPr>
          <p:cNvPr id="355" name="Google Shape;355;p7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Create a stored procedure with parameters that returns current and past jobs (include employee name, job title, department, manager name, start and end date for position) when given an employee name.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 submit screenshot of stored procedure creation code, along with a screenshot of the stored procedure executed using Toni Lembeck as the parameter value</a:t>
            </a:r>
            <a:endParaRPr sz="1900">
              <a:solidFill>
                <a:srgbClr val="FF0000"/>
              </a:solidFill>
            </a:endParaRPr>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7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Standout Suggestion 3</a:t>
            </a:r>
            <a:endParaRPr/>
          </a:p>
        </p:txBody>
      </p:sp>
      <p:sp>
        <p:nvSpPr>
          <p:cNvPr id="361" name="Google Shape;361;p7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b="1">
                <a:latin typeface="Open Sans"/>
                <a:ea typeface="Open Sans"/>
                <a:cs typeface="Open Sans"/>
                <a:sym typeface="Open Sans"/>
              </a:rPr>
              <a:t>Implement user security on the restricted salary attribute.</a:t>
            </a:r>
            <a:endParaRPr sz="2000" b="1">
              <a:latin typeface="Open Sans"/>
              <a:ea typeface="Open Sans"/>
              <a:cs typeface="Open Sans"/>
              <a:sym typeface="Open Sans"/>
            </a:endParaRPr>
          </a:p>
          <a:p>
            <a:pPr marL="0" lvl="0" indent="0" algn="l" rtl="0">
              <a:spcBef>
                <a:spcPts val="1600"/>
              </a:spcBef>
              <a:spcAft>
                <a:spcPts val="0"/>
              </a:spcAft>
              <a:buNone/>
            </a:pPr>
            <a:r>
              <a:rPr lang="en" sz="1900">
                <a:solidFill>
                  <a:srgbClr val="FF0000"/>
                </a:solidFill>
              </a:rPr>
              <a:t>Create a non-management user named </a:t>
            </a:r>
            <a:r>
              <a:rPr lang="en" sz="1900">
                <a:solidFill>
                  <a:srgbClr val="FF0000"/>
                </a:solidFill>
                <a:latin typeface="Source Code Pro"/>
                <a:ea typeface="Source Code Pro"/>
                <a:cs typeface="Source Code Pro"/>
                <a:sym typeface="Source Code Pro"/>
              </a:rPr>
              <a:t>NoMgr</a:t>
            </a:r>
            <a:r>
              <a:rPr lang="en" sz="1900">
                <a:solidFill>
                  <a:srgbClr val="FF0000"/>
                </a:solidFill>
                <a:latin typeface="Open Sans"/>
                <a:ea typeface="Open Sans"/>
                <a:cs typeface="Open Sans"/>
                <a:sym typeface="Open Sans"/>
              </a:rPr>
              <a:t>.</a:t>
            </a:r>
            <a:r>
              <a:rPr lang="en" sz="1900">
                <a:solidFill>
                  <a:srgbClr val="FF0000"/>
                </a:solidFill>
              </a:rPr>
              <a:t> Show the code of how your would grant access to the database, but revoke access to the salary data.</a:t>
            </a:r>
            <a:endParaRPr sz="1900">
              <a:solidFill>
                <a:srgbClr val="FF0000"/>
              </a:solidFill>
            </a:endParaRPr>
          </a:p>
          <a:p>
            <a:pPr marL="0" lvl="0" indent="0" algn="l" rtl="0">
              <a:spcBef>
                <a:spcPts val="1600"/>
              </a:spcBef>
              <a:spcAft>
                <a:spcPts val="0"/>
              </a:spcAft>
              <a:buNone/>
            </a:pPr>
            <a:r>
              <a:rPr lang="en" sz="1900">
                <a:solidFill>
                  <a:srgbClr val="FF0000"/>
                </a:solidFill>
              </a:rPr>
              <a:t>Submit screenshot of code</a:t>
            </a:r>
            <a:endParaRPr sz="1900">
              <a:solidFill>
                <a:srgbClr val="FF0000"/>
              </a:solidFill>
            </a:endParaRPr>
          </a:p>
          <a:p>
            <a:pPr marL="457200" lvl="0" indent="0" algn="l" rtl="0">
              <a:spcBef>
                <a:spcPts val="1600"/>
              </a:spcBef>
              <a:spcAft>
                <a:spcPts val="1600"/>
              </a:spcAft>
              <a:buNone/>
            </a:pPr>
            <a:endParaRPr sz="19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53"/>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Business Scenario</a:t>
            </a:r>
            <a:endParaRPr/>
          </a:p>
        </p:txBody>
      </p:sp>
      <p:sp>
        <p:nvSpPr>
          <p:cNvPr id="194" name="Google Shape;194;p53"/>
          <p:cNvSpPr txBox="1">
            <a:spLocks noGrp="1"/>
          </p:cNvSpPr>
          <p:nvPr>
            <p:ph type="body" idx="1"/>
          </p:nvPr>
        </p:nvSpPr>
        <p:spPr>
          <a:xfrm>
            <a:off x="264945" y="2253729"/>
            <a:ext cx="7242600" cy="6239700"/>
          </a:xfrm>
          <a:prstGeom prst="rect">
            <a:avLst/>
          </a:prstGeom>
        </p:spPr>
        <p:txBody>
          <a:bodyPr spcFirstLastPara="1" wrap="square" lIns="91425" tIns="91425" rIns="91425" bIns="91425" anchor="t" anchorCtr="0">
            <a:noAutofit/>
          </a:bodyPr>
          <a:lstStyle/>
          <a:p>
            <a:pPr marL="0" marR="241300" lvl="0" indent="0" algn="l" rtl="0">
              <a:lnSpc>
                <a:spcPct val="170000"/>
              </a:lnSpc>
              <a:spcBef>
                <a:spcPts val="0"/>
              </a:spcBef>
              <a:spcAft>
                <a:spcPts val="0"/>
              </a:spcAft>
              <a:buClr>
                <a:schemeClr val="dk1"/>
              </a:buClr>
              <a:buSzPts val="1100"/>
              <a:buFont typeface="Arial"/>
              <a:buNone/>
            </a:pPr>
            <a:r>
              <a:rPr lang="en" sz="1350" b="1" dirty="0">
                <a:solidFill>
                  <a:srgbClr val="2E3D49"/>
                </a:solidFill>
                <a:highlight>
                  <a:srgbClr val="FFFFFF"/>
                </a:highlight>
                <a:latin typeface="Open Sans"/>
                <a:ea typeface="Open Sans"/>
                <a:cs typeface="Open Sans"/>
                <a:sym typeface="Open Sans"/>
              </a:rPr>
              <a:t>  </a:t>
            </a:r>
            <a:r>
              <a:rPr lang="en" sz="1500" b="1" dirty="0">
                <a:solidFill>
                  <a:srgbClr val="2E3D49"/>
                </a:solidFill>
                <a:highlight>
                  <a:srgbClr val="FFFFFF"/>
                </a:highlight>
                <a:latin typeface="Open Sans"/>
                <a:ea typeface="Open Sans"/>
                <a:cs typeface="Open Sans"/>
                <a:sym typeface="Open Sans"/>
              </a:rPr>
              <a:t>   Business requirement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40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Tech ABC Corp saw explosive growth with a sudden appearance onto the gaming scene with their new AI-powered video game console. As a result, they have gone from a small 10 person operation to 200 employees and 5 locations in under a year. HR is having trouble keeping up with the growth, since they are still maintaining employee information in a spreadsheet. While that worked for ten employees, it has becoming increasingly cumbersome to manage as the company expands.</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As such, the HR department has tasked you, as the new data architect, to design and build a database capable of managing their employee information.</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2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rgbClr val="FFFFFF"/>
                </a:highlight>
                <a:latin typeface="Open Sans"/>
                <a:ea typeface="Open Sans"/>
                <a:cs typeface="Open Sans"/>
                <a:sym typeface="Open Sans"/>
              </a:rPr>
              <a:t>Dataset</a:t>
            </a:r>
            <a:endParaRPr sz="1500" b="1" dirty="0">
              <a:solidFill>
                <a:srgbClr val="2E3D49"/>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rgbClr val="FFFFFF"/>
                </a:highlight>
                <a:latin typeface="Open Sans"/>
                <a:ea typeface="Open Sans"/>
                <a:cs typeface="Open Sans"/>
                <a:sym typeface="Open Sans"/>
              </a:rPr>
              <a:t>The </a:t>
            </a:r>
            <a:r>
              <a:rPr lang="en" sz="1300" u="sng" dirty="0">
                <a:solidFill>
                  <a:schemeClr val="hlink"/>
                </a:solidFill>
                <a:highlight>
                  <a:srgbClr val="FFFFFF"/>
                </a:highlight>
                <a:latin typeface="Open Sans"/>
                <a:ea typeface="Open Sans"/>
                <a:cs typeface="Open Sans"/>
                <a:sym typeface="Open Sans"/>
                <a:hlinkClick r:id="rId3"/>
              </a:rPr>
              <a:t>HR dataset</a:t>
            </a:r>
            <a:r>
              <a:rPr lang="en" sz="1300" dirty="0">
                <a:solidFill>
                  <a:srgbClr val="525C65"/>
                </a:solidFill>
                <a:highlight>
                  <a:srgbClr val="FFFFFF"/>
                </a:highlight>
                <a:latin typeface="Open Sans"/>
                <a:ea typeface="Open Sans"/>
                <a:cs typeface="Open Sans"/>
                <a:sym typeface="Open Sans"/>
              </a:rPr>
              <a:t> you will be working with is an Excel workbook which consists of 206 records, with eleven columns. The data is in human readable format, and has not been normalized at all. The data lists the names of employees at Tech ABC Corp as well as information such as job title, department, manager's name, hire date, start date, end date, work location, and salary.</a:t>
            </a: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endParaRPr sz="1300" dirty="0">
              <a:solidFill>
                <a:srgbClr val="525C65"/>
              </a:solidFill>
              <a:highlight>
                <a:srgbClr val="FFFFFF"/>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500" b="1" dirty="0">
                <a:solidFill>
                  <a:srgbClr val="2E3D49"/>
                </a:solidFill>
                <a:highlight>
                  <a:schemeClr val="lt1"/>
                </a:highlight>
                <a:latin typeface="Open Sans"/>
                <a:ea typeface="Open Sans"/>
                <a:cs typeface="Open Sans"/>
                <a:sym typeface="Open Sans"/>
              </a:rPr>
              <a:t>IT Department Best Practices</a:t>
            </a:r>
            <a:endParaRPr sz="1500" b="1" dirty="0">
              <a:solidFill>
                <a:srgbClr val="2E3D49"/>
              </a:solidFill>
              <a:highlight>
                <a:schemeClr val="lt1"/>
              </a:highlight>
              <a:latin typeface="Open Sans"/>
              <a:ea typeface="Open Sans"/>
              <a:cs typeface="Open Sans"/>
              <a:sym typeface="Open Sans"/>
            </a:endParaRPr>
          </a:p>
          <a:p>
            <a:pPr marL="241300" marR="241300" lvl="0" indent="0" algn="l" rtl="0">
              <a:lnSpc>
                <a:spcPct val="170000"/>
              </a:lnSpc>
              <a:spcBef>
                <a:spcPts val="0"/>
              </a:spcBef>
              <a:spcAft>
                <a:spcPts val="0"/>
              </a:spcAft>
              <a:buClr>
                <a:schemeClr val="dk1"/>
              </a:buClr>
              <a:buSzPts val="1100"/>
              <a:buFont typeface="Arial"/>
              <a:buNone/>
            </a:pPr>
            <a:r>
              <a:rPr lang="en" sz="1300" dirty="0">
                <a:solidFill>
                  <a:srgbClr val="525C65"/>
                </a:solidFill>
                <a:highlight>
                  <a:schemeClr val="lt1"/>
                </a:highlight>
                <a:latin typeface="Open Sans"/>
                <a:ea typeface="Open Sans"/>
                <a:cs typeface="Open Sans"/>
                <a:sym typeface="Open Sans"/>
              </a:rPr>
              <a:t>The IT Department has certain Best Practices policies for databases you should follow, as detailed in the </a:t>
            </a:r>
            <a:r>
              <a:rPr lang="en" sz="1300" u="sng" dirty="0">
                <a:solidFill>
                  <a:schemeClr val="hlink"/>
                </a:solidFill>
                <a:highlight>
                  <a:schemeClr val="lt1"/>
                </a:highlight>
                <a:latin typeface="Open Sans"/>
                <a:ea typeface="Open Sans"/>
                <a:cs typeface="Open Sans"/>
                <a:sym typeface="Open Sans"/>
                <a:hlinkClick r:id="rId4"/>
              </a:rPr>
              <a:t>Best Practices document</a:t>
            </a:r>
            <a:r>
              <a:rPr lang="en" sz="1300" dirty="0">
                <a:solidFill>
                  <a:srgbClr val="525C65"/>
                </a:solidFill>
                <a:highlight>
                  <a:schemeClr val="lt1"/>
                </a:highlight>
                <a:latin typeface="Open Sans"/>
                <a:ea typeface="Open Sans"/>
                <a:cs typeface="Open Sans"/>
                <a:sym typeface="Open Sans"/>
              </a:rPr>
              <a:t>.</a:t>
            </a:r>
            <a:endParaRPr sz="1300" dirty="0">
              <a:solidFill>
                <a:srgbClr val="525C65"/>
              </a:solidFill>
              <a:highlight>
                <a:srgbClr val="FFFFFF"/>
              </a:highlight>
              <a:latin typeface="Open Sans"/>
              <a:ea typeface="Open Sans"/>
              <a:cs typeface="Open Sans"/>
              <a:sym typeface="Open Sans"/>
            </a:endParaRPr>
          </a:p>
          <a:p>
            <a:pPr marL="0" lvl="0" indent="0" algn="l" rtl="0">
              <a:spcBef>
                <a:spcPts val="0"/>
              </a:spcBef>
              <a:spcAft>
                <a:spcPts val="1600"/>
              </a:spcAft>
              <a:buNone/>
            </a:pPr>
            <a:endParaRPr sz="22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365"/>
        <p:cNvGrpSpPr/>
        <p:nvPr/>
      </p:nvGrpSpPr>
      <p:grpSpPr>
        <a:xfrm>
          <a:off x="0" y="0"/>
          <a:ext cx="0" cy="0"/>
          <a:chOff x="0" y="0"/>
          <a:chExt cx="0" cy="0"/>
        </a:xfrm>
      </p:grpSpPr>
      <p:sp>
        <p:nvSpPr>
          <p:cNvPr id="366" name="Google Shape;366;p80"/>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Appendix</a:t>
            </a:r>
            <a:endParaRPr sz="3000" b="1">
              <a:solidFill>
                <a:srgbClr val="FFFFFF"/>
              </a:solidFill>
              <a:latin typeface="Open Sans"/>
              <a:ea typeface="Open Sans"/>
              <a:cs typeface="Open Sans"/>
              <a:sym typeface="Open Sans"/>
            </a:endParaRPr>
          </a:p>
          <a:p>
            <a:pPr marL="0" lvl="0" indent="0" algn="l" rtl="0">
              <a:lnSpc>
                <a:spcPct val="150000"/>
              </a:lnSpc>
              <a:spcBef>
                <a:spcPts val="0"/>
              </a:spcBef>
              <a:spcAft>
                <a:spcPts val="0"/>
              </a:spcAft>
              <a:buClr>
                <a:schemeClr val="lt1"/>
              </a:buClr>
              <a:buFont typeface="Open Sans"/>
              <a:buNone/>
            </a:pPr>
            <a:endParaRPr sz="3000" b="1">
              <a:solidFill>
                <a:srgbClr val="FFFFFF"/>
              </a:solidFill>
              <a:latin typeface="Open Sans"/>
              <a:ea typeface="Open Sans"/>
              <a:cs typeface="Open Sans"/>
              <a:sym typeface="Open Sans"/>
            </a:endParaRPr>
          </a:p>
        </p:txBody>
      </p:sp>
      <p:sp>
        <p:nvSpPr>
          <p:cNvPr id="367" name="Google Shape;367;p80"/>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81"/>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Additional Info</a:t>
            </a:r>
            <a:endParaRPr/>
          </a:p>
        </p:txBody>
      </p:sp>
      <p:sp>
        <p:nvSpPr>
          <p:cNvPr id="373" name="Google Shape;373;p81"/>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3100"/>
              <a:t>You can include supporting or additional information that supports your previous slides, but isn’t necessary for every person to see that looks at your slides.</a:t>
            </a:r>
            <a:endParaRPr sz="3100"/>
          </a:p>
          <a:p>
            <a:pPr marL="457200" lvl="0" indent="0" algn="l" rtl="0">
              <a:spcBef>
                <a:spcPts val="1600"/>
              </a:spcBef>
              <a:spcAft>
                <a:spcPts val="0"/>
              </a:spcAft>
              <a:buNone/>
            </a:pPr>
            <a:endParaRPr sz="1900"/>
          </a:p>
          <a:p>
            <a:pPr marL="457200" lvl="0" indent="0" algn="l" rtl="0">
              <a:spcBef>
                <a:spcPts val="1600"/>
              </a:spcBef>
              <a:spcAft>
                <a:spcPts val="1600"/>
              </a:spcAft>
              <a:buNone/>
            </a:pPr>
            <a:endParaRPr sz="19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02B4E5"/>
        </a:solidFill>
        <a:effectLst/>
      </p:bgPr>
    </p:bg>
    <p:spTree>
      <p:nvGrpSpPr>
        <p:cNvPr id="1" name="Shape 198"/>
        <p:cNvGrpSpPr/>
        <p:nvPr/>
      </p:nvGrpSpPr>
      <p:grpSpPr>
        <a:xfrm>
          <a:off x="0" y="0"/>
          <a:ext cx="0" cy="0"/>
          <a:chOff x="0" y="0"/>
          <a:chExt cx="0" cy="0"/>
        </a:xfrm>
      </p:grpSpPr>
      <p:sp>
        <p:nvSpPr>
          <p:cNvPr id="199" name="Google Shape;199;p54"/>
          <p:cNvSpPr/>
          <p:nvPr/>
        </p:nvSpPr>
        <p:spPr>
          <a:xfrm>
            <a:off x="3582591" y="3663029"/>
            <a:ext cx="607200" cy="74400"/>
          </a:xfrm>
          <a:prstGeom prst="rect">
            <a:avLst/>
          </a:prstGeom>
          <a:solidFill>
            <a:srgbClr val="02B4E5"/>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0" name="Google Shape;200;p54"/>
          <p:cNvSpPr/>
          <p:nvPr/>
        </p:nvSpPr>
        <p:spPr>
          <a:xfrm>
            <a:off x="3582591" y="3663029"/>
            <a:ext cx="607200" cy="74400"/>
          </a:xfrm>
          <a:prstGeom prst="rect">
            <a:avLst/>
          </a:prstGeom>
          <a:solidFill>
            <a:schemeClr val="lt1"/>
          </a:solidFill>
          <a:ln>
            <a:noFill/>
          </a:ln>
        </p:spPr>
        <p:txBody>
          <a:bodyPr spcFirstLastPara="1" wrap="square" lIns="26775" tIns="26775" rIns="26775" bIns="2677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200" b="0" i="0" u="none" strike="noStrike" cap="none">
              <a:solidFill>
                <a:srgbClr val="02B4E5"/>
              </a:solidFill>
              <a:latin typeface="Helvetica Neue"/>
              <a:ea typeface="Helvetica Neue"/>
              <a:cs typeface="Helvetica Neue"/>
              <a:sym typeface="Helvetica Neue"/>
            </a:endParaRPr>
          </a:p>
        </p:txBody>
      </p:sp>
      <p:sp>
        <p:nvSpPr>
          <p:cNvPr id="201" name="Google Shape;201;p54"/>
          <p:cNvSpPr/>
          <p:nvPr/>
        </p:nvSpPr>
        <p:spPr>
          <a:xfrm>
            <a:off x="1807121" y="4003549"/>
            <a:ext cx="4158000" cy="2460000"/>
          </a:xfrm>
          <a:prstGeom prst="rect">
            <a:avLst/>
          </a:prstGeom>
          <a:noFill/>
          <a:ln>
            <a:noFill/>
          </a:ln>
        </p:spPr>
        <p:txBody>
          <a:bodyPr spcFirstLastPara="1" wrap="square" lIns="26775" tIns="26775" rIns="26775" bIns="26775" anchor="t" anchorCtr="0">
            <a:noAutofit/>
          </a:bodyPr>
          <a:lstStyle/>
          <a:p>
            <a:pPr marL="0" marR="0" lvl="0" indent="0" algn="ctr" rtl="0">
              <a:lnSpc>
                <a:spcPct val="150000"/>
              </a:lnSpc>
              <a:spcBef>
                <a:spcPts val="0"/>
              </a:spcBef>
              <a:spcAft>
                <a:spcPts val="0"/>
              </a:spcAft>
              <a:buClr>
                <a:srgbClr val="FFFFFF"/>
              </a:buClr>
              <a:buFont typeface="Open Sans"/>
              <a:buNone/>
            </a:pPr>
            <a:r>
              <a:rPr lang="en" sz="3000" b="1">
                <a:solidFill>
                  <a:srgbClr val="FFFFFF"/>
                </a:solidFill>
                <a:latin typeface="Open Sans"/>
                <a:ea typeface="Open Sans"/>
                <a:cs typeface="Open Sans"/>
                <a:sym typeface="Open Sans"/>
              </a:rPr>
              <a:t>Step 1</a:t>
            </a:r>
            <a:endParaRPr sz="3000" b="1">
              <a:solidFill>
                <a:srgbClr val="FFFFFF"/>
              </a:solidFill>
              <a:latin typeface="Open Sans"/>
              <a:ea typeface="Open Sans"/>
              <a:cs typeface="Open Sans"/>
              <a:sym typeface="Open Sans"/>
            </a:endParaRPr>
          </a:p>
          <a:p>
            <a:pPr marL="0" marR="0" lvl="0" indent="0" algn="ctr" rtl="0">
              <a:lnSpc>
                <a:spcPct val="150000"/>
              </a:lnSpc>
              <a:spcBef>
                <a:spcPts val="0"/>
              </a:spcBef>
              <a:spcAft>
                <a:spcPts val="0"/>
              </a:spcAft>
              <a:buClr>
                <a:srgbClr val="FFFFFF"/>
              </a:buClr>
              <a:buFont typeface="Open Sans"/>
              <a:buNone/>
            </a:pPr>
            <a:r>
              <a:rPr lang="en" sz="3000">
                <a:solidFill>
                  <a:srgbClr val="FFFFFF"/>
                </a:solidFill>
                <a:latin typeface="Open Sans"/>
                <a:ea typeface="Open Sans"/>
                <a:cs typeface="Open Sans"/>
                <a:sym typeface="Open Sans"/>
              </a:rPr>
              <a:t>Data Architecture Foundations</a:t>
            </a:r>
            <a:endParaRPr sz="3000">
              <a:solidFill>
                <a:srgbClr val="FFFFFF"/>
              </a:solidFill>
              <a:latin typeface="Open Sans"/>
              <a:ea typeface="Open Sans"/>
              <a:cs typeface="Open Sans"/>
              <a:sym typeface="Open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55"/>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Step 1: Data Architecture Foundations</a:t>
            </a:r>
            <a:endParaRPr/>
          </a:p>
        </p:txBody>
      </p:sp>
      <p:sp>
        <p:nvSpPr>
          <p:cNvPr id="207" name="Google Shape;207;p55"/>
          <p:cNvSpPr txBox="1">
            <a:spLocks noGrp="1"/>
          </p:cNvSpPr>
          <p:nvPr>
            <p:ph type="body" idx="1"/>
          </p:nvPr>
        </p:nvSpPr>
        <p:spPr>
          <a:xfrm>
            <a:off x="264950" y="2253724"/>
            <a:ext cx="7242600" cy="7534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000">
              <a:solidFill>
                <a:schemeClr val="dk1"/>
              </a:solidFill>
              <a:highlight>
                <a:srgbClr val="DBE2E8"/>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Hi,</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Welcome to Tech ABC Corp. We are excited to have some new talent onboard. As you may already know, Tech ABC Corp has recently experienced a lot of growth. Our AI powered video game console WOPR has been hugely successful and as a result, our company has grown from 10 employees to 200 in only 6 months (and we are projecting a 20% growth a year for the next 5 years). We have also grown from our Dallas, Texas office, to 4 other locations nationwide: New York City, NY, San Francisco, CA, Minneapolis, MN, and Nashville, TN.</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While this growth is great, it is really starting to put a strain on our record keeping in HR. We currently maintain all employee information on a shared spreadsheet. When HR consisted of only myself, managing everyone on an Excel spreadsheet was simple, but now that it is a shared document I am having serious reservations about data integrity and data security. If the wrong person got their hands on the HR file, they would see the salaries of every employee in the company, all the way up to the president.</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After speaking with Jacob Lauber, the manager of IT, he suggested I put in a request to have my HR Excel file converted into a database. He suggested I reach out to you as I am told you have experience in designing and building databases. When you are building this, please keep in mind that I want any employee with a domain login to be have read only access the database. I just don't want them having access to salary information. That needs to be restricted to HR and management level employees only. Management and HR employees should also be the only ones with write access. By our current estimates, 90% of users will be read only.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also want to make sure you know that am looking to turn my spreadsheet into a live database, one I can input and edit information into. I am not really concerned with reporting capabilities at the moment. Since we are working with employee data we are required by federal regulations to maintain this data for at least 7 years; additionally, since this is considered business critical data, we need to make sure it gets backed up properly.</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As a final consideration. We would like to be able to connect with the payroll department's system in the future. They maintain employee attendance and paid time off information. It would be nice if the two systems could interface in the future</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I am looking forward to working with you and seeing what kind of database you design for us.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latin typeface="Arial"/>
              <a:ea typeface="Arial"/>
              <a:cs typeface="Arial"/>
              <a:sym typeface="Arial"/>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Thanks,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Sarah Collins</a:t>
            </a:r>
            <a:endParaRPr sz="1000">
              <a:solidFill>
                <a:srgbClr val="525C65"/>
              </a:solidFill>
              <a:highlight>
                <a:srgbClr val="FFFFFF"/>
              </a:highlight>
              <a:latin typeface="Open Sans"/>
              <a:ea typeface="Open Sans"/>
              <a:cs typeface="Open Sans"/>
              <a:sym typeface="Open Sans"/>
            </a:endParaRPr>
          </a:p>
          <a:p>
            <a:pPr marL="0" lvl="0" indent="0" algn="l" rtl="0">
              <a:lnSpc>
                <a:spcPct val="115000"/>
              </a:lnSpc>
              <a:spcBef>
                <a:spcPts val="0"/>
              </a:spcBef>
              <a:spcAft>
                <a:spcPts val="0"/>
              </a:spcAft>
              <a:buClr>
                <a:schemeClr val="dk1"/>
              </a:buClr>
              <a:buSzPts val="1100"/>
              <a:buFont typeface="Arial"/>
              <a:buNone/>
            </a:pPr>
            <a:r>
              <a:rPr lang="en" sz="1000">
                <a:solidFill>
                  <a:srgbClr val="525C65"/>
                </a:solidFill>
                <a:highlight>
                  <a:srgbClr val="FFFFFF"/>
                </a:highlight>
                <a:latin typeface="Open Sans"/>
                <a:ea typeface="Open Sans"/>
                <a:cs typeface="Open Sans"/>
                <a:sym typeface="Open Sans"/>
              </a:rPr>
              <a:t>Head of HR</a:t>
            </a:r>
            <a:endParaRPr sz="1100">
              <a:solidFill>
                <a:srgbClr val="525C65"/>
              </a:solidFill>
              <a:highlight>
                <a:srgbClr val="FFFFFF"/>
              </a:highlight>
              <a:latin typeface="Open Sans"/>
              <a:ea typeface="Open Sans"/>
              <a:cs typeface="Open Sans"/>
              <a:sym typeface="Open Sans"/>
            </a:endParaRPr>
          </a:p>
          <a:p>
            <a:pPr marL="0" lvl="0" indent="0" algn="l" rtl="0">
              <a:lnSpc>
                <a:spcPct val="170000"/>
              </a:lnSpc>
              <a:spcBef>
                <a:spcPts val="0"/>
              </a:spcBef>
              <a:spcAft>
                <a:spcPts val="0"/>
              </a:spcAft>
              <a:buClr>
                <a:schemeClr val="dk1"/>
              </a:buClr>
              <a:buSzPts val="1100"/>
              <a:buFont typeface="Arial"/>
              <a:buNone/>
            </a:pPr>
            <a:endParaRPr sz="1000">
              <a:solidFill>
                <a:srgbClr val="525C65"/>
              </a:solidFill>
              <a:highlight>
                <a:srgbClr val="FFFFFF"/>
              </a:highlight>
              <a:latin typeface="Open Sans"/>
              <a:ea typeface="Open Sans"/>
              <a:cs typeface="Open Sans"/>
              <a:sym typeface="Open Sans"/>
            </a:endParaRPr>
          </a:p>
          <a:p>
            <a:pPr marL="0" lvl="0" indent="0" algn="l" rtl="0">
              <a:spcBef>
                <a:spcPts val="1100"/>
              </a:spcBef>
              <a:spcAft>
                <a:spcPts val="1600"/>
              </a:spcAft>
              <a:buNone/>
            </a:pP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56"/>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dirty="0"/>
              <a:t>Data Architect Business Requirement</a:t>
            </a:r>
            <a:endParaRPr dirty="0"/>
          </a:p>
        </p:txBody>
      </p:sp>
      <p:sp>
        <p:nvSpPr>
          <p:cNvPr id="213" name="Google Shape;213;p56"/>
          <p:cNvSpPr txBox="1">
            <a:spLocks noGrp="1"/>
          </p:cNvSpPr>
          <p:nvPr>
            <p:ph type="body" idx="1"/>
          </p:nvPr>
        </p:nvSpPr>
        <p:spPr>
          <a:xfrm>
            <a:off x="264855" y="1990171"/>
            <a:ext cx="7242600" cy="7731900"/>
          </a:xfrm>
          <a:prstGeom prst="rect">
            <a:avLst/>
          </a:prstGeom>
        </p:spPr>
        <p:txBody>
          <a:bodyPr spcFirstLastPara="1" wrap="square" lIns="91425" tIns="91425" rIns="91425" bIns="91425" anchor="t" anchorCtr="0">
            <a:noAutofit/>
          </a:bodyPr>
          <a:lstStyle/>
          <a:p>
            <a:pPr marL="457200" lvl="0" indent="-349250" algn="l" rtl="0">
              <a:lnSpc>
                <a:spcPct val="100000"/>
              </a:lnSpc>
              <a:spcBef>
                <a:spcPts val="0"/>
              </a:spcBef>
              <a:spcAft>
                <a:spcPts val="0"/>
              </a:spcAft>
              <a:buSzPts val="1900"/>
              <a:buFont typeface="Open Sans"/>
              <a:buChar char="●"/>
            </a:pPr>
            <a:r>
              <a:rPr lang="en" sz="1900" b="1" dirty="0">
                <a:latin typeface="Open Sans"/>
                <a:ea typeface="Open Sans"/>
                <a:cs typeface="Open Sans"/>
                <a:sym typeface="Open Sans"/>
              </a:rPr>
              <a:t>Purpose of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Clr>
                <a:schemeClr val="dk1"/>
              </a:buClr>
              <a:buSzPts val="1100"/>
              <a:buFont typeface="Arial"/>
              <a:buNone/>
            </a:pPr>
            <a:r>
              <a:rPr lang="en-US" sz="1100" dirty="0"/>
              <a:t>The business partner, </a:t>
            </a:r>
            <a:r>
              <a:rPr lang="en-US" sz="1100" b="1" dirty="0"/>
              <a:t>Sarah Collins (Head of HR at Tech ABC Corp)  needs </a:t>
            </a:r>
            <a:r>
              <a:rPr lang="en-US" sz="1100" b="0" i="0" dirty="0">
                <a:solidFill>
                  <a:srgbClr val="404040"/>
                </a:solidFill>
                <a:effectLst/>
                <a:latin typeface="Inter"/>
              </a:rPr>
              <a:t>a secure and scalable database to replace their current error-prone Excel spreadsheet.</a:t>
            </a:r>
            <a:endParaRPr lang="en-US" sz="1700" dirty="0"/>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the current data management solution:</a:t>
            </a:r>
            <a:endParaRPr sz="1900" b="1" dirty="0">
              <a:solidFill>
                <a:srgbClr val="000000"/>
              </a:solidFill>
              <a:latin typeface="Arial"/>
              <a:ea typeface="Arial"/>
              <a:cs typeface="Arial"/>
              <a:sym typeface="Arial"/>
            </a:endParaRPr>
          </a:p>
          <a:p>
            <a:pPr marL="457200" lvl="0" indent="0" algn="l" rtl="0">
              <a:spcBef>
                <a:spcPts val="1200"/>
              </a:spcBef>
              <a:spcAft>
                <a:spcPts val="0"/>
              </a:spcAft>
              <a:buNone/>
            </a:pPr>
            <a:r>
              <a:rPr lang="en-US" sz="1100" b="0" i="0" dirty="0">
                <a:solidFill>
                  <a:srgbClr val="404040"/>
                </a:solidFill>
                <a:effectLst/>
                <a:latin typeface="Inter"/>
              </a:rPr>
              <a:t>Tech ABC Corp’s HR department currently relies on a </a:t>
            </a:r>
            <a:r>
              <a:rPr lang="en-US" sz="1100" b="1" i="0" dirty="0">
                <a:solidFill>
                  <a:srgbClr val="404040"/>
                </a:solidFill>
                <a:effectLst/>
                <a:latin typeface="Inter"/>
              </a:rPr>
              <a:t>shared Excel spreadsheet</a:t>
            </a:r>
            <a:r>
              <a:rPr lang="en-US" sz="1100" b="0" i="0" dirty="0">
                <a:solidFill>
                  <a:srgbClr val="404040"/>
                </a:solidFill>
                <a:effectLst/>
                <a:latin typeface="Inter"/>
              </a:rPr>
              <a:t> to manage employee data. Initially adequate for a small team, this solution has become unsustainable due to rapid growth and lacks the structure, security, and scalability required for 200+ employees.</a:t>
            </a:r>
            <a:endParaRPr sz="1100" dirty="0">
              <a:solidFill>
                <a:srgbClr val="000000"/>
              </a:solidFill>
              <a:latin typeface="Arial"/>
              <a:ea typeface="Arial"/>
              <a:cs typeface="Arial"/>
              <a:sym typeface="Arial"/>
            </a:endParaRPr>
          </a:p>
          <a:p>
            <a:pPr marL="457200" lvl="0" indent="-349250" algn="l" rtl="0">
              <a:spcBef>
                <a:spcPts val="1200"/>
              </a:spcBef>
              <a:spcAft>
                <a:spcPts val="0"/>
              </a:spcAft>
              <a:buSzPts val="1900"/>
              <a:buFont typeface="Open Sans"/>
              <a:buChar char="●"/>
            </a:pPr>
            <a:r>
              <a:rPr lang="en" sz="1900" b="1" dirty="0">
                <a:latin typeface="Open Sans"/>
                <a:ea typeface="Open Sans"/>
                <a:cs typeface="Open Sans"/>
                <a:sym typeface="Open Sans"/>
              </a:rPr>
              <a:t>Describe current data available:</a:t>
            </a:r>
            <a:endParaRPr lang="en-US" sz="1900" b="1" dirty="0">
              <a:latin typeface="Open Sans"/>
              <a:ea typeface="Open Sans"/>
              <a:cs typeface="Open Sans"/>
              <a:sym typeface="Open Sans"/>
            </a:endParaRPr>
          </a:p>
          <a:p>
            <a:pPr marL="565150" lvl="1" indent="0">
              <a:spcBef>
                <a:spcPts val="1200"/>
              </a:spcBef>
              <a:buSzPts val="1900"/>
              <a:buNone/>
            </a:pPr>
            <a:r>
              <a:rPr lang="en-US" sz="1100" b="0" i="0" dirty="0">
                <a:solidFill>
                  <a:srgbClr val="404040"/>
                </a:solidFill>
                <a:effectLst/>
                <a:latin typeface="Inter"/>
              </a:rPr>
              <a:t>Tech ABC Corp’s HR spreadsheet contains </a:t>
            </a:r>
            <a:r>
              <a:rPr lang="en-US" sz="1100" b="1" i="0" dirty="0">
                <a:solidFill>
                  <a:srgbClr val="404040"/>
                </a:solidFill>
                <a:effectLst/>
                <a:latin typeface="Inter"/>
              </a:rPr>
              <a:t>206 employee records</a:t>
            </a:r>
            <a:r>
              <a:rPr lang="en-US" sz="1100" b="0" i="0" dirty="0">
                <a:solidFill>
                  <a:srgbClr val="404040"/>
                </a:solidFill>
                <a:effectLst/>
                <a:latin typeface="Inter"/>
              </a:rPr>
              <a:t> with </a:t>
            </a:r>
            <a:r>
              <a:rPr lang="en-US" sz="1100" b="1" i="0" dirty="0">
                <a:solidFill>
                  <a:srgbClr val="404040"/>
                </a:solidFill>
                <a:effectLst/>
                <a:latin typeface="Inter"/>
              </a:rPr>
              <a:t>11 columns</a:t>
            </a:r>
            <a:r>
              <a:rPr lang="en-US" sz="1100" b="0" i="0" dirty="0">
                <a:solidFill>
                  <a:srgbClr val="404040"/>
                </a:solidFill>
                <a:effectLst/>
                <a:latin typeface="Inter"/>
              </a:rPr>
              <a:t> of human-readable data.</a:t>
            </a:r>
            <a:endParaRPr lang="en-US" sz="11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Additional data requests: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100" dirty="0">
                <a:solidFill>
                  <a:srgbClr val="404040"/>
                </a:solidFill>
                <a:latin typeface="Inter"/>
              </a:rPr>
              <a:t>The user wants to be able to </a:t>
            </a:r>
            <a:r>
              <a:rPr lang="en-US" sz="1100" b="0" i="0" dirty="0">
                <a:solidFill>
                  <a:srgbClr val="404040"/>
                </a:solidFill>
                <a:effectLst/>
                <a:latin typeface="Inter"/>
              </a:rPr>
              <a:t>connect with payroll to share data on employee attendance and paid time off (PTO)</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Who will own/manage data</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100" b="0" i="0" dirty="0">
                <a:solidFill>
                  <a:srgbClr val="404040"/>
                </a:solidFill>
                <a:effectLst/>
                <a:latin typeface="Inter"/>
              </a:rPr>
              <a:t>The HR department (led by </a:t>
            </a:r>
            <a:r>
              <a:rPr lang="en-US" sz="1100" b="1" i="0" dirty="0">
                <a:solidFill>
                  <a:srgbClr val="404040"/>
                </a:solidFill>
                <a:effectLst/>
                <a:latin typeface="Inter"/>
              </a:rPr>
              <a:t>Sarah Collins</a:t>
            </a:r>
            <a:r>
              <a:rPr lang="en-US" sz="1100" b="0" i="0" dirty="0">
                <a:solidFill>
                  <a:srgbClr val="404040"/>
                </a:solidFill>
                <a:effectLst/>
                <a:latin typeface="Inter"/>
              </a:rPr>
              <a:t>) will </a:t>
            </a:r>
            <a:r>
              <a:rPr lang="en-US" sz="1100" b="1" i="0" dirty="0">
                <a:solidFill>
                  <a:srgbClr val="404040"/>
                </a:solidFill>
                <a:effectLst/>
                <a:latin typeface="Inter"/>
              </a:rPr>
              <a:t>own</a:t>
            </a:r>
            <a:r>
              <a:rPr lang="en-US" sz="1100" b="0" i="0" dirty="0">
                <a:solidFill>
                  <a:srgbClr val="404040"/>
                </a:solidFill>
                <a:effectLst/>
                <a:latin typeface="Inter"/>
              </a:rPr>
              <a:t> the employee data, as it directly aligns with their responsibility for employee records, compliance, and policy enforcement.</a:t>
            </a:r>
            <a:endParaRPr sz="19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Who will have access to the database</a:t>
            </a:r>
          </a:p>
          <a:p>
            <a:pPr marL="457200" lvl="0" indent="0" algn="l" rtl="0">
              <a:spcBef>
                <a:spcPts val="0"/>
              </a:spcBef>
              <a:spcAft>
                <a:spcPts val="0"/>
              </a:spcAft>
              <a:buClr>
                <a:schemeClr val="dk1"/>
              </a:buClr>
              <a:buSzPts val="1100"/>
              <a:buFont typeface="Arial"/>
              <a:buNone/>
            </a:pPr>
            <a:endParaRPr lang="en-US" sz="1900" b="1" dirty="0">
              <a:latin typeface="Open Sans"/>
              <a:ea typeface="Open Sans"/>
              <a:cs typeface="Open Sans"/>
              <a:sym typeface="Open Sans"/>
            </a:endParaRPr>
          </a:p>
          <a:p>
            <a:pPr marL="457200" lvl="0" indent="0" algn="l" rtl="0">
              <a:spcBef>
                <a:spcPts val="0"/>
              </a:spcBef>
              <a:spcAft>
                <a:spcPts val="0"/>
              </a:spcAft>
              <a:buClr>
                <a:schemeClr val="dk1"/>
              </a:buClr>
              <a:buSzPts val="1100"/>
              <a:buFont typeface="Arial"/>
              <a:buNone/>
            </a:pPr>
            <a:r>
              <a:rPr lang="en-US" sz="1200" dirty="0">
                <a:solidFill>
                  <a:srgbClr val="0B0B0B"/>
                </a:solidFill>
                <a:latin typeface="Open Sans" panose="020B0606030504020204" pitchFamily="34" charset="0"/>
              </a:rPr>
              <a:t>E</a:t>
            </a:r>
            <a:r>
              <a:rPr lang="en-US" sz="1200" b="0" i="0" dirty="0">
                <a:solidFill>
                  <a:srgbClr val="0B0B0B"/>
                </a:solidFill>
                <a:effectLst/>
                <a:latin typeface="Open Sans" panose="020B0606030504020204" pitchFamily="34" charset="0"/>
              </a:rPr>
              <a:t>mployees should have read-only access to the database and</a:t>
            </a:r>
            <a:r>
              <a:rPr lang="en-US" sz="1200" dirty="0">
                <a:solidFill>
                  <a:srgbClr val="0B0B0B"/>
                </a:solidFill>
                <a:latin typeface="Open Sans" panose="020B0606030504020204" pitchFamily="34" charset="0"/>
              </a:rPr>
              <a:t> </a:t>
            </a:r>
            <a:r>
              <a:rPr lang="en-US" sz="1200" b="0" i="0" dirty="0">
                <a:solidFill>
                  <a:srgbClr val="0B0B0B"/>
                </a:solidFill>
                <a:effectLst/>
                <a:latin typeface="Open Sans" panose="020B0606030504020204" pitchFamily="34" charset="0"/>
              </a:rPr>
              <a:t>should be restricted from viewing or accessing the salary information. HR and management-level employees should have full read-and-write access to the database and should be able to access the employees’ salary information.</a:t>
            </a:r>
            <a:endParaRPr lang="en-US" sz="1900" dirty="0"/>
          </a:p>
          <a:p>
            <a:pPr marL="457200" lvl="0" indent="0" algn="l" rtl="0">
              <a:spcBef>
                <a:spcPts val="1600"/>
              </a:spcBef>
              <a:spcAft>
                <a:spcPts val="1600"/>
              </a:spcAft>
              <a:buNone/>
            </a:pPr>
            <a:endParaRPr lang="en-US" sz="19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57"/>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Business Requirement</a:t>
            </a:r>
            <a:endParaRPr/>
          </a:p>
        </p:txBody>
      </p:sp>
      <p:sp>
        <p:nvSpPr>
          <p:cNvPr id="219" name="Google Shape;219;p57"/>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Estimated size of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200" b="0" i="0" dirty="0">
                <a:solidFill>
                  <a:srgbClr val="404040"/>
                </a:solidFill>
                <a:effectLst/>
                <a:latin typeface="Inter"/>
              </a:rPr>
              <a:t>The database has about 200 rows (1 row per employee).</a:t>
            </a:r>
            <a:endParaRPr lang="en-US" sz="1900" dirty="0"/>
          </a:p>
          <a:p>
            <a:pPr marL="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Estimated annual growth</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100" b="0" i="0" dirty="0">
                <a:solidFill>
                  <a:srgbClr val="0B0B0B"/>
                </a:solidFill>
                <a:effectLst/>
                <a:latin typeface="Open Sans" panose="020B0606030504020204" pitchFamily="34" charset="0"/>
              </a:rPr>
              <a:t>The data is estimated to grow by 20% a year for the next 5 years</a:t>
            </a:r>
            <a:endParaRPr sz="1900" b="1" dirty="0">
              <a:latin typeface="Open Sans"/>
              <a:ea typeface="Open Sans"/>
              <a:cs typeface="Open Sans"/>
              <a:sym typeface="Open Sans"/>
            </a:endParaRPr>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Is any of the data sensitive/restricted</a:t>
            </a:r>
          </a:p>
          <a:p>
            <a:pPr marL="107950" lvl="0" indent="0" algn="l" rtl="0">
              <a:spcBef>
                <a:spcPts val="1600"/>
              </a:spcBef>
              <a:spcAft>
                <a:spcPts val="0"/>
              </a:spcAft>
              <a:buSzPts val="1900"/>
              <a:buNone/>
            </a:pPr>
            <a:r>
              <a:rPr lang="en-US" sz="1200" dirty="0">
                <a:solidFill>
                  <a:srgbClr val="0B0B0B"/>
                </a:solidFill>
                <a:latin typeface="Open Sans" panose="020B0606030504020204" pitchFamily="34" charset="0"/>
              </a:rPr>
              <a:t>          The salary</a:t>
            </a:r>
            <a:r>
              <a:rPr lang="en-US" sz="1200" b="0" i="0" dirty="0">
                <a:solidFill>
                  <a:srgbClr val="0B0B0B"/>
                </a:solidFill>
                <a:effectLst/>
                <a:latin typeface="Open Sans" panose="020B0606030504020204" pitchFamily="34" charset="0"/>
              </a:rPr>
              <a:t> of every employee is sensitive.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endParaRPr sz="1700" dirty="0"/>
          </a:p>
          <a:p>
            <a:pPr marL="457200" lvl="0" indent="0" algn="l" rtl="0">
              <a:lnSpc>
                <a:spcPct val="100000"/>
              </a:lnSpc>
              <a:spcBef>
                <a:spcPts val="0"/>
              </a:spcBef>
              <a:spcAft>
                <a:spcPts val="0"/>
              </a:spcAft>
              <a:buNone/>
            </a:pPr>
            <a:endParaRPr sz="17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58"/>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25" name="Google Shape;225;p58"/>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Justification for the new database</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US" sz="1100" b="0" i="0" dirty="0">
                <a:solidFill>
                  <a:srgbClr val="404040"/>
                </a:solidFill>
                <a:effectLst/>
                <a:latin typeface="Inter"/>
              </a:rPr>
              <a:t>A database </a:t>
            </a:r>
            <a:r>
              <a:rPr lang="en-US" sz="1100" dirty="0">
                <a:solidFill>
                  <a:srgbClr val="404040"/>
                </a:solidFill>
                <a:latin typeface="Inter"/>
              </a:rPr>
              <a:t>is needed to restrict user access to sensitive information like salaries. Another reason is to ensure data consistency and maintain data integrity across the database.</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Database objects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dirty="0"/>
              <a:t>List the database objects (tables, views, special procedures)  that will be created for the database. </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dirty="0"/>
              <a:t>Hint - you may want to circle back to this answer after completing the logical ERD in step 2.</a:t>
            </a:r>
            <a:endParaRPr sz="1700" dirty="0"/>
          </a:p>
          <a:p>
            <a:pPr marL="457200" lvl="0" indent="0" algn="l" rtl="0">
              <a:spcBef>
                <a:spcPts val="0"/>
              </a:spcBef>
              <a:spcAft>
                <a:spcPts val="0"/>
              </a:spcAft>
              <a:buNone/>
            </a:pP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Data ingestion</a:t>
            </a:r>
          </a:p>
          <a:p>
            <a:pPr marL="107950" lvl="0" indent="0" algn="l" rtl="0">
              <a:spcBef>
                <a:spcPts val="1600"/>
              </a:spcBef>
              <a:spcAft>
                <a:spcPts val="0"/>
              </a:spcAft>
              <a:buSzPts val="1900"/>
              <a:buNone/>
            </a:pPr>
            <a:r>
              <a:rPr lang="en" sz="1900" i="0" u="none" strike="noStrike" baseline="0" dirty="0">
                <a:latin typeface="Open Sans"/>
                <a:ea typeface="Open Sans"/>
                <a:cs typeface="Open Sans"/>
                <a:sym typeface="Open Sans"/>
              </a:rPr>
              <a:t>     </a:t>
            </a:r>
            <a:r>
              <a:rPr lang="en" sz="1700" dirty="0">
                <a:sym typeface="Open Sans"/>
              </a:rPr>
              <a:t>Since the data provided is a flat file. </a:t>
            </a:r>
            <a:r>
              <a:rPr lang="en-US" sz="1700" dirty="0"/>
              <a:t>ETL will be employed as it is the current best practice for working with flat files.</a:t>
            </a:r>
            <a:endParaRPr sz="17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59"/>
          <p:cNvSpPr txBox="1">
            <a:spLocks noGrp="1"/>
          </p:cNvSpPr>
          <p:nvPr>
            <p:ph type="title"/>
          </p:nvPr>
        </p:nvSpPr>
        <p:spPr>
          <a:xfrm>
            <a:off x="264945" y="870271"/>
            <a:ext cx="7242600" cy="11199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a:t>Data Architect Technical Requirement</a:t>
            </a:r>
            <a:endParaRPr/>
          </a:p>
        </p:txBody>
      </p:sp>
      <p:sp>
        <p:nvSpPr>
          <p:cNvPr id="231" name="Google Shape;231;p59"/>
          <p:cNvSpPr txBox="1">
            <a:spLocks noGrp="1"/>
          </p:cNvSpPr>
          <p:nvPr>
            <p:ph type="body" idx="1"/>
          </p:nvPr>
        </p:nvSpPr>
        <p:spPr>
          <a:xfrm>
            <a:off x="264950" y="2253724"/>
            <a:ext cx="7242600" cy="7731900"/>
          </a:xfrm>
          <a:prstGeom prst="rect">
            <a:avLst/>
          </a:prstGeom>
        </p:spPr>
        <p:txBody>
          <a:bodyPr spcFirstLastPara="1" wrap="square" lIns="91425" tIns="91425" rIns="91425" bIns="91425" anchor="t" anchorCtr="0">
            <a:noAutofit/>
          </a:bodyPr>
          <a:lstStyle/>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Data governance (Ownership and User access)</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Ownership: </a:t>
            </a:r>
            <a:r>
              <a:rPr lang="en" sz="1700" dirty="0"/>
              <a:t>who will own and maintain the data</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User Access: </a:t>
            </a:r>
            <a:r>
              <a:rPr lang="en" sz="1700" dirty="0"/>
              <a:t>who will and will not have access to the data</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Scalability </a:t>
            </a:r>
            <a:endParaRPr sz="1900" b="1" dirty="0">
              <a:latin typeface="Open Sans"/>
              <a:ea typeface="Open Sans"/>
              <a:cs typeface="Open Sans"/>
              <a:sym typeface="Open Sans"/>
            </a:endParaRPr>
          </a:p>
          <a:p>
            <a:pPr marL="457200" lvl="0" indent="0" algn="l" rtl="0">
              <a:spcBef>
                <a:spcPts val="1600"/>
              </a:spcBef>
              <a:spcAft>
                <a:spcPts val="0"/>
              </a:spcAft>
              <a:buNone/>
            </a:pPr>
            <a:r>
              <a:rPr lang="en-US" sz="1100" b="1" i="0" dirty="0">
                <a:solidFill>
                  <a:srgbClr val="404040"/>
                </a:solidFill>
                <a:effectLst/>
                <a:latin typeface="Inter"/>
              </a:rPr>
              <a:t>Replication is the recommended scalability strategy</a:t>
            </a:r>
            <a:r>
              <a:rPr lang="en-US" sz="1100" b="0" i="0" dirty="0">
                <a:solidFill>
                  <a:srgbClr val="404040"/>
                </a:solidFill>
                <a:effectLst/>
                <a:latin typeface="Inter"/>
              </a:rPr>
              <a:t> based on current needs and projected growth. 90% of users are read-only (employees viewing data). Replicas offload read traffic from the primary database.</a:t>
            </a:r>
          </a:p>
          <a:p>
            <a:pPr marL="457200" lvl="0" indent="0" algn="l" rtl="0">
              <a:spcBef>
                <a:spcPts val="1600"/>
              </a:spcBef>
              <a:spcAft>
                <a:spcPts val="0"/>
              </a:spcAft>
              <a:buNone/>
            </a:pPr>
            <a:endParaRPr lang="en-US" sz="1200" dirty="0">
              <a:solidFill>
                <a:srgbClr val="404040"/>
              </a:solidFill>
              <a:latin typeface="Inter"/>
              <a:ea typeface="Open Sans"/>
              <a:cs typeface="Open Sans"/>
              <a:sym typeface="Open Sans"/>
            </a:endParaRPr>
          </a:p>
          <a:p>
            <a:pPr indent="-349250">
              <a:buSzPts val="1900"/>
              <a:buFont typeface="Open Sans"/>
              <a:buChar char="●"/>
            </a:pPr>
            <a:r>
              <a:rPr lang="en" sz="1900" b="1" dirty="0">
                <a:latin typeface="Open Sans"/>
                <a:ea typeface="Open Sans"/>
                <a:cs typeface="Open Sans"/>
                <a:sym typeface="Open Sans"/>
              </a:rPr>
              <a:t>Flexibility</a:t>
            </a:r>
            <a:endParaRPr sz="1900" b="1" dirty="0">
              <a:latin typeface="Open Sans"/>
              <a:ea typeface="Open Sans"/>
              <a:cs typeface="Open Sans"/>
            </a:endParaRPr>
          </a:p>
          <a:p>
            <a:pPr marL="457200" lvl="0" indent="0" algn="l" rtl="0">
              <a:spcBef>
                <a:spcPts val="1600"/>
              </a:spcBef>
              <a:spcAft>
                <a:spcPts val="0"/>
              </a:spcAft>
              <a:buNone/>
            </a:pPr>
            <a:r>
              <a:rPr lang="en" sz="1900" dirty="0"/>
              <a:t>Describe measures taken to ensure future data integration if needed</a:t>
            </a:r>
            <a:endParaRPr sz="1900" dirty="0"/>
          </a:p>
          <a:p>
            <a:pPr marL="457200" lvl="0" indent="-349250" algn="l" rtl="0">
              <a:spcBef>
                <a:spcPts val="1600"/>
              </a:spcBef>
              <a:spcAft>
                <a:spcPts val="0"/>
              </a:spcAft>
              <a:buSzPts val="1900"/>
              <a:buFont typeface="Open Sans"/>
              <a:buChar char="●"/>
            </a:pPr>
            <a:r>
              <a:rPr lang="en" sz="1900" b="1" dirty="0">
                <a:latin typeface="Open Sans"/>
                <a:ea typeface="Open Sans"/>
                <a:cs typeface="Open Sans"/>
                <a:sym typeface="Open Sans"/>
              </a:rPr>
              <a:t>Storage &amp; retention</a:t>
            </a:r>
            <a:endParaRPr sz="1900" b="1" dirty="0">
              <a:latin typeface="Open Sans"/>
              <a:ea typeface="Open Sans"/>
              <a:cs typeface="Open Sans"/>
              <a:sym typeface="Open Sans"/>
            </a:endParaRPr>
          </a:p>
          <a:p>
            <a:pPr marL="457200" lvl="0" indent="0" algn="l" rtl="0">
              <a:lnSpc>
                <a:spcPct val="100000"/>
              </a:lnSpc>
              <a:spcBef>
                <a:spcPts val="1600"/>
              </a:spcBef>
              <a:spcAft>
                <a:spcPts val="0"/>
              </a:spcAft>
              <a:buNone/>
            </a:pPr>
            <a:r>
              <a:rPr lang="en" sz="1700" b="1" dirty="0">
                <a:latin typeface="Open Sans"/>
                <a:ea typeface="Open Sans"/>
                <a:cs typeface="Open Sans"/>
                <a:sym typeface="Open Sans"/>
              </a:rPr>
              <a:t>Storage (disk or in-memory): </a:t>
            </a:r>
          </a:p>
          <a:p>
            <a:pPr marL="457200" lvl="0" indent="0" algn="l" rtl="0">
              <a:lnSpc>
                <a:spcPct val="100000"/>
              </a:lnSpc>
              <a:spcBef>
                <a:spcPts val="1600"/>
              </a:spcBef>
              <a:spcAft>
                <a:spcPts val="0"/>
              </a:spcAft>
              <a:buNone/>
            </a:pPr>
            <a:r>
              <a:rPr lang="en" sz="1700" dirty="0">
                <a:latin typeface="Open Sans"/>
                <a:ea typeface="Open Sans"/>
                <a:cs typeface="Open Sans"/>
                <a:sym typeface="Open Sans"/>
              </a:rPr>
              <a:t>The database should be given </a:t>
            </a:r>
            <a:r>
              <a:rPr lang="en-US" sz="1800" b="0" i="0" u="none" strike="noStrike" baseline="0" dirty="0">
                <a:latin typeface="Calibri" panose="020F0502020204030204" pitchFamily="34" charset="0"/>
              </a:rPr>
              <a:t>a standard partition of 1 GB by the server group since this is relatively small data.</a:t>
            </a:r>
            <a:endParaRPr sz="1700" dirty="0"/>
          </a:p>
          <a:p>
            <a:pPr marL="457200" lvl="0" indent="0" algn="l" rtl="0">
              <a:lnSpc>
                <a:spcPct val="100000"/>
              </a:lnSpc>
              <a:spcBef>
                <a:spcPts val="0"/>
              </a:spcBef>
              <a:spcAft>
                <a:spcPts val="0"/>
              </a:spcAft>
              <a:buNone/>
            </a:pPr>
            <a:endParaRPr sz="1700" dirty="0"/>
          </a:p>
          <a:p>
            <a:pPr marL="457200" lvl="0" indent="0" algn="l" rtl="0">
              <a:lnSpc>
                <a:spcPct val="100000"/>
              </a:lnSpc>
              <a:spcBef>
                <a:spcPts val="0"/>
              </a:spcBef>
              <a:spcAft>
                <a:spcPts val="0"/>
              </a:spcAft>
              <a:buNone/>
            </a:pPr>
            <a:r>
              <a:rPr lang="en" sz="1700" b="1" dirty="0">
                <a:latin typeface="Open Sans"/>
                <a:ea typeface="Open Sans"/>
                <a:cs typeface="Open Sans"/>
                <a:sym typeface="Open Sans"/>
              </a:rPr>
              <a:t>Retention: </a:t>
            </a:r>
            <a:r>
              <a:rPr lang="en" sz="1700" dirty="0"/>
              <a:t>how long does the data have to be kept for?</a:t>
            </a:r>
            <a:endParaRPr sz="1700" dirty="0"/>
          </a:p>
          <a:p>
            <a:pPr marL="457200" lvl="0" indent="0" algn="l" rtl="0">
              <a:lnSpc>
                <a:spcPct val="100000"/>
              </a:lnSpc>
              <a:spcBef>
                <a:spcPts val="0"/>
              </a:spcBef>
              <a:spcAft>
                <a:spcPts val="0"/>
              </a:spcAft>
              <a:buNone/>
            </a:pPr>
            <a:endParaRPr lang="en-US" sz="1100" b="0" i="0" dirty="0">
              <a:solidFill>
                <a:srgbClr val="0B0B0B"/>
              </a:solidFill>
              <a:effectLst/>
              <a:latin typeface="Open Sans" panose="020B0606030504020204" pitchFamily="34" charset="0"/>
            </a:endParaRPr>
          </a:p>
          <a:p>
            <a:pPr marL="457200" lvl="0" indent="0" algn="l" rtl="0">
              <a:lnSpc>
                <a:spcPct val="100000"/>
              </a:lnSpc>
              <a:spcBef>
                <a:spcPts val="0"/>
              </a:spcBef>
              <a:spcAft>
                <a:spcPts val="0"/>
              </a:spcAft>
              <a:buNone/>
            </a:pPr>
            <a:r>
              <a:rPr lang="en-US" sz="1100" dirty="0">
                <a:solidFill>
                  <a:srgbClr val="0B0B0B"/>
                </a:solidFill>
                <a:latin typeface="Open Sans" panose="020B0606030504020204" pitchFamily="34" charset="0"/>
              </a:rPr>
              <a:t>F</a:t>
            </a:r>
            <a:r>
              <a:rPr lang="en-US" sz="1100" b="0" i="0" dirty="0">
                <a:solidFill>
                  <a:srgbClr val="0B0B0B"/>
                </a:solidFill>
                <a:effectLst/>
                <a:latin typeface="Open Sans" panose="020B0606030504020204" pitchFamily="34" charset="0"/>
              </a:rPr>
              <a:t>ederal regulations require that the data be retained for at least 7 years.</a:t>
            </a:r>
            <a:endParaRPr sz="1700" dirty="0"/>
          </a:p>
          <a:p>
            <a:pPr marL="457200" lvl="0" indent="0" algn="l" rtl="0">
              <a:lnSpc>
                <a:spcPct val="100000"/>
              </a:lnSpc>
              <a:spcBef>
                <a:spcPts val="0"/>
              </a:spcBef>
              <a:spcAft>
                <a:spcPts val="0"/>
              </a:spcAft>
              <a:buNone/>
            </a:pPr>
            <a:endParaRPr sz="1700" dirty="0"/>
          </a:p>
          <a:p>
            <a:pPr marL="457200" lvl="0" indent="-349250" algn="l" rtl="0">
              <a:spcBef>
                <a:spcPts val="0"/>
              </a:spcBef>
              <a:spcAft>
                <a:spcPts val="0"/>
              </a:spcAft>
              <a:buSzPts val="1900"/>
              <a:buFont typeface="Open Sans"/>
              <a:buChar char="●"/>
            </a:pPr>
            <a:r>
              <a:rPr lang="en" sz="1900" b="1" dirty="0">
                <a:latin typeface="Open Sans"/>
                <a:ea typeface="Open Sans"/>
                <a:cs typeface="Open Sans"/>
                <a:sym typeface="Open Sans"/>
              </a:rPr>
              <a:t>Backup</a:t>
            </a:r>
            <a:endParaRPr sz="1900" b="1" dirty="0">
              <a:latin typeface="Open Sans"/>
              <a:ea typeface="Open Sans"/>
              <a:cs typeface="Open Sans"/>
              <a:sym typeface="Open Sans"/>
            </a:endParaRPr>
          </a:p>
          <a:p>
            <a:pPr marL="457200" lvl="0" indent="0" algn="l" rtl="0">
              <a:spcBef>
                <a:spcPts val="1600"/>
              </a:spcBef>
              <a:spcAft>
                <a:spcPts val="0"/>
              </a:spcAft>
              <a:buNone/>
            </a:pPr>
            <a:r>
              <a:rPr lang="en-US" sz="1100" dirty="0">
                <a:solidFill>
                  <a:srgbClr val="0B0B0B"/>
                </a:solidFill>
                <a:latin typeface="Open Sans" panose="020B0606030504020204" pitchFamily="34" charset="0"/>
              </a:rPr>
              <a:t>S</a:t>
            </a:r>
            <a:r>
              <a:rPr lang="en-US" sz="1100" b="0" i="0" dirty="0">
                <a:solidFill>
                  <a:srgbClr val="0B0B0B"/>
                </a:solidFill>
                <a:effectLst/>
                <a:latin typeface="Open Sans" panose="020B0606030504020204" pitchFamily="34" charset="0"/>
              </a:rPr>
              <a:t>ince this is considered business-critical data</a:t>
            </a:r>
            <a:r>
              <a:rPr lang="en" sz="1100" b="0" i="0" dirty="0">
                <a:solidFill>
                  <a:srgbClr val="0B0B0B"/>
                </a:solidFill>
                <a:effectLst/>
                <a:latin typeface="Open Sans" panose="020B0606030504020204" pitchFamily="34" charset="0"/>
              </a:rPr>
              <a:t>.</a:t>
            </a:r>
            <a:r>
              <a:rPr lang="en-US" sz="1100" b="0" i="0" u="none" strike="noStrike" baseline="0" dirty="0">
                <a:latin typeface="Calibri" panose="020F0502020204030204" pitchFamily="34" charset="0"/>
              </a:rPr>
              <a:t> The backup schedule is full backup 1x per week, and incremental backup daily.</a:t>
            </a:r>
            <a:endParaRPr lang="en-US" sz="1100" dirty="0"/>
          </a:p>
          <a:p>
            <a:pPr marL="0" lvl="0" indent="0" algn="l" rtl="0">
              <a:lnSpc>
                <a:spcPct val="100000"/>
              </a:lnSpc>
              <a:spcBef>
                <a:spcPts val="0"/>
              </a:spcBef>
              <a:spcAft>
                <a:spcPts val="0"/>
              </a:spcAft>
              <a:buClr>
                <a:schemeClr val="dk1"/>
              </a:buClr>
              <a:buSzPts val="1100"/>
              <a:buFont typeface="Arial"/>
              <a:buNone/>
            </a:pPr>
            <a:endParaRPr sz="1700"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308</TotalTime>
  <Words>2709</Words>
  <Application>Microsoft Office PowerPoint</Application>
  <PresentationFormat>Custom</PresentationFormat>
  <Paragraphs>252</Paragraphs>
  <Slides>31</Slides>
  <Notes>31</Notes>
  <HiddenSlides>0</HiddenSlides>
  <MMClips>0</MMClips>
  <ScaleCrop>false</ScaleCrop>
  <HeadingPairs>
    <vt:vector size="6" baseType="variant">
      <vt:variant>
        <vt:lpstr>Fonts Used</vt:lpstr>
      </vt:variant>
      <vt:variant>
        <vt:i4>7</vt:i4>
      </vt:variant>
      <vt:variant>
        <vt:lpstr>Theme</vt:lpstr>
      </vt:variant>
      <vt:variant>
        <vt:i4>4</vt:i4>
      </vt:variant>
      <vt:variant>
        <vt:lpstr>Slide Titles</vt:lpstr>
      </vt:variant>
      <vt:variant>
        <vt:i4>31</vt:i4>
      </vt:variant>
    </vt:vector>
  </HeadingPairs>
  <TitlesOfParts>
    <vt:vector size="42" baseType="lpstr">
      <vt:lpstr>Helvetica Neue</vt:lpstr>
      <vt:lpstr>Open Sans</vt:lpstr>
      <vt:lpstr>Open Sans Light</vt:lpstr>
      <vt:lpstr>Arial</vt:lpstr>
      <vt:lpstr>Source Code Pro</vt:lpstr>
      <vt:lpstr>Calibri</vt:lpstr>
      <vt:lpstr>Inter</vt:lpstr>
      <vt:lpstr>Simple Light</vt:lpstr>
      <vt:lpstr>Simple Light</vt:lpstr>
      <vt:lpstr>Simple Light</vt:lpstr>
      <vt:lpstr>White</vt:lpstr>
      <vt:lpstr>Tech ABC Corp - HR Database </vt:lpstr>
      <vt:lpstr>How to use this Template</vt:lpstr>
      <vt:lpstr>Business Scenario</vt:lpstr>
      <vt:lpstr>PowerPoint Presentation</vt:lpstr>
      <vt:lpstr>Step 1: Data Architecture Foundations</vt:lpstr>
      <vt:lpstr>Data Architect Business Requirement</vt:lpstr>
      <vt:lpstr>Data Architect Business Requirement</vt:lpstr>
      <vt:lpstr>Data Architect Technical Requirement</vt:lpstr>
      <vt:lpstr>Data Architect Technical Requirement</vt:lpstr>
      <vt:lpstr>PowerPoint Presentation</vt:lpstr>
      <vt:lpstr>Step 2: Relational Database Design</vt:lpstr>
      <vt:lpstr>ERD</vt:lpstr>
      <vt:lpstr>ERD</vt:lpstr>
      <vt:lpstr>ERD</vt:lpstr>
      <vt:lpstr>PowerPoint Presentation</vt:lpstr>
      <vt:lpstr>Step 3: Create A Physical Database</vt:lpstr>
      <vt:lpstr>DDL</vt:lpstr>
      <vt:lpstr>CRUD</vt:lpstr>
      <vt:lpstr>CRUD</vt:lpstr>
      <vt:lpstr>CRUD</vt:lpstr>
      <vt:lpstr>CRUD</vt:lpstr>
      <vt:lpstr>CRUD</vt:lpstr>
      <vt:lpstr>CRUD</vt:lpstr>
      <vt:lpstr>CRUD</vt:lpstr>
      <vt:lpstr>PowerPoint Presentation</vt:lpstr>
      <vt:lpstr>Step 4: Above and Beyond</vt:lpstr>
      <vt:lpstr>Standout Suggestion 1</vt:lpstr>
      <vt:lpstr>Standout Suggestion 2</vt:lpstr>
      <vt:lpstr>Standout Suggestion 3</vt:lpstr>
      <vt:lpstr>PowerPoint Presentation</vt:lpstr>
      <vt:lpstr>Additional Info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Sunday Okechukwu</cp:lastModifiedBy>
  <cp:revision>9</cp:revision>
  <dcterms:modified xsi:type="dcterms:W3CDTF">2025-03-24T22:03:08Z</dcterms:modified>
</cp:coreProperties>
</file>