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59" r:id="rId4"/>
    <p:sldId id="271" r:id="rId5"/>
    <p:sldId id="260" r:id="rId6"/>
    <p:sldId id="272" r:id="rId7"/>
    <p:sldId id="262" r:id="rId8"/>
    <p:sldId id="261" r:id="rId9"/>
    <p:sldId id="263" r:id="rId10"/>
    <p:sldId id="27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7C656F-2B75-0640-B73C-973A711A7232}">
          <p14:sldIdLst>
            <p14:sldId id="256"/>
            <p14:sldId id="270"/>
          </p14:sldIdLst>
        </p14:section>
        <p14:section name="网络编程概念" id="{BC2DC9B8-9E0D-1242-A543-B4D5E30F0C0D}">
          <p14:sldIdLst>
            <p14:sldId id="259"/>
            <p14:sldId id="271"/>
            <p14:sldId id="260"/>
            <p14:sldId id="272"/>
            <p14:sldId id="262"/>
          </p14:sldIdLst>
        </p14:section>
        <p14:section name="UIWebView" id="{79723F0F-B317-C349-AC30-ADE11F978288}">
          <p14:sldIdLst>
            <p14:sldId id="261"/>
            <p14:sldId id="263"/>
            <p14:sldId id="273"/>
            <p14:sldId id="264"/>
            <p14:sldId id="265"/>
            <p14:sldId id="266"/>
            <p14:sldId id="274"/>
            <p14:sldId id="267"/>
            <p14:sldId id="268"/>
            <p14:sldId id="26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 autoAdjust="0"/>
    <p:restoredTop sz="95625" autoAdjust="0"/>
  </p:normalViewPr>
  <p:slideViewPr>
    <p:cSldViewPr snapToGrid="0" snapToObjects="1">
      <p:cViewPr>
        <p:scale>
          <a:sx n="120" d="100"/>
          <a:sy n="120" d="100"/>
        </p:scale>
        <p:origin x="-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4EC5-57B3-174D-88D4-EC00575960A1}" type="datetimeFigureOut">
              <a:t>14-4-24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FF859-9F59-4145-9962-079324E7EA6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09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215E1-C975-B140-9467-771ABF51130E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网络基础</a:t>
            </a:r>
            <a:r>
              <a:rPr kumimoji="1" lang="en-US" altLang="zh-CN"/>
              <a:t>+UIWebView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7833" y="2624667"/>
            <a:ext cx="5344584" cy="814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91833" y="2698750"/>
            <a:ext cx="645584" cy="58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89817" y="2698750"/>
            <a:ext cx="645584" cy="58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502026" y="1301750"/>
            <a:ext cx="0" cy="13229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87801" y="2698750"/>
            <a:ext cx="645584" cy="58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9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/>
              <a:t>UIWebView</a:t>
            </a:r>
            <a:r>
              <a:rPr kumimoji="1" lang="zh-TW" altLang="en-US"/>
              <a:t>演练</a:t>
            </a:r>
            <a:r>
              <a:rPr kumimoji="1" lang="zh-CN" altLang="zh-TW"/>
              <a:t>——</a:t>
            </a:r>
            <a:r>
              <a:rPr kumimoji="1" lang="zh-CN" altLang="en-US"/>
              <a:t>实现百度搜索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(void)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searchBarSearchButtonClicked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:(UISearchBar *)searchBar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NSString *str = searchBar.text;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// 1. </a:t>
            </a:r>
            <a:r>
              <a:rPr lang="zh-CN" altLang="en-US" sz="1400">
                <a:solidFill>
                  <a:srgbClr val="FF0000"/>
                </a:solidFill>
                <a:latin typeface="STHeitiSC-Light"/>
              </a:rPr>
              <a:t>判断是否以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http</a:t>
            </a:r>
            <a:r>
              <a:rPr lang="zh-CN" altLang="en-US" sz="1400">
                <a:solidFill>
                  <a:srgbClr val="FF0000"/>
                </a:solidFill>
                <a:latin typeface="STHeitiSC-Light"/>
              </a:rPr>
              <a:t>开头，如果没有则用百度搜索</a:t>
            </a:r>
            <a:endParaRPr lang="zh-CN" altLang="en-US" sz="140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if (![str hasPrefix:@"http://"]) {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  str = [NSString stringWithFormat: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@"http://m.baidu.com/s?word=%@"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str];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// 2. </a:t>
            </a:r>
            <a:r>
              <a:rPr lang="zh-CN" altLang="en-US" sz="1400">
                <a:solidFill>
                  <a:srgbClr val="FF0000"/>
                </a:solidFill>
                <a:latin typeface="STHeitiSC-Light"/>
              </a:rPr>
              <a:t>在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URL</a:t>
            </a:r>
            <a:r>
              <a:rPr lang="zh-CN" altLang="en-US" sz="1400">
                <a:solidFill>
                  <a:srgbClr val="FF0000"/>
                </a:solidFill>
                <a:latin typeface="STHeitiSC-Light"/>
              </a:rPr>
              <a:t>中，如果包含中文字符串</a:t>
            </a:r>
            <a:r>
              <a:rPr lang="zh-CN" altLang="en-US" sz="1400">
                <a:solidFill>
                  <a:srgbClr val="000000"/>
                </a:solidFill>
                <a:latin typeface="STHeitiSC-Light"/>
              </a:rPr>
              <a:t>，需要将字符串转换为</a:t>
            </a:r>
            <a:r>
              <a:rPr lang="zh-CN" altLang="en-US" sz="1400">
                <a:solidFill>
                  <a:srgbClr val="FF0000"/>
                </a:solidFill>
                <a:latin typeface="STHeitiSC-Light"/>
              </a:rPr>
              <a:t>带百分号的格式</a:t>
            </a:r>
            <a:endParaRPr lang="zh-CN" altLang="en-US" sz="140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NSURL *url = [NSURL URLWithString:[str 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stringBy</a:t>
            </a:r>
            <a:r>
              <a:rPr lang="en-US" altLang="zh-CN" sz="1400" b="1">
                <a:solidFill>
                  <a:srgbClr val="FF0000"/>
                </a:solidFill>
                <a:latin typeface="Menlo-Regular"/>
              </a:rPr>
              <a:t>AddingPercent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EscapesUsingEncoding:</a:t>
            </a:r>
            <a:r>
              <a:rPr lang="en-US" altLang="zh-CN" sz="1400" b="1">
                <a:solidFill>
                  <a:srgbClr val="FF0000"/>
                </a:solidFill>
                <a:latin typeface="Menlo-Regular"/>
              </a:rPr>
              <a:t>NSUTF8StringEncoding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]];</a:t>
            </a:r>
          </a:p>
          <a:p>
            <a:pPr marL="0" indent="0">
              <a:buNone/>
            </a:pP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....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1515281" y="5027645"/>
            <a:ext cx="5945675" cy="1248724"/>
            <a:chOff x="457200" y="3059224"/>
            <a:chExt cx="7176931" cy="1399739"/>
          </a:xfrm>
        </p:grpSpPr>
        <p:sp>
          <p:nvSpPr>
            <p:cNvPr id="8" name="线形标注 1 7"/>
            <p:cNvSpPr/>
            <p:nvPr/>
          </p:nvSpPr>
          <p:spPr>
            <a:xfrm>
              <a:off x="457200" y="3391120"/>
              <a:ext cx="7176931" cy="1067843"/>
            </a:xfrm>
            <a:prstGeom prst="borderCallout1">
              <a:avLst>
                <a:gd name="adj1" fmla="val -1521"/>
                <a:gd name="adj2" fmla="val 82061"/>
                <a:gd name="adj3" fmla="val -32095"/>
                <a:gd name="adj4" fmla="val 820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1600">
                  <a:latin typeface="微软雅黑"/>
                  <a:ea typeface="微软雅黑"/>
                  <a:cs typeface="微软雅黑"/>
                </a:rPr>
                <a:t>在</a:t>
              </a:r>
              <a:r>
                <a:rPr kumimoji="1" lang="en-US" altLang="zh-CN" sz="1600">
                  <a:latin typeface="微软雅黑"/>
                  <a:ea typeface="微软雅黑"/>
                  <a:cs typeface="微软雅黑"/>
                </a:rPr>
                <a:t>iOS</a:t>
              </a:r>
              <a:r>
                <a:rPr kumimoji="1" lang="zh-CN" altLang="en-US" sz="1600">
                  <a:latin typeface="微软雅黑"/>
                  <a:ea typeface="微软雅黑"/>
                  <a:cs typeface="微软雅黑"/>
                </a:rPr>
                <a:t>开发中，</a:t>
              </a:r>
              <a:r>
                <a:rPr kumimoji="1" lang="en-US" altLang="zh-CN" sz="1600">
                  <a:latin typeface="微软雅黑"/>
                  <a:ea typeface="微软雅黑"/>
                  <a:cs typeface="微软雅黑"/>
                </a:rPr>
                <a:t>UTF8</a:t>
              </a:r>
              <a:r>
                <a:rPr kumimoji="1" lang="zh-CN" altLang="en-US" sz="1600">
                  <a:latin typeface="微软雅黑"/>
                  <a:ea typeface="微软雅黑"/>
                  <a:cs typeface="微软雅黑"/>
                </a:rPr>
                <a:t>是最常用的字符串编码格式，如非特殊要求，统一使用 </a:t>
              </a:r>
              <a:r>
                <a:rPr kumimoji="1" lang="en-US" altLang="zh-CN" sz="1600">
                  <a:latin typeface="微软雅黑"/>
                  <a:ea typeface="微软雅黑"/>
                  <a:cs typeface="微软雅黑"/>
                </a:rPr>
                <a:t>UTF8</a:t>
              </a:r>
              <a:r>
                <a:rPr kumimoji="1" lang="zh-CN" altLang="en-US" sz="1600">
                  <a:latin typeface="微软雅黑"/>
                  <a:ea typeface="微软雅黑"/>
                  <a:cs typeface="微软雅黑"/>
                </a:rPr>
                <a:t> 即可</a:t>
              </a:r>
            </a:p>
          </p:txBody>
        </p:sp>
        <p:cxnSp>
          <p:nvCxnSpPr>
            <p:cNvPr id="9" name="直线连接符 8"/>
            <p:cNvCxnSpPr/>
            <p:nvPr/>
          </p:nvCxnSpPr>
          <p:spPr>
            <a:xfrm>
              <a:off x="4603096" y="3059224"/>
              <a:ext cx="285785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UIWebView</a:t>
            </a:r>
            <a:r>
              <a:rPr kumimoji="1" lang="zh-CN" altLang="en-US"/>
              <a:t>演练</a:t>
            </a:r>
            <a:r>
              <a:rPr kumimoji="1" lang="en-US" altLang="zh-CN"/>
              <a:t>——</a:t>
            </a:r>
            <a:r>
              <a:rPr kumimoji="1" lang="en-US" altLang="en-US"/>
              <a:t>前进后退</a:t>
            </a:r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>
                <a:latin typeface="Menlo-Regular"/>
              </a:rPr>
              <a:t>#pragma mark - UIWebView</a:t>
            </a:r>
            <a:r>
              <a:rPr lang="zh-CN" altLang="en-US" sz="1400">
                <a:latin typeface="STHeitiSC-Light"/>
              </a:rPr>
              <a:t>代理方法</a:t>
            </a:r>
            <a:endParaRPr lang="en-US" altLang="zh-CN" sz="1400"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latin typeface="Menlo-Regular"/>
              </a:rPr>
              <a:t>- (void)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webViewDidFinishLoad</a:t>
            </a:r>
            <a:r>
              <a:rPr lang="en-US" altLang="zh-CN" sz="1400">
                <a:latin typeface="Menlo-Regular"/>
              </a:rPr>
              <a:t>:(UIWebView *)webView</a:t>
            </a:r>
          </a:p>
          <a:p>
            <a:pPr marL="0" indent="0">
              <a:buNone/>
            </a:pPr>
            <a:r>
              <a:rPr lang="en-US" altLang="zh-CN" sz="1400"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>
                <a:latin typeface="Menlo-Regular"/>
              </a:rPr>
              <a:t>    self.goBackButton.enabled = self.webView.canGoBack;</a:t>
            </a:r>
          </a:p>
          <a:p>
            <a:pPr marL="0" indent="0">
              <a:buNone/>
            </a:pPr>
            <a:r>
              <a:rPr lang="en-US" altLang="zh-CN" sz="1400">
                <a:latin typeface="Menlo-Regular"/>
              </a:rPr>
              <a:t>    self.goForwardButton.enabled = self.webView.canGoForward;</a:t>
            </a:r>
          </a:p>
          <a:p>
            <a:pPr marL="0" indent="0">
              <a:buNone/>
            </a:pPr>
            <a:r>
              <a:rPr lang="en-US" altLang="zh-CN" sz="1400">
                <a:latin typeface="Menlo-Regular"/>
              </a:rPr>
              <a:t>}</a:t>
            </a:r>
            <a:endParaRPr kumimoji="1" lang="zh-CN" altLang="en-US" sz="1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97" y="3397166"/>
            <a:ext cx="6426807" cy="28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演练小结</a:t>
            </a:r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781343" cy="4525963"/>
          </a:xfrm>
        </p:spPr>
        <p:txBody>
          <a:bodyPr>
            <a:noAutofit/>
          </a:bodyPr>
          <a:lstStyle/>
          <a:p>
            <a:r>
              <a:rPr kumimoji="1" lang="zh-CN" altLang="en-US">
                <a:solidFill>
                  <a:srgbClr val="FF6600"/>
                </a:solidFill>
              </a:rPr>
              <a:t>优点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/>
              <a:t>使用简单</a:t>
            </a:r>
          </a:p>
          <a:p>
            <a:pPr lvl="1">
              <a:buFont typeface="Symbol" charset="2"/>
              <a:buChar char="-"/>
            </a:pPr>
            <a:r>
              <a:rPr kumimoji="1" lang="en-US" altLang="zh-CN">
                <a:solidFill>
                  <a:srgbClr val="FF0000"/>
                </a:solidFill>
              </a:rPr>
              <a:t>NSURL </a:t>
            </a:r>
            <a:r>
              <a:rPr kumimoji="1" lang="zh-CN" altLang="en-US"/>
              <a:t>确定要访问的网络资源</a:t>
            </a:r>
          </a:p>
          <a:p>
            <a:pPr lvl="1">
              <a:buFont typeface="Symbol" charset="2"/>
              <a:buChar char="-"/>
            </a:pPr>
            <a:r>
              <a:rPr kumimoji="1" lang="en-US" altLang="zh-CN">
                <a:solidFill>
                  <a:srgbClr val="FF0000"/>
                </a:solidFill>
              </a:rPr>
              <a:t>NSURLRequest</a:t>
            </a:r>
            <a:r>
              <a:rPr kumimoji="1" lang="en-US" altLang="zh-CN"/>
              <a:t> </a:t>
            </a:r>
            <a:r>
              <a:rPr kumimoji="1" lang="zh-CN" altLang="en-US"/>
              <a:t>建立网络请求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/>
              <a:t>能够方便地展现丰富的页面内容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/>
              <a:t>在开发中，通常遇到不方便排版的内容，会考虑选择</a:t>
            </a:r>
            <a:r>
              <a:rPr kumimoji="1" lang="en-US" altLang="zh-CN"/>
              <a:t>UIWebView</a:t>
            </a:r>
          </a:p>
          <a:p>
            <a:pPr marL="342900" indent="-342900">
              <a:buFont typeface="+mj-lt"/>
              <a:buAutoNum type="arabicParenBoth"/>
            </a:pPr>
            <a:endParaRPr kumimoji="1" lang="en-US" altLang="zh-CN"/>
          </a:p>
          <a:p>
            <a:r>
              <a:rPr kumimoji="1" lang="zh-CN" altLang="en-US">
                <a:solidFill>
                  <a:srgbClr val="FF6600"/>
                </a:solidFill>
              </a:rPr>
              <a:t>缺点</a:t>
            </a:r>
          </a:p>
          <a:p>
            <a:r>
              <a:rPr kumimoji="1" lang="zh-CN" altLang="en-US"/>
              <a:t>以</a:t>
            </a:r>
            <a:r>
              <a:rPr kumimoji="1" lang="en-US" altLang="zh-CN"/>
              <a:t>HTML</a:t>
            </a:r>
            <a:r>
              <a:rPr kumimoji="1" lang="zh-CN" altLang="en-US"/>
              <a:t>为基础的页面方式，交互相对单一，局限性大</a:t>
            </a:r>
          </a:p>
          <a:p>
            <a:r>
              <a:rPr kumimoji="1" lang="zh-CN" altLang="en-US"/>
              <a:t>编辑排版</a:t>
            </a:r>
            <a:r>
              <a:rPr kumimoji="1" lang="en-US" altLang="zh-CN"/>
              <a:t>HTML</a:t>
            </a:r>
            <a:r>
              <a:rPr kumimoji="1" lang="zh-CN" altLang="en-US"/>
              <a:t>页面同样需要花费人力</a:t>
            </a:r>
          </a:p>
          <a:p>
            <a:endParaRPr kumimoji="1" lang="zh-CN" altLang="en-US"/>
          </a:p>
          <a:p>
            <a:endParaRPr kumimoji="1" lang="zh-CN" altLang="en-US" sz="1800">
              <a:latin typeface="Eurostile"/>
              <a:cs typeface="Eurostile"/>
            </a:endParaRPr>
          </a:p>
        </p:txBody>
      </p:sp>
      <p:pic>
        <p:nvPicPr>
          <p:cNvPr id="7" name="内容占位符 6" descr="iOS 模拟器屏幕快照“2014年4月18日 上午12.52.34”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02" r="-24002"/>
          <a:stretch>
            <a:fillRect/>
          </a:stretch>
        </p:blipFill>
        <p:spPr>
          <a:xfrm>
            <a:off x="5238542" y="1739610"/>
            <a:ext cx="3657600" cy="4386553"/>
          </a:xfrm>
        </p:spPr>
      </p:pic>
    </p:spTree>
    <p:extLst>
      <p:ext uri="{BB962C8B-B14F-4D97-AF65-F5344CB8AC3E}">
        <p14:creationId xmlns:p14="http://schemas.microsoft.com/office/powerpoint/2010/main" val="27021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JD,</a:t>
            </a:r>
            <a:r>
              <a:rPr kumimoji="1" lang="zh-CN" altLang="en-US"/>
              <a:t>百度贴吧</a:t>
            </a:r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客户端</a:t>
            </a:r>
            <a:r>
              <a:rPr kumimoji="1" lang="en-US" altLang="zh-CN"/>
              <a:t>:</a:t>
            </a:r>
          </a:p>
          <a:p>
            <a:pPr lvl="1"/>
            <a:r>
              <a:rPr kumimoji="1" lang="zh-CN" altLang="en-US"/>
              <a:t>只是需要</a:t>
            </a:r>
            <a:r>
              <a:rPr kumimoji="1" lang="en-US" altLang="zh-CN"/>
              <a:t>web</a:t>
            </a:r>
            <a:r>
              <a:rPr kumimoji="1" lang="zh-CN" altLang="en-US"/>
              <a:t>程序员</a:t>
            </a:r>
            <a:r>
              <a:rPr kumimoji="1" lang="en-US" altLang="zh-CN"/>
              <a:t>,</a:t>
            </a:r>
            <a:r>
              <a:rPr kumimoji="1" lang="zh-CN" altLang="en-US"/>
              <a:t>不需要</a:t>
            </a:r>
            <a:r>
              <a:rPr kumimoji="1" lang="en-US" altLang="zh-CN"/>
              <a:t>iOS</a:t>
            </a:r>
            <a:r>
              <a:rPr kumimoji="1" lang="zh-CN" altLang="en-US"/>
              <a:t>程序员</a:t>
            </a:r>
            <a:endParaRPr kumimoji="1" lang="en-US" altLang="zh-CN"/>
          </a:p>
          <a:p>
            <a:pPr lvl="1"/>
            <a:r>
              <a:rPr kumimoji="1" lang="zh-CN" altLang="en-US"/>
              <a:t>苹果的应用要审批</a:t>
            </a:r>
            <a:r>
              <a:rPr kumimoji="1" lang="en-US" altLang="zh-CN"/>
              <a:t>,</a:t>
            </a:r>
            <a:r>
              <a:rPr kumimoji="1" lang="zh-CN" altLang="en-US"/>
              <a:t>升级也需要审批</a:t>
            </a:r>
            <a:r>
              <a:rPr kumimoji="1" lang="en-US" altLang="zh-CN"/>
              <a:t>,</a:t>
            </a:r>
            <a:r>
              <a:rPr kumimoji="1" lang="zh-CN" altLang="en-US"/>
              <a:t>通过浏览器只要第一次审批通过</a:t>
            </a:r>
            <a:endParaRPr kumimoji="1" lang="en-US" altLang="zh-CN"/>
          </a:p>
          <a:p>
            <a:pPr lvl="1"/>
            <a:r>
              <a:rPr kumimoji="1" lang="en-US" altLang="zh-CN"/>
              <a:t>HTML 5</a:t>
            </a:r>
            <a:r>
              <a:rPr kumimoji="1" lang="zh-CN" altLang="en-US"/>
              <a:t>是</a:t>
            </a:r>
            <a:r>
              <a:rPr kumimoji="1" lang="en-US" altLang="zh-CN"/>
              <a:t>HTML</a:t>
            </a:r>
            <a:r>
              <a:rPr kumimoji="1" lang="zh-CN" altLang="en-US"/>
              <a:t>升级版本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PhoneGap</a:t>
            </a:r>
          </a:p>
          <a:p>
            <a:pPr lvl="1"/>
            <a:r>
              <a:rPr kumimoji="1" lang="zh-CN" altLang="en-US"/>
              <a:t>省钱</a:t>
            </a:r>
            <a:r>
              <a:rPr kumimoji="1" lang="en-US" altLang="zh-CN"/>
              <a:t>,</a:t>
            </a:r>
            <a:r>
              <a:rPr kumimoji="1" lang="zh-CN" altLang="en-US"/>
              <a:t>被收购了</a:t>
            </a:r>
            <a:r>
              <a:rPr kumimoji="1" lang="en-US" altLang="zh-CN"/>
              <a:t>,</a:t>
            </a:r>
            <a:r>
              <a:rPr kumimoji="1" lang="zh-CN" altLang="en-US"/>
              <a:t>然后就没有然后了</a:t>
            </a:r>
            <a:r>
              <a:rPr kumimoji="1" lang="en-US" altLang="zh-CN"/>
              <a:t>…</a:t>
            </a:r>
          </a:p>
          <a:p>
            <a:pPr lvl="1"/>
            <a:r>
              <a:rPr kumimoji="1" lang="en-US" altLang="zh-CN">
                <a:solidFill>
                  <a:srgbClr val="FF0000"/>
                </a:solidFill>
              </a:rPr>
              <a:t>PhoneGap</a:t>
            </a:r>
            <a:r>
              <a:rPr kumimoji="1" lang="zh-CN" altLang="en-US">
                <a:solidFill>
                  <a:srgbClr val="FF0000"/>
                </a:solidFill>
              </a:rPr>
              <a:t>是基于</a:t>
            </a:r>
            <a:r>
              <a:rPr kumimoji="1" lang="en-US" altLang="zh-CN">
                <a:solidFill>
                  <a:srgbClr val="FF0000"/>
                </a:solidFill>
              </a:rPr>
              <a:t>HTML 5</a:t>
            </a:r>
            <a:r>
              <a:rPr kumimoji="1" lang="zh-CN" altLang="en-US">
                <a:solidFill>
                  <a:srgbClr val="FF0000"/>
                </a:solidFill>
              </a:rPr>
              <a:t>开发的一套框架</a:t>
            </a:r>
            <a:r>
              <a:rPr kumimoji="1" lang="en-US" altLang="zh-CN">
                <a:solidFill>
                  <a:srgbClr val="FF0000"/>
                </a:solidFill>
              </a:rPr>
              <a:t>,</a:t>
            </a:r>
            <a:r>
              <a:rPr kumimoji="1" lang="zh-CN" altLang="en-US">
                <a:solidFill>
                  <a:srgbClr val="FF0000"/>
                </a:solidFill>
              </a:rPr>
              <a:t>只要会做网页</a:t>
            </a:r>
            <a:r>
              <a:rPr kumimoji="1" lang="en-US" altLang="zh-CN">
                <a:solidFill>
                  <a:srgbClr val="FF0000"/>
                </a:solidFill>
              </a:rPr>
              <a:t>,</a:t>
            </a:r>
            <a:r>
              <a:rPr kumimoji="1" lang="zh-CN" altLang="en-US">
                <a:solidFill>
                  <a:srgbClr val="FF0000"/>
                </a:solidFill>
              </a:rPr>
              <a:t>就能开发应用</a:t>
            </a:r>
            <a:endParaRPr kumimoji="1" lang="en-US" altLang="zh-CN">
              <a:solidFill>
                <a:srgbClr val="FF0000"/>
              </a:solidFill>
            </a:endParaRPr>
          </a:p>
          <a:p>
            <a:pPr lvl="1"/>
            <a:r>
              <a:rPr kumimoji="1" lang="en-US" altLang="zh-CN"/>
              <a:t>HTML 5</a:t>
            </a:r>
            <a:r>
              <a:rPr kumimoji="1" lang="zh-CN" altLang="en-US"/>
              <a:t>会功能丰富一些</a:t>
            </a:r>
            <a:r>
              <a:rPr kumimoji="1" lang="en-US" altLang="zh-CN"/>
              <a:t>,</a:t>
            </a:r>
            <a:r>
              <a:rPr kumimoji="1" lang="zh-CN" altLang="en-US"/>
              <a:t>但是仍然不能使用原生的特性</a:t>
            </a:r>
            <a:endParaRPr kumimoji="1" lang="en-US" altLang="zh-CN"/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能够一次性发布</a:t>
            </a:r>
            <a:r>
              <a:rPr kumimoji="1" lang="en-US" altLang="zh-CN">
                <a:solidFill>
                  <a:srgbClr val="FF0000"/>
                </a:solidFill>
              </a:rPr>
              <a:t>7</a:t>
            </a:r>
            <a:r>
              <a:rPr kumimoji="1" lang="zh-CN" altLang="en-US">
                <a:solidFill>
                  <a:srgbClr val="FF0000"/>
                </a:solidFill>
              </a:rPr>
              <a:t>个平台的应用</a:t>
            </a:r>
            <a:r>
              <a:rPr kumimoji="1" lang="en-US" altLang="zh-CN">
                <a:solidFill>
                  <a:srgbClr val="FF0000"/>
                </a:solidFill>
              </a:rPr>
              <a:t>:iOS,android,winPhone,…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8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UIWebView</a:t>
            </a:r>
            <a:r>
              <a:rPr kumimoji="1" lang="zh-CN" altLang="en-US"/>
              <a:t>加载文件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UIWebView</a:t>
            </a:r>
            <a:r>
              <a:rPr kumimoji="1" lang="zh-CN" altLang="en-US"/>
              <a:t>还可以加载</a:t>
            </a:r>
            <a:r>
              <a:rPr kumimoji="1" lang="en-US" altLang="zh-CN"/>
              <a:t>Bundle</a:t>
            </a:r>
            <a:r>
              <a:rPr kumimoji="1" lang="zh-CN" altLang="en-US"/>
              <a:t>或者沙盒中的</a:t>
            </a:r>
            <a:r>
              <a:rPr kumimoji="1" lang="zh-CN" altLang="en-US">
                <a:solidFill>
                  <a:srgbClr val="FF0000"/>
                </a:solidFill>
              </a:rPr>
              <a:t>文件</a:t>
            </a:r>
            <a:endParaRPr kumimoji="1"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UIWebView</a:t>
            </a:r>
            <a:r>
              <a:rPr kumimoji="1" lang="zh-CN" altLang="en-US"/>
              <a:t>加载文件演练</a:t>
            </a:r>
          </a:p>
        </p:txBody>
      </p:sp>
      <p:pic>
        <p:nvPicPr>
          <p:cNvPr id="7" name="内容占位符 6" descr="iOS 模拟器屏幕快照“2014年4月24日 上午2.45.31”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37" r="-12537"/>
          <a:stretch>
            <a:fillRect/>
          </a:stretch>
        </p:blipFill>
        <p:spPr/>
      </p:pic>
      <p:pic>
        <p:nvPicPr>
          <p:cNvPr id="8" name="内容占位符 7" descr="iOS 模拟器屏幕快照“2014年4月24日 上午2.45.36”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37" r="-125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982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关于</a:t>
            </a:r>
            <a:r>
              <a:rPr kumimoji="1" lang="en-US" altLang="zh-TW"/>
              <a:t>MIME type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/>
              <a:t>MIME</a:t>
            </a:r>
            <a:r>
              <a:rPr kumimoji="1" lang="zh-CN" altLang="en-US" sz="1600"/>
              <a:t>的英文全称是“</a:t>
            </a:r>
            <a:r>
              <a:rPr kumimoji="1" lang="en-US" altLang="zh-CN" sz="1600"/>
              <a:t>Multipurpose Internet Mail Extensions” </a:t>
            </a:r>
            <a:r>
              <a:rPr kumimoji="1" lang="zh-CN" altLang="en-US" sz="1600"/>
              <a:t>多用途互联网邮件扩展，是一个互联网标准，最早应用于电子邮件系统，后来应用到浏览器</a:t>
            </a:r>
          </a:p>
          <a:p>
            <a:r>
              <a:rPr kumimoji="1" lang="zh-CN" altLang="en-US" sz="1600"/>
              <a:t>服务器通过说明多媒体数据的</a:t>
            </a:r>
            <a:r>
              <a:rPr kumimoji="1" lang="en-US" altLang="zh-CN" sz="1600"/>
              <a:t>MIME</a:t>
            </a:r>
            <a:r>
              <a:rPr kumimoji="1" lang="zh-CN" altLang="en-US" sz="1600"/>
              <a:t>类型，告诉浏览器发送的多媒体数据的类型，从而让浏览器知道接收到的信息哪些是</a:t>
            </a:r>
            <a:r>
              <a:rPr kumimoji="1" lang="en-US" altLang="zh-CN" sz="1600"/>
              <a:t>MP3</a:t>
            </a:r>
            <a:r>
              <a:rPr kumimoji="1" lang="zh-CN" altLang="en-US" sz="1600"/>
              <a:t>文件，哪些是</a:t>
            </a:r>
            <a:r>
              <a:rPr kumimoji="1" lang="en-US" altLang="zh-CN" sz="1600"/>
              <a:t>Shockwave</a:t>
            </a:r>
            <a:r>
              <a:rPr kumimoji="1" lang="zh-CN" altLang="en-US" sz="1600"/>
              <a:t>文件等等</a:t>
            </a:r>
          </a:p>
          <a:p>
            <a:r>
              <a:rPr kumimoji="1" lang="zh-CN" altLang="en-US" sz="1600"/>
              <a:t>服务器将</a:t>
            </a:r>
            <a:r>
              <a:rPr kumimoji="1" lang="en-US" altLang="zh-CN" sz="1600"/>
              <a:t>MIME</a:t>
            </a:r>
            <a:r>
              <a:rPr kumimoji="1" lang="zh-CN" altLang="en-US" sz="1600"/>
              <a:t>标志符放入传送的数据中告诉浏览器使用哪种插件读取相关文件</a:t>
            </a:r>
          </a:p>
          <a:p>
            <a:r>
              <a:rPr kumimoji="1" lang="en-US" altLang="zh-CN" sz="1600"/>
              <a:t>MIME</a:t>
            </a:r>
            <a:r>
              <a:rPr kumimoji="1" lang="zh-CN" altLang="en-US" sz="1600"/>
              <a:t>类型能包含视频、图像、文本、音频、应用程序等数据</a:t>
            </a:r>
          </a:p>
          <a:p>
            <a:endParaRPr kumimoji="1" lang="en-US" altLang="zh-CN" sz="1600"/>
          </a:p>
          <a:p>
            <a:r>
              <a:rPr kumimoji="1" lang="zh-CN" altLang="en-US" sz="1600"/>
              <a:t>总而言之两句话：</a:t>
            </a:r>
            <a:endParaRPr kumimoji="1" lang="en-US" altLang="zh-CN" sz="1600"/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 sz="1600">
                <a:solidFill>
                  <a:srgbClr val="FF6600"/>
                </a:solidFill>
              </a:rPr>
              <a:t>网络通过二进制数据流的方式可以传输任何格式的数据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457200" indent="-457200">
              <a:buFont typeface="+mj-lt"/>
              <a:buAutoNum type="arabicParenBoth"/>
            </a:pPr>
            <a:r>
              <a:rPr kumimoji="1" lang="zh-CN" altLang="en-US" sz="1600">
                <a:solidFill>
                  <a:srgbClr val="FF6600"/>
                </a:solidFill>
              </a:rPr>
              <a:t>客户端通过通过</a:t>
            </a:r>
            <a:r>
              <a:rPr kumimoji="1" lang="en-US" altLang="zh-CN" sz="1600">
                <a:solidFill>
                  <a:srgbClr val="FF6600"/>
                </a:solidFill>
              </a:rPr>
              <a:t>MimeType</a:t>
            </a:r>
            <a:r>
              <a:rPr kumimoji="1" lang="zh-CN" altLang="en-US" sz="1600">
                <a:solidFill>
                  <a:srgbClr val="FF6600"/>
                </a:solidFill>
              </a:rPr>
              <a:t>就能够知道如何处理接收到的数据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457200" indent="-457200">
              <a:buFont typeface="+mj-lt"/>
              <a:buAutoNum type="arabicParenBoth"/>
            </a:pPr>
            <a:endParaRPr kumimoji="1" lang="en-US" altLang="zh-CN" sz="16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chemeClr val="tx1"/>
                </a:solidFill>
              </a:rPr>
              <a:t>计算机就是</a:t>
            </a:r>
            <a:r>
              <a:rPr kumimoji="1" lang="en-US" altLang="zh-CN" sz="1600">
                <a:solidFill>
                  <a:schemeClr val="tx1"/>
                </a:solidFill>
              </a:rPr>
              <a:t>0</a:t>
            </a:r>
            <a:r>
              <a:rPr kumimoji="1" lang="zh-CN" altLang="en-US" sz="1600">
                <a:solidFill>
                  <a:schemeClr val="tx1"/>
                </a:solidFill>
              </a:rPr>
              <a:t>和</a:t>
            </a:r>
            <a:r>
              <a:rPr kumimoji="1" lang="en-US" altLang="zh-CN" sz="1600">
                <a:solidFill>
                  <a:schemeClr val="tx1"/>
                </a:solidFill>
              </a:rPr>
              <a:t>1</a:t>
            </a:r>
            <a:endParaRPr kumimoji="1" lang="en-US" altLang="zh-CN" sz="1600">
              <a:solidFill>
                <a:schemeClr val="tx1"/>
              </a:solidFill>
            </a:endParaRPr>
          </a:p>
          <a:p>
            <a:r>
              <a:rPr kumimoji="1" lang="en-US" altLang="zh-CN" sz="1600">
                <a:solidFill>
                  <a:srgbClr val="FF6600"/>
                </a:solidFill>
              </a:rPr>
              <a:t>URL &amp; Request</a:t>
            </a:r>
            <a:r>
              <a:rPr kumimoji="1" lang="en-US" altLang="zh-CN" sz="1600">
                <a:solidFill>
                  <a:schemeClr val="tx1"/>
                </a:solidFill>
              </a:rPr>
              <a:t> </a:t>
            </a:r>
            <a:r>
              <a:rPr kumimoji="1" lang="zh-CN" altLang="en-US" sz="1600">
                <a:solidFill>
                  <a:schemeClr val="tx1"/>
                </a:solidFill>
              </a:rPr>
              <a:t>向服务器发送请求</a:t>
            </a:r>
            <a:endParaRPr kumimoji="1" lang="en-US" altLang="zh-CN" sz="1600">
              <a:solidFill>
                <a:schemeClr val="tx1"/>
              </a:solidFill>
            </a:endParaRPr>
          </a:p>
          <a:p>
            <a:r>
              <a:rPr kumimoji="1" lang="en-US" altLang="zh-CN" sz="1600">
                <a:solidFill>
                  <a:srgbClr val="FF6600"/>
                </a:solidFill>
              </a:rPr>
              <a:t>Response</a:t>
            </a:r>
            <a:r>
              <a:rPr kumimoji="1" lang="en-US" altLang="zh-CN" sz="1600">
                <a:solidFill>
                  <a:schemeClr val="tx1"/>
                </a:solidFill>
              </a:rPr>
              <a:t> </a:t>
            </a:r>
            <a:r>
              <a:rPr kumimoji="1" lang="zh-CN" altLang="en-US" sz="1600">
                <a:solidFill>
                  <a:schemeClr val="tx1"/>
                </a:solidFill>
              </a:rPr>
              <a:t>响应</a:t>
            </a:r>
            <a:r>
              <a:rPr kumimoji="1" lang="en-US" altLang="zh-CN" sz="1600">
                <a:solidFill>
                  <a:schemeClr val="tx1"/>
                </a:solidFill>
              </a:rPr>
              <a:t>,</a:t>
            </a:r>
            <a:r>
              <a:rPr kumimoji="1" lang="zh-CN" altLang="en-US" sz="1600">
                <a:solidFill>
                  <a:schemeClr val="tx1"/>
                </a:solidFill>
              </a:rPr>
              <a:t>服务器告诉客户端我给了你什么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9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37191" y="3015027"/>
            <a:ext cx="426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>
                <a:solidFill>
                  <a:srgbClr val="FF0000"/>
                </a:solidFill>
              </a:rPr>
              <a:t>网络 </a:t>
            </a:r>
            <a:r>
              <a:rPr kumimoji="1" lang="en-US" altLang="zh-CN" sz="4800">
                <a:solidFill>
                  <a:srgbClr val="FF0000"/>
                </a:solidFill>
              </a:rPr>
              <a:t>=</a:t>
            </a:r>
            <a:r>
              <a:rPr kumimoji="1" lang="zh-CN" altLang="en-US" sz="4800">
                <a:solidFill>
                  <a:srgbClr val="FF0000"/>
                </a:solidFill>
              </a:rPr>
              <a:t> 网页 </a:t>
            </a:r>
            <a:r>
              <a:rPr kumimoji="1" lang="en-US" altLang="zh-CN" sz="4800">
                <a:solidFill>
                  <a:srgbClr val="FF0000"/>
                </a:solidFill>
              </a:rPr>
              <a:t>?</a:t>
            </a:r>
            <a:endParaRPr kumimoji="1" lang="zh-CN" altLang="en-US" sz="4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为什么要学习网络编程？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在移动互联网时代，移动应用，只有通过网络进行数据交互，才能保持活力！</a:t>
            </a:r>
            <a:r>
              <a:rPr kumimoji="1" lang="zh-CN" altLang="en-US">
                <a:solidFill>
                  <a:srgbClr val="FF0000"/>
                </a:solidFill>
              </a:rPr>
              <a:t>缺少了数据变化，无论多么华丽的应用，终将变成一潭死水</a:t>
            </a:r>
          </a:p>
          <a:p>
            <a:r>
              <a:rPr kumimoji="1" lang="zh-CN" altLang="en-US"/>
              <a:t>移动网络应用</a:t>
            </a:r>
            <a:r>
              <a:rPr kumimoji="1" lang="en-US" altLang="zh-CN"/>
              <a:t>(</a:t>
            </a:r>
            <a:r>
              <a:rPr kumimoji="1" lang="zh-CN" altLang="en-US"/>
              <a:t>良好的</a:t>
            </a:r>
            <a:r>
              <a:rPr kumimoji="1" lang="en-US" altLang="zh-CN"/>
              <a:t>UI+</a:t>
            </a:r>
            <a:r>
              <a:rPr kumimoji="1" lang="zh-CN" altLang="en-US"/>
              <a:t>良好的用户体验</a:t>
            </a:r>
            <a:r>
              <a:rPr kumimoji="1" lang="en-US" altLang="zh-CN"/>
              <a:t>)</a:t>
            </a:r>
            <a:r>
              <a:rPr kumimoji="1" lang="zh-CN" altLang="en-US"/>
              <a:t>：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0000FF"/>
                </a:solidFill>
              </a:rPr>
              <a:t>即时通讯</a:t>
            </a:r>
            <a:r>
              <a:rPr kumimoji="1" lang="zh-CN" altLang="en-US"/>
              <a:t>：</a:t>
            </a:r>
            <a:r>
              <a:rPr kumimoji="1" lang="en-US" altLang="zh-CN"/>
              <a:t>QQ</a:t>
            </a:r>
            <a:endParaRPr kumimoji="1" lang="zh-CN" altLang="en-US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0000FF"/>
                </a:solidFill>
              </a:rPr>
              <a:t>新闻</a:t>
            </a:r>
            <a:r>
              <a:rPr kumimoji="1" lang="zh-CN" altLang="en-US"/>
              <a:t>：网易、凤凰新闻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0000FF"/>
                </a:solidFill>
              </a:rPr>
              <a:t>视频</a:t>
            </a:r>
            <a:r>
              <a:rPr kumimoji="1" lang="zh-CN" altLang="en-US"/>
              <a:t>：优酷、百度视频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0000FF"/>
                </a:solidFill>
              </a:rPr>
              <a:t>音乐</a:t>
            </a:r>
            <a:r>
              <a:rPr kumimoji="1" lang="zh-CN" altLang="en-US"/>
              <a:t>：虾米、</a:t>
            </a:r>
            <a:r>
              <a:rPr kumimoji="1" lang="en-US" altLang="zh-CN"/>
              <a:t>QQ</a:t>
            </a:r>
            <a:r>
              <a:rPr kumimoji="1" lang="zh-CN" altLang="en-US"/>
              <a:t>音乐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0000FF"/>
                </a:solidFill>
              </a:rPr>
              <a:t>照片</a:t>
            </a:r>
            <a:r>
              <a:rPr kumimoji="1" lang="zh-CN" altLang="en-US"/>
              <a:t>：</a:t>
            </a:r>
            <a:r>
              <a:rPr kumimoji="1" lang="en-US" altLang="zh-CN"/>
              <a:t>Facebook</a:t>
            </a:r>
            <a:r>
              <a:rPr kumimoji="1" lang="zh-CN" altLang="en-US"/>
              <a:t>、</a:t>
            </a:r>
            <a:r>
              <a:rPr kumimoji="1" lang="en-US" altLang="zh-CN"/>
              <a:t>Flickr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>
                <a:solidFill>
                  <a:srgbClr val="0000FF"/>
                </a:solidFill>
              </a:rPr>
              <a:t>LBS</a:t>
            </a:r>
            <a:r>
              <a:rPr kumimoji="1" lang="en-US" altLang="zh-CN"/>
              <a:t>(</a:t>
            </a:r>
            <a:r>
              <a:rPr kumimoji="1" lang="zh-CN" altLang="en-US"/>
              <a:t>基于位置服务</a:t>
            </a:r>
            <a:r>
              <a:rPr kumimoji="1" lang="en-US" altLang="zh-CN"/>
              <a:t>)</a:t>
            </a:r>
            <a:r>
              <a:rPr kumimoji="1" lang="zh-CN" altLang="en-US"/>
              <a:t>：高德、大众点评、墨迹天气、滴滴、快的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0000FF"/>
                </a:solidFill>
              </a:rPr>
              <a:t>电商</a:t>
            </a:r>
            <a:r>
              <a:rPr kumimoji="1" lang="zh-CN" altLang="en-US"/>
              <a:t>：淘宝、天猫、京东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0000FF"/>
                </a:solidFill>
              </a:rPr>
              <a:t>所罗门</a:t>
            </a:r>
            <a:r>
              <a:rPr kumimoji="1" lang="en-US" altLang="zh-CN">
                <a:solidFill>
                  <a:srgbClr val="0000FF"/>
                </a:solidFill>
              </a:rPr>
              <a:t>S</a:t>
            </a:r>
            <a:r>
              <a:rPr kumimoji="1" lang="en-US" altLang="zh-CN">
                <a:solidFill>
                  <a:srgbClr val="0000FF"/>
                </a:solidFill>
              </a:rPr>
              <a:t>oLoMo</a:t>
            </a:r>
            <a:r>
              <a:rPr kumimoji="1" lang="en-US" altLang="zh-CN">
                <a:solidFill>
                  <a:srgbClr val="0000FF"/>
                </a:solidFill>
              </a:rPr>
              <a:t>(</a:t>
            </a:r>
            <a:r>
              <a:rPr kumimoji="1" lang="zh-CN" altLang="en-US">
                <a:solidFill>
                  <a:srgbClr val="0000FF"/>
                </a:solidFill>
              </a:rPr>
              <a:t>社交</a:t>
            </a:r>
            <a:r>
              <a:rPr kumimoji="1" lang="en-US" altLang="zh-CN">
                <a:solidFill>
                  <a:srgbClr val="0000FF"/>
                </a:solidFill>
              </a:rPr>
              <a:t>+</a:t>
            </a:r>
            <a:r>
              <a:rPr kumimoji="1" lang="zh-CN" altLang="en-US">
                <a:solidFill>
                  <a:srgbClr val="0000FF"/>
                </a:solidFill>
              </a:rPr>
              <a:t>本地化</a:t>
            </a:r>
            <a:r>
              <a:rPr kumimoji="1" lang="en-US" altLang="zh-CN">
                <a:solidFill>
                  <a:srgbClr val="0000FF"/>
                </a:solidFill>
              </a:rPr>
              <a:t>+</a:t>
            </a:r>
            <a:r>
              <a:rPr kumimoji="1" lang="zh-CN" altLang="en-US">
                <a:solidFill>
                  <a:srgbClr val="0000FF"/>
                </a:solidFill>
              </a:rPr>
              <a:t>移动</a:t>
            </a:r>
            <a:r>
              <a:rPr kumimoji="1" lang="en-US" altLang="zh-CN">
                <a:solidFill>
                  <a:srgbClr val="0000FF"/>
                </a:solidFill>
              </a:rPr>
              <a:t>)</a:t>
            </a:r>
            <a:r>
              <a:rPr kumimoji="1" lang="zh-CN" altLang="en-US"/>
              <a:t>：</a:t>
            </a:r>
            <a:r>
              <a:rPr kumimoji="1" lang="zh-CN" altLang="en-US">
                <a:solidFill>
                  <a:srgbClr val="FF0000"/>
                </a:solidFill>
              </a:rPr>
              <a:t>微信</a:t>
            </a:r>
            <a:r>
              <a:rPr kumimoji="1" lang="zh-CN" altLang="en-US"/>
              <a:t>、微博、陌陌、比邻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……</a:t>
            </a:r>
          </a:p>
          <a:p>
            <a:r>
              <a:rPr kumimoji="1" lang="zh-CN" altLang="en-US"/>
              <a:t>学习网络编程是开发出优秀网络应用的基础和前提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0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用户需求分析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传统互联网惯用</a:t>
            </a:r>
            <a:endParaRPr kumimoji="1" lang="en-US" altLang="zh-CN"/>
          </a:p>
          <a:p>
            <a:pPr lvl="1"/>
            <a:r>
              <a:rPr kumimoji="1" lang="zh-CN" altLang="en-US"/>
              <a:t>采集用户信息</a:t>
            </a:r>
            <a:r>
              <a:rPr kumimoji="1" lang="en-US" altLang="zh-CN"/>
              <a:t>:</a:t>
            </a:r>
            <a:r>
              <a:rPr kumimoji="1" lang="zh-CN" altLang="en-US"/>
              <a:t>姓名</a:t>
            </a:r>
            <a:r>
              <a:rPr kumimoji="1" lang="en-US" altLang="zh-CN"/>
              <a:t>,</a:t>
            </a:r>
            <a:r>
              <a:rPr kumimoji="1" lang="zh-CN" altLang="en-US"/>
              <a:t>性别</a:t>
            </a:r>
            <a:r>
              <a:rPr kumimoji="1" lang="en-US" altLang="zh-CN"/>
              <a:t>,</a:t>
            </a:r>
            <a:r>
              <a:rPr kumimoji="1" lang="zh-CN" altLang="en-US"/>
              <a:t>学历</a:t>
            </a:r>
            <a:r>
              <a:rPr kumimoji="1" lang="en-US" altLang="zh-CN"/>
              <a:t>,</a:t>
            </a:r>
            <a:r>
              <a:rPr kumimoji="1" lang="zh-CN" altLang="en-US"/>
              <a:t>年龄</a:t>
            </a:r>
            <a:endParaRPr kumimoji="1" lang="en-US" altLang="zh-CN"/>
          </a:p>
          <a:p>
            <a:pPr lvl="1"/>
            <a:r>
              <a:rPr kumimoji="1" lang="zh-CN" altLang="en-US"/>
              <a:t>数据挖掘</a:t>
            </a:r>
            <a:endParaRPr kumimoji="1" lang="en-US" altLang="zh-CN"/>
          </a:p>
          <a:p>
            <a:pPr lvl="1"/>
            <a:r>
              <a:rPr kumimoji="1" lang="zh-CN" altLang="en-US"/>
              <a:t>制定销售策略</a:t>
            </a:r>
            <a:r>
              <a:rPr kumimoji="1" lang="en-US" altLang="zh-CN"/>
              <a:t>,</a:t>
            </a:r>
            <a:r>
              <a:rPr kumimoji="1" lang="zh-CN" altLang="en-US"/>
              <a:t>产品方向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目的</a:t>
            </a:r>
            <a:r>
              <a:rPr kumimoji="1" lang="en-US" altLang="zh-CN"/>
              <a:t>:</a:t>
            </a:r>
            <a:r>
              <a:rPr kumimoji="1" lang="zh-CN" altLang="en-US"/>
              <a:t>销售</a:t>
            </a:r>
            <a:r>
              <a:rPr kumimoji="1" lang="en-US" altLang="zh-CN"/>
              <a:t>-&gt;</a:t>
            </a:r>
            <a:r>
              <a:rPr kumimoji="1" lang="zh-CN" altLang="en-US"/>
              <a:t>盈利</a:t>
            </a:r>
            <a:endParaRPr kumimoji="1" lang="en-US" altLang="zh-CN"/>
          </a:p>
          <a:p>
            <a:pPr lvl="1"/>
            <a:r>
              <a:rPr kumimoji="1" lang="zh-CN" altLang="en-US"/>
              <a:t>沃尔玛</a:t>
            </a:r>
            <a:r>
              <a:rPr kumimoji="1" lang="en-US" altLang="zh-CN"/>
              <a:t>:</a:t>
            </a:r>
            <a:r>
              <a:rPr kumimoji="1" lang="zh-CN" altLang="en-US">
                <a:solidFill>
                  <a:srgbClr val="FF0000"/>
                </a:solidFill>
              </a:rPr>
              <a:t>啤酒</a:t>
            </a:r>
            <a:r>
              <a:rPr kumimoji="1" lang="en-US" altLang="zh-CN">
                <a:solidFill>
                  <a:srgbClr val="FF0000"/>
                </a:solidFill>
              </a:rPr>
              <a:t>+</a:t>
            </a:r>
            <a:r>
              <a:rPr kumimoji="1" lang="zh-CN" altLang="en-US">
                <a:solidFill>
                  <a:srgbClr val="FF0000"/>
                </a:solidFill>
              </a:rPr>
              <a:t>尿不湿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>
                <a:solidFill>
                  <a:srgbClr val="FF0000"/>
                </a:solidFill>
              </a:rPr>
              <a:t>移动</a:t>
            </a:r>
            <a:r>
              <a:rPr kumimoji="1" lang="zh-CN" altLang="en-US"/>
              <a:t>互联网时代</a:t>
            </a:r>
            <a:r>
              <a:rPr kumimoji="1" lang="en-US" altLang="zh-CN"/>
              <a:t>,</a:t>
            </a:r>
            <a:r>
              <a:rPr kumimoji="1" lang="zh-CN" altLang="en-US"/>
              <a:t>能够准确定位用户的位置 </a:t>
            </a:r>
            <a:r>
              <a:rPr kumimoji="1" lang="en-US" altLang="zh-CN"/>
              <a:t>+</a:t>
            </a:r>
            <a:r>
              <a:rPr kumimoji="1" lang="zh-CN" altLang="en-US"/>
              <a:t> </a:t>
            </a:r>
            <a:r>
              <a:rPr kumimoji="1" lang="en-US" altLang="zh-CN"/>
              <a:t>Passbook</a:t>
            </a:r>
          </a:p>
          <a:p>
            <a:pPr lvl="1"/>
            <a:r>
              <a:rPr kumimoji="1" lang="en-US" altLang="zh-CN"/>
              <a:t>Pass </a:t>
            </a:r>
            <a:r>
              <a:rPr kumimoji="1" lang="zh-CN" altLang="en-US"/>
              <a:t>优惠券</a:t>
            </a:r>
            <a:r>
              <a:rPr kumimoji="1" lang="en-US" altLang="zh-CN"/>
              <a:t>(</a:t>
            </a:r>
            <a:r>
              <a:rPr kumimoji="1" lang="zh-CN" altLang="en-US"/>
              <a:t>网络</a:t>
            </a:r>
            <a:r>
              <a:rPr kumimoji="1" lang="en-US" altLang="zh-CN"/>
              <a:t>,</a:t>
            </a:r>
            <a:r>
              <a:rPr kumimoji="1" lang="zh-CN" altLang="en-US"/>
              <a:t>应用</a:t>
            </a:r>
            <a:r>
              <a:rPr kumimoji="1" lang="en-US" altLang="zh-CN"/>
              <a:t>,</a:t>
            </a:r>
            <a:r>
              <a:rPr kumimoji="1" lang="zh-CN" altLang="en-US"/>
              <a:t>邮件</a:t>
            </a:r>
            <a:r>
              <a:rPr kumimoji="1" lang="en-US" altLang="zh-CN"/>
              <a:t>,</a:t>
            </a:r>
            <a:r>
              <a:rPr kumimoji="1" lang="zh-CN" altLang="en-US"/>
              <a:t>二维码</a:t>
            </a:r>
            <a:r>
              <a:rPr kumimoji="1" lang="en-US" altLang="zh-CN"/>
              <a:t>)</a:t>
            </a:r>
          </a:p>
          <a:p>
            <a:pPr lvl="1"/>
            <a:r>
              <a:rPr kumimoji="1" lang="en-US" altLang="zh-CN"/>
              <a:t>Passbook </a:t>
            </a:r>
            <a:r>
              <a:rPr kumimoji="1" lang="zh-CN" altLang="en-US"/>
              <a:t>钱包</a:t>
            </a:r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r>
              <a:rPr kumimoji="1" lang="zh-CN" altLang="en-US"/>
              <a:t>星巴克咖啡馆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9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1600"/>
              <a:t>在计算机领域中，网络是信息传输、接收、共享的虚拟平台，通过它把各个点、面、体的信息</a:t>
            </a:r>
            <a:r>
              <a:rPr kumimoji="1" lang="zh-CN" altLang="en-US" sz="1600">
                <a:solidFill>
                  <a:srgbClr val="FF0000"/>
                </a:solidFill>
              </a:rPr>
              <a:t>连接</a:t>
            </a:r>
            <a:r>
              <a:rPr kumimoji="1" lang="zh-CN" altLang="en-US" sz="1600"/>
              <a:t>到一起，从而实现这些</a:t>
            </a:r>
            <a:r>
              <a:rPr kumimoji="1" lang="zh-CN" altLang="en-US" sz="1600">
                <a:solidFill>
                  <a:srgbClr val="FF0000"/>
                </a:solidFill>
              </a:rPr>
              <a:t>资源</a:t>
            </a:r>
            <a:r>
              <a:rPr kumimoji="1" lang="zh-CN" altLang="en-US" sz="1600"/>
              <a:t>的共享</a:t>
            </a:r>
            <a:endParaRPr kumimoji="1" lang="en-US" altLang="zh-CN" sz="1600"/>
          </a:p>
          <a:p>
            <a:endParaRPr kumimoji="1" lang="en-US" altLang="zh-CN" sz="1600">
              <a:solidFill>
                <a:srgbClr val="8000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>
                <a:solidFill>
                  <a:srgbClr val="000000"/>
                </a:solidFill>
              </a:rPr>
              <a:t>互联网上是如何识别每一台计算机的 </a:t>
            </a:r>
            <a:r>
              <a:rPr kumimoji="1" lang="en-US" altLang="zh-CN" sz="1600">
                <a:solidFill>
                  <a:srgbClr val="000000"/>
                </a:solidFill>
              </a:rPr>
              <a:t>——</a:t>
            </a:r>
            <a:r>
              <a:rPr kumimoji="1" lang="zh-CN" altLang="en-US" sz="1600">
                <a:solidFill>
                  <a:srgbClr val="000000"/>
                </a:solidFill>
              </a:rPr>
              <a:t> </a:t>
            </a:r>
            <a:r>
              <a:rPr kumimoji="1" lang="en-US" altLang="zh-CN" sz="1600">
                <a:solidFill>
                  <a:srgbClr val="FF0000"/>
                </a:solidFill>
              </a:rPr>
              <a:t>IP</a:t>
            </a:r>
            <a:r>
              <a:rPr kumimoji="1" lang="zh-CN" altLang="en-US" sz="1600">
                <a:solidFill>
                  <a:srgbClr val="FF0000"/>
                </a:solidFill>
              </a:rPr>
              <a:t>地址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ü"/>
            </a:pPr>
            <a:r>
              <a:rPr kumimoji="1" lang="en-US" altLang="zh-CN" sz="1600"/>
              <a:t>IP</a:t>
            </a:r>
            <a:r>
              <a:rPr kumimoji="1" lang="zh-CN" altLang="en-US" sz="1600"/>
              <a:t>地址被用来给</a:t>
            </a:r>
            <a:r>
              <a:rPr kumimoji="1" lang="en-US" altLang="zh-CN" sz="1600"/>
              <a:t>Internet</a:t>
            </a:r>
            <a:r>
              <a:rPr kumimoji="1" lang="zh-CN" altLang="en-US" sz="1600"/>
              <a:t>上的电脑一个编号</a:t>
            </a:r>
            <a:r>
              <a:rPr kumimoji="1" lang="zh-CN" altLang="zh-CN" sz="1600"/>
              <a:t>，</a:t>
            </a:r>
            <a:r>
              <a:rPr kumimoji="1" lang="zh-CN" altLang="en-US" sz="1600">
                <a:solidFill>
                  <a:srgbClr val="800000"/>
                </a:solidFill>
              </a:rPr>
              <a:t>不容易记忆</a:t>
            </a:r>
            <a:endParaRPr kumimoji="1" lang="en-US" altLang="zh-CN" sz="1600">
              <a:solidFill>
                <a:srgbClr val="800000"/>
              </a:solidFill>
            </a:endParaRPr>
          </a:p>
          <a:p>
            <a:pPr lvl="1">
              <a:buFont typeface="Wingdings" charset="2"/>
              <a:buChar char="ü"/>
            </a:pPr>
            <a:r>
              <a:rPr kumimoji="1" lang="zh-CN" altLang="en-US" sz="1600"/>
              <a:t>人们更习惯使用</a:t>
            </a:r>
            <a:r>
              <a:rPr kumimoji="1" lang="zh-CN" altLang="en-US" sz="1600">
                <a:solidFill>
                  <a:srgbClr val="FF0000"/>
                </a:solidFill>
              </a:rPr>
              <a:t>域名</a:t>
            </a:r>
            <a:r>
              <a:rPr kumimoji="1" lang="zh-CN" altLang="en-US" sz="1600"/>
              <a:t>访问网络上的计算机</a:t>
            </a:r>
            <a:endParaRPr kumimoji="1" lang="en-US" altLang="zh-CN" sz="1600"/>
          </a:p>
          <a:p>
            <a:pPr>
              <a:buFont typeface="Wingdings" charset="2"/>
              <a:buChar char="Ø"/>
            </a:pPr>
            <a:r>
              <a:rPr kumimoji="1" lang="zh-CN" altLang="en-US" sz="1600">
                <a:solidFill>
                  <a:srgbClr val="000000"/>
                </a:solidFill>
              </a:rPr>
              <a:t>互联网上是如何访问资源的 </a:t>
            </a:r>
            <a:r>
              <a:rPr kumimoji="1" lang="en-US" altLang="zh-CN" sz="1600">
                <a:solidFill>
                  <a:srgbClr val="000000"/>
                </a:solidFill>
              </a:rPr>
              <a:t>——</a:t>
            </a:r>
            <a:r>
              <a:rPr kumimoji="1" lang="zh-CN" altLang="en-US" sz="1600">
                <a:solidFill>
                  <a:srgbClr val="000000"/>
                </a:solidFill>
              </a:rPr>
              <a:t> </a:t>
            </a:r>
            <a:r>
              <a:rPr kumimoji="1" lang="zh-CN" altLang="en-US" sz="1600">
                <a:solidFill>
                  <a:srgbClr val="FF0000"/>
                </a:solidFill>
              </a:rPr>
              <a:t>协议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ü"/>
            </a:pPr>
            <a:r>
              <a:rPr kumimoji="1" lang="zh-CN" altLang="en-US" sz="1600"/>
              <a:t>网络中的计算机要能够互相顺利的通信，就必须讲同样的语言，这个语言就相当于协议</a:t>
            </a:r>
            <a:endParaRPr kumimoji="1" lang="en-US" altLang="zh-CN" sz="1600"/>
          </a:p>
          <a:p>
            <a:pPr>
              <a:buFont typeface="Wingdings" charset="2"/>
              <a:buChar char="Ø"/>
            </a:pPr>
            <a:r>
              <a:rPr kumimoji="1" lang="zh-CN" altLang="en-US" sz="1600">
                <a:solidFill>
                  <a:srgbClr val="000000"/>
                </a:solidFill>
              </a:rPr>
              <a:t>互联网上是如何定位资源的 </a:t>
            </a:r>
            <a:r>
              <a:rPr kumimoji="1" lang="zh-CN" altLang="zh-CN" sz="1600">
                <a:solidFill>
                  <a:srgbClr val="000000"/>
                </a:solidFill>
              </a:rPr>
              <a:t>——</a:t>
            </a:r>
            <a:r>
              <a:rPr kumimoji="1" lang="zh-CN" altLang="en-US" sz="1600">
                <a:solidFill>
                  <a:srgbClr val="000000"/>
                </a:solidFill>
              </a:rPr>
              <a:t> </a:t>
            </a:r>
            <a:r>
              <a:rPr kumimoji="1" lang="en-US" altLang="zh-CN" sz="1600">
                <a:solidFill>
                  <a:srgbClr val="FF0000"/>
                </a:solidFill>
              </a:rPr>
              <a:t>URL</a:t>
            </a:r>
          </a:p>
          <a:p>
            <a:pPr lvl="1">
              <a:buFont typeface="Wingdings" charset="2"/>
              <a:buChar char="ü"/>
            </a:pPr>
            <a:r>
              <a:rPr kumimoji="1" lang="zh-CN" altLang="en-US" sz="1600"/>
              <a:t>统一资源定位符（</a:t>
            </a:r>
            <a:r>
              <a:rPr kumimoji="1" lang="en-US" altLang="zh-CN" sz="1600"/>
              <a:t>Uniform Resource Locator</a:t>
            </a:r>
            <a:r>
              <a:rPr kumimoji="1" lang="zh-CN" altLang="en-US" sz="1600"/>
              <a:t>，缩写为</a:t>
            </a:r>
            <a:r>
              <a:rPr kumimoji="1" lang="en-US" altLang="zh-CN" sz="1600"/>
              <a:t>URL</a:t>
            </a:r>
            <a:r>
              <a:rPr kumimoji="1" lang="zh-CN" altLang="en-US" sz="1600"/>
              <a:t>）是对互联网上资源位置和访问方法的一种简洁的表示，是互联网上标准资源的地址。互联网上的每个资源都有一个唯一的</a:t>
            </a:r>
            <a:r>
              <a:rPr kumimoji="1" lang="en-US" altLang="zh-CN" sz="1600"/>
              <a:t>URL</a:t>
            </a:r>
            <a:r>
              <a:rPr kumimoji="1" lang="zh-CN" altLang="en-US" sz="1600"/>
              <a:t>，它包含的信息指出该资源的位置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>
                <a:solidFill>
                  <a:srgbClr val="000000"/>
                </a:solidFill>
              </a:rPr>
              <a:t>互联网上是如何传输数据的 </a:t>
            </a:r>
            <a:r>
              <a:rPr kumimoji="1" lang="zh-CN" altLang="zh-CN" sz="1600">
                <a:solidFill>
                  <a:srgbClr val="000000"/>
                </a:solidFill>
              </a:rPr>
              <a:t>——</a:t>
            </a:r>
            <a:r>
              <a:rPr kumimoji="1" lang="zh-CN" altLang="en-US" sz="1600">
                <a:solidFill>
                  <a:srgbClr val="000000"/>
                </a:solidFill>
              </a:rPr>
              <a:t> </a:t>
            </a:r>
            <a:r>
              <a:rPr kumimoji="1" lang="zh-CN" altLang="en-US" sz="1600">
                <a:solidFill>
                  <a:srgbClr val="FF0000"/>
                </a:solidFill>
              </a:rPr>
              <a:t>二进制</a:t>
            </a:r>
            <a:r>
              <a:rPr kumimoji="1" lang="zh-CN" altLang="en-US" sz="2400">
                <a:solidFill>
                  <a:srgbClr val="FF0000"/>
                </a:solidFill>
              </a:rPr>
              <a:t>流</a:t>
            </a:r>
            <a:endParaRPr kumimoji="1" lang="en-US" altLang="zh-CN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8333" y="1873249"/>
            <a:ext cx="635000" cy="624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6416" y="1873249"/>
            <a:ext cx="687917" cy="624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</a:t>
            </a:r>
            <a:endParaRPr kumimoji="1" lang="zh-CN" altLang="en-US"/>
          </a:p>
        </p:txBody>
      </p:sp>
      <p:cxnSp>
        <p:nvCxnSpPr>
          <p:cNvPr id="7" name="直线连接符 6"/>
          <p:cNvCxnSpPr>
            <a:stCxn id="4" idx="3"/>
            <a:endCxn id="5" idx="1"/>
          </p:cNvCxnSpPr>
          <p:nvPr/>
        </p:nvCxnSpPr>
        <p:spPr>
          <a:xfrm>
            <a:off x="1693333" y="2185458"/>
            <a:ext cx="22330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58333" y="2889250"/>
            <a:ext cx="328808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/>
              <a:t>对等网络</a:t>
            </a:r>
            <a:endParaRPr kumimoji="1" lang="en-US" altLang="zh-CN" sz="1600"/>
          </a:p>
          <a:p>
            <a:r>
              <a:rPr kumimoji="1" lang="zh-CN" altLang="en-US" sz="1600"/>
              <a:t>局域网络</a:t>
            </a:r>
            <a:endParaRPr kumimoji="1" lang="en-US" altLang="zh-CN" sz="1600"/>
          </a:p>
          <a:p>
            <a:r>
              <a:rPr kumimoji="1" lang="zh-CN" altLang="en-US" sz="1600"/>
              <a:t>广域网络</a:t>
            </a:r>
            <a:r>
              <a:rPr kumimoji="1" lang="en-US" altLang="zh-CN" sz="1600"/>
              <a:t>(</a:t>
            </a:r>
            <a:r>
              <a:rPr kumimoji="1" lang="zh-CN" altLang="en-US" sz="1600"/>
              <a:t>外网</a:t>
            </a:r>
            <a:r>
              <a:rPr kumimoji="1" lang="en-US" altLang="zh-CN" sz="1600"/>
              <a:t>) – Internet</a:t>
            </a:r>
          </a:p>
          <a:p>
            <a:endParaRPr kumimoji="1" lang="en-US" altLang="zh-CN" sz="1600"/>
          </a:p>
          <a:p>
            <a:r>
              <a:rPr kumimoji="1" lang="zh-CN" altLang="en-US" sz="1600"/>
              <a:t>特点</a:t>
            </a:r>
            <a:r>
              <a:rPr kumimoji="1" lang="en-US" altLang="zh-CN" sz="1600"/>
              <a:t>:</a:t>
            </a:r>
          </a:p>
          <a:p>
            <a:pPr marL="342900" indent="-342900">
              <a:buAutoNum type="arabicPeriod"/>
            </a:pPr>
            <a:r>
              <a:rPr kumimoji="1" lang="zh-CN" altLang="en-US" sz="1600"/>
              <a:t>连接</a:t>
            </a:r>
            <a:endParaRPr kumimoji="1" lang="en-US" altLang="zh-CN" sz="1600"/>
          </a:p>
          <a:p>
            <a:pPr marL="342900" indent="-342900">
              <a:buAutoNum type="arabicPeriod"/>
            </a:pPr>
            <a:r>
              <a:rPr kumimoji="1" lang="zh-CN" altLang="en-US" sz="1600"/>
              <a:t>请求</a:t>
            </a:r>
            <a:r>
              <a:rPr kumimoji="1" lang="en-US" altLang="zh-CN" sz="1600"/>
              <a:t>(</a:t>
            </a:r>
            <a:r>
              <a:rPr kumimoji="1" lang="zh-CN" altLang="en-US" sz="1600"/>
              <a:t>向服务器提问</a:t>
            </a:r>
            <a:r>
              <a:rPr kumimoji="1" lang="en-US" altLang="zh-CN" sz="1600"/>
              <a:t>,</a:t>
            </a:r>
            <a:r>
              <a:rPr kumimoji="1" lang="zh-CN" altLang="en-US" sz="1600"/>
              <a:t>我要什么</a:t>
            </a:r>
            <a:r>
              <a:rPr kumimoji="1" lang="zh-CN" altLang="zh-CN" sz="1600"/>
              <a:t>?</a:t>
            </a:r>
            <a:r>
              <a:rPr kumimoji="1" lang="en-US" altLang="zh-CN" sz="1600"/>
              <a:t>)</a:t>
            </a:r>
          </a:p>
          <a:p>
            <a:pPr marL="342900" indent="-342900">
              <a:buAutoNum type="arabicPeriod"/>
            </a:pPr>
            <a:r>
              <a:rPr kumimoji="1" lang="zh-CN" altLang="en-US" sz="1600">
                <a:solidFill>
                  <a:srgbClr val="FF0000"/>
                </a:solidFill>
              </a:rPr>
              <a:t>数据</a:t>
            </a:r>
            <a:r>
              <a:rPr kumimoji="1" lang="en-US" altLang="zh-CN" sz="1600">
                <a:solidFill>
                  <a:srgbClr val="FF0000"/>
                </a:solidFill>
              </a:rPr>
              <a:t>(</a:t>
            </a:r>
            <a:r>
              <a:rPr kumimoji="1" lang="zh-CN" altLang="en-US" sz="1600">
                <a:solidFill>
                  <a:srgbClr val="FF0000"/>
                </a:solidFill>
              </a:rPr>
              <a:t>资源</a:t>
            </a:r>
            <a:r>
              <a:rPr kumimoji="1" lang="en-US" altLang="zh-CN" sz="1600">
                <a:solidFill>
                  <a:srgbClr val="FF0000"/>
                </a:solidFill>
              </a:rPr>
              <a:t>)</a:t>
            </a:r>
            <a:r>
              <a:rPr kumimoji="1" lang="zh-CN" altLang="en-US" sz="1600">
                <a:solidFill>
                  <a:srgbClr val="FF0000"/>
                </a:solidFill>
              </a:rPr>
              <a:t>传输</a:t>
            </a:r>
            <a:endParaRPr kumimoji="1"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H="1" flipV="1">
            <a:off x="1693333" y="2317750"/>
            <a:ext cx="2233083" cy="10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1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URL</a:t>
            </a:r>
            <a:r>
              <a:rPr kumimoji="1" lang="zh-CN" altLang="en-US"/>
              <a:t>示例</a:t>
            </a:r>
            <a:r>
              <a:rPr kumimoji="1" lang="en-US" altLang="zh-CN"/>
              <a:t>(</a:t>
            </a:r>
            <a:r>
              <a:rPr kumimoji="1" lang="zh-CN" altLang="en-US"/>
              <a:t>网址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1068379" y="2178975"/>
            <a:ext cx="6862933" cy="2684036"/>
            <a:chOff x="1367670" y="2178975"/>
            <a:chExt cx="6862933" cy="2684036"/>
          </a:xfrm>
        </p:grpSpPr>
        <p:sp>
          <p:nvSpPr>
            <p:cNvPr id="4" name="文本框 3"/>
            <p:cNvSpPr txBox="1"/>
            <p:nvPr/>
          </p:nvSpPr>
          <p:spPr>
            <a:xfrm>
              <a:off x="2861304" y="3281534"/>
              <a:ext cx="3444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latin typeface="Eurostile"/>
                  <a:ea typeface="华文细黑"/>
                  <a:cs typeface="Eurostile"/>
                </a:rPr>
                <a:t>http://m.baidu.com/s?word=iOS</a:t>
              </a:r>
              <a:endParaRPr kumimoji="1" lang="zh-CN" altLang="en-US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5" name="线形标注 1 4"/>
            <p:cNvSpPr/>
            <p:nvPr/>
          </p:nvSpPr>
          <p:spPr>
            <a:xfrm>
              <a:off x="2861304" y="2178975"/>
              <a:ext cx="4383183" cy="533921"/>
            </a:xfrm>
            <a:prstGeom prst="borderCallout1">
              <a:avLst>
                <a:gd name="adj1" fmla="val 102534"/>
                <a:gd name="adj2" fmla="val 6153"/>
                <a:gd name="adj3" fmla="val 223311"/>
                <a:gd name="adj4" fmla="val 6115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rgbClr val="FF0000"/>
                  </a:solidFill>
                  <a:latin typeface="Eurostile"/>
                  <a:ea typeface="华文细黑"/>
                  <a:cs typeface="Eurostile"/>
                </a:rPr>
                <a:t>协议：</a:t>
              </a:r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超文本传输协议</a:t>
              </a:r>
            </a:p>
          </p:txBody>
        </p:sp>
        <p:cxnSp>
          <p:nvCxnSpPr>
            <p:cNvPr id="7" name="直线连接符 6"/>
            <p:cNvCxnSpPr/>
            <p:nvPr/>
          </p:nvCxnSpPr>
          <p:spPr>
            <a:xfrm>
              <a:off x="3535656" y="3650866"/>
              <a:ext cx="130947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线形标注 1 7"/>
            <p:cNvSpPr/>
            <p:nvPr/>
          </p:nvSpPr>
          <p:spPr>
            <a:xfrm>
              <a:off x="1367670" y="4329090"/>
              <a:ext cx="2987268" cy="533921"/>
            </a:xfrm>
            <a:prstGeom prst="borderCallout1">
              <a:avLst>
                <a:gd name="adj1" fmla="val -2872"/>
                <a:gd name="adj2" fmla="val 87802"/>
                <a:gd name="adj3" fmla="val -130742"/>
                <a:gd name="adj4" fmla="val 87754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rgbClr val="FF0000"/>
                  </a:solidFill>
                  <a:latin typeface="Eurostile"/>
                  <a:ea typeface="华文细黑"/>
                  <a:cs typeface="Eurostile"/>
                </a:rPr>
                <a:t>域名：</a:t>
              </a:r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便于用户记忆</a:t>
              </a:r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5243335" y="4329090"/>
              <a:ext cx="2987268" cy="533921"/>
            </a:xfrm>
            <a:prstGeom prst="borderCallout1">
              <a:avLst>
                <a:gd name="adj1" fmla="val -169"/>
                <a:gd name="adj2" fmla="val 10990"/>
                <a:gd name="adj3" fmla="val -128040"/>
                <a:gd name="adj4" fmla="val 10942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>
                  <a:solidFill>
                    <a:srgbClr val="FF0000"/>
                  </a:solidFill>
                  <a:latin typeface="Eurostile"/>
                  <a:ea typeface="华文细黑"/>
                  <a:cs typeface="Eurostile"/>
                </a:rPr>
                <a:t>资源：</a:t>
              </a:r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查询</a:t>
              </a:r>
              <a:r>
                <a:rPr kumimoji="1" lang="en-US" altLang="zh-CN">
                  <a:solidFill>
                    <a:srgbClr val="FF0000"/>
                  </a:solidFill>
                  <a:latin typeface="Eurostile"/>
                  <a:ea typeface="华文细黑"/>
                  <a:cs typeface="Eurostile"/>
                </a:rPr>
                <a:t>iOS</a:t>
              </a:r>
              <a:r>
                <a:rPr kumimoji="1" lang="zh-CN" altLang="en-US">
                  <a:latin typeface="Eurostile"/>
                  <a:ea typeface="华文细黑"/>
                  <a:cs typeface="Eurostile"/>
                </a:rPr>
                <a:t>相关的内容</a:t>
              </a:r>
            </a:p>
          </p:txBody>
        </p:sp>
        <p:cxnSp>
          <p:nvCxnSpPr>
            <p:cNvPr id="10" name="直线连接符 9"/>
            <p:cNvCxnSpPr/>
            <p:nvPr/>
          </p:nvCxnSpPr>
          <p:spPr>
            <a:xfrm>
              <a:off x="5018309" y="3650866"/>
              <a:ext cx="126438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6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UIWebView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</a:rPr>
              <a:t>UIWebView</a:t>
            </a:r>
            <a:r>
              <a:rPr kumimoji="1" lang="zh-CN" altLang="en-US">
                <a:solidFill>
                  <a:srgbClr val="FF0000"/>
                </a:solidFill>
              </a:rPr>
              <a:t>是</a:t>
            </a:r>
            <a:r>
              <a:rPr kumimoji="1" lang="en-US" altLang="zh-CN">
                <a:solidFill>
                  <a:srgbClr val="FF0000"/>
                </a:solidFill>
              </a:rPr>
              <a:t>iOS</a:t>
            </a:r>
            <a:r>
              <a:rPr kumimoji="1" lang="zh-CN" altLang="en-US">
                <a:solidFill>
                  <a:srgbClr val="FF0000"/>
                </a:solidFill>
              </a:rPr>
              <a:t>内置的浏览器控件</a:t>
            </a:r>
            <a:r>
              <a:rPr kumimoji="1" lang="zh-CN" altLang="en-US"/>
              <a:t>，可以</a:t>
            </a:r>
            <a:r>
              <a:rPr kumimoji="1" lang="zh-CN" altLang="en-US">
                <a:solidFill>
                  <a:srgbClr val="FF0000"/>
                </a:solidFill>
              </a:rPr>
              <a:t>浏览网页</a:t>
            </a:r>
            <a:r>
              <a:rPr kumimoji="1" lang="zh-CN" altLang="en-US"/>
              <a:t>、</a:t>
            </a:r>
            <a:r>
              <a:rPr kumimoji="1" lang="zh-CN" altLang="en-US">
                <a:solidFill>
                  <a:srgbClr val="FF0000"/>
                </a:solidFill>
              </a:rPr>
              <a:t>打开文档</a:t>
            </a:r>
            <a:r>
              <a:rPr kumimoji="1" lang="zh-CN" altLang="en-US"/>
              <a:t>等</a:t>
            </a:r>
          </a:p>
          <a:p>
            <a:r>
              <a:rPr kumimoji="1" lang="zh-CN" altLang="en-US"/>
              <a:t>能够加载</a:t>
            </a:r>
            <a:r>
              <a:rPr kumimoji="1" lang="en-US" altLang="zh-CN"/>
              <a:t>html/htm</a:t>
            </a:r>
            <a:r>
              <a:rPr kumimoji="1" lang="zh-CN" altLang="en-US"/>
              <a:t>、</a:t>
            </a:r>
            <a:r>
              <a:rPr kumimoji="1" lang="en-US" altLang="zh-CN"/>
              <a:t>pdf</a:t>
            </a:r>
            <a:r>
              <a:rPr kumimoji="1" lang="zh-CN" altLang="en-US"/>
              <a:t>、</a:t>
            </a:r>
            <a:r>
              <a:rPr kumimoji="1" lang="en-US" altLang="zh-CN"/>
              <a:t>docx</a:t>
            </a:r>
            <a:r>
              <a:rPr kumimoji="1" lang="zh-CN" altLang="en-US"/>
              <a:t>、</a:t>
            </a:r>
            <a:r>
              <a:rPr kumimoji="1" lang="en-US" altLang="zh-CN"/>
              <a:t>txt</a:t>
            </a:r>
            <a:r>
              <a:rPr kumimoji="1" lang="zh-CN" altLang="en-US"/>
              <a:t>等格式的文件</a:t>
            </a:r>
          </a:p>
          <a:p>
            <a:r>
              <a:rPr kumimoji="1" lang="zh-CN" altLang="en-US"/>
              <a:t>系统自带的</a:t>
            </a:r>
            <a:r>
              <a:rPr kumimoji="1" lang="en-US" altLang="zh-CN"/>
              <a:t>Safari</a:t>
            </a:r>
            <a:r>
              <a:rPr kumimoji="1" lang="zh-CN" altLang="en-US"/>
              <a:t>浏览器就是通过</a:t>
            </a:r>
            <a:r>
              <a:rPr kumimoji="1" lang="en-US" altLang="zh-CN"/>
              <a:t>UIWebView</a:t>
            </a:r>
            <a:r>
              <a:rPr kumimoji="1" lang="zh-CN" altLang="en-US"/>
              <a:t>实现的</a:t>
            </a:r>
          </a:p>
          <a:p>
            <a:r>
              <a:rPr kumimoji="1" lang="zh-CN" altLang="en-US"/>
              <a:t>在</a:t>
            </a:r>
            <a:r>
              <a:rPr kumimoji="1" lang="en-US" altLang="zh-CN"/>
              <a:t>iOS7 </a:t>
            </a:r>
            <a:r>
              <a:rPr kumimoji="1" lang="zh-CN" altLang="en-US"/>
              <a:t>之前， </a:t>
            </a:r>
            <a:r>
              <a:rPr kumimoji="1" lang="en-US" altLang="zh-CN"/>
              <a:t>UILabel</a:t>
            </a:r>
            <a:r>
              <a:rPr kumimoji="1" lang="zh-CN" altLang="en-US"/>
              <a:t>、</a:t>
            </a:r>
            <a:r>
              <a:rPr kumimoji="1" lang="en-US" altLang="zh-CN"/>
              <a:t>UITextField</a:t>
            </a:r>
            <a:r>
              <a:rPr kumimoji="1" lang="zh-CN" altLang="en-US"/>
              <a:t>，以及</a:t>
            </a:r>
            <a:r>
              <a:rPr kumimoji="1" lang="en-US" altLang="zh-CN"/>
              <a:t>UITextView</a:t>
            </a:r>
            <a:r>
              <a:rPr kumimoji="1" lang="zh-CN" altLang="en-US"/>
              <a:t>都在后台以某种方式使用</a:t>
            </a:r>
            <a:r>
              <a:rPr kumimoji="1" lang="en-US" altLang="zh-CN"/>
              <a:t>WebKit</a:t>
            </a:r>
            <a:r>
              <a:rPr kumimoji="1" lang="zh-CN" altLang="en-US"/>
              <a:t>来进行文本布局和渲染的</a:t>
            </a:r>
          </a:p>
          <a:p>
            <a:pPr marL="0" indent="0">
              <a:buNone/>
            </a:pPr>
            <a:endParaRPr kumimoji="1" lang="zh-CN" altLang="en-US"/>
          </a:p>
          <a:p>
            <a:r>
              <a:rPr kumimoji="1" lang="zh-CN" altLang="en-US">
                <a:solidFill>
                  <a:srgbClr val="FF6600"/>
                </a:solidFill>
              </a:rPr>
              <a:t>名词解释</a:t>
            </a:r>
          </a:p>
          <a:p>
            <a:r>
              <a:rPr kumimoji="1" lang="zh-CN" altLang="en-US"/>
              <a:t>渲染：是</a:t>
            </a:r>
            <a:r>
              <a:rPr kumimoji="1" lang="en-US" altLang="zh-CN"/>
              <a:t>CG</a:t>
            </a:r>
            <a:r>
              <a:rPr kumimoji="1" lang="zh-CN" altLang="en-US"/>
              <a:t>的最后一道工序，将所设计内容制作成最终效果图或者动画的过程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3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/>
              <a:t>UIWebView</a:t>
            </a:r>
            <a:r>
              <a:rPr kumimoji="1" lang="zh-TW" altLang="en-US"/>
              <a:t>演练</a:t>
            </a:r>
            <a:r>
              <a:rPr kumimoji="1" lang="zh-CN" altLang="zh-TW"/>
              <a:t>——</a:t>
            </a:r>
            <a:r>
              <a:rPr kumimoji="1" lang="zh-CN" altLang="en-US"/>
              <a:t>加载百度首页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1.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确定要访问的资源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——URL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latin typeface="Menlo-Regular"/>
              </a:rPr>
              <a:t>NSURL *url = [NSURL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URLWithString:@"http://www.baidu.com"</a:t>
            </a:r>
            <a:r>
              <a:rPr lang="en-US" altLang="zh-CN" sz="1600"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2.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建立网络请求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NSURLRequest *request = [NSURLRequest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requestWithURL:url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3. UIWebView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加载网络请求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[self.webView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loadRequest:request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zh-CN" altLang="en-US" sz="1600"/>
          </a:p>
        </p:txBody>
      </p:sp>
      <p:grpSp>
        <p:nvGrpSpPr>
          <p:cNvPr id="7" name="组 6"/>
          <p:cNvGrpSpPr/>
          <p:nvPr/>
        </p:nvGrpSpPr>
        <p:grpSpPr>
          <a:xfrm>
            <a:off x="566440" y="3113844"/>
            <a:ext cx="7176931" cy="1399739"/>
            <a:chOff x="457200" y="3059224"/>
            <a:chExt cx="7176931" cy="1399739"/>
          </a:xfrm>
        </p:grpSpPr>
        <p:sp>
          <p:nvSpPr>
            <p:cNvPr id="4" name="线形标注 1 3"/>
            <p:cNvSpPr/>
            <p:nvPr/>
          </p:nvSpPr>
          <p:spPr>
            <a:xfrm>
              <a:off x="457200" y="3391120"/>
              <a:ext cx="7176931" cy="1067843"/>
            </a:xfrm>
            <a:prstGeom prst="borderCallout1">
              <a:avLst>
                <a:gd name="adj1" fmla="val -1521"/>
                <a:gd name="adj2" fmla="val 82061"/>
                <a:gd name="adj3" fmla="val -32095"/>
                <a:gd name="adj4" fmla="val 820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微软雅黑"/>
                  <a:ea typeface="微软雅黑"/>
                  <a:cs typeface="微软雅黑"/>
                </a:rPr>
                <a:t>所有的网络访问的本质都是一个网络请求：即请求从服务器获取某一个资源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5180818" y="3059224"/>
              <a:ext cx="228013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8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647</TotalTime>
  <Words>841</Words>
  <Application>Microsoft Macintosh PowerPoint</Application>
  <PresentationFormat>全屏显示(4:3)</PresentationFormat>
  <Paragraphs>140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框架PPT2014</vt:lpstr>
      <vt:lpstr>网络基础+UIWebView</vt:lpstr>
      <vt:lpstr>PowerPoint 演示文稿</vt:lpstr>
      <vt:lpstr>为什么要学习网络编程？</vt:lpstr>
      <vt:lpstr>用户需求分析</vt:lpstr>
      <vt:lpstr>什么是网络</vt:lpstr>
      <vt:lpstr>PowerPoint 演示文稿</vt:lpstr>
      <vt:lpstr>URL示例(网址)</vt:lpstr>
      <vt:lpstr>UIWebView</vt:lpstr>
      <vt:lpstr>UIWebView演练——加载百度首页</vt:lpstr>
      <vt:lpstr>PowerPoint 演示文稿</vt:lpstr>
      <vt:lpstr>UIWebView演练——实现百度搜索</vt:lpstr>
      <vt:lpstr>UIWebView演练——前进后退</vt:lpstr>
      <vt:lpstr>演练小结</vt:lpstr>
      <vt:lpstr>JD,百度贴吧</vt:lpstr>
      <vt:lpstr>UIWebView加载文件</vt:lpstr>
      <vt:lpstr>UIWebView加载文件演练</vt:lpstr>
      <vt:lpstr>关于MIME type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114</cp:revision>
  <dcterms:created xsi:type="dcterms:W3CDTF">2014-04-20T02:34:42Z</dcterms:created>
  <dcterms:modified xsi:type="dcterms:W3CDTF">2014-04-24T02:50:12Z</dcterms:modified>
</cp:coreProperties>
</file>