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9" r:id="rId3"/>
    <p:sldId id="261" r:id="rId4"/>
    <p:sldId id="291" r:id="rId5"/>
    <p:sldId id="262" r:id="rId6"/>
    <p:sldId id="263" r:id="rId7"/>
    <p:sldId id="292" r:id="rId8"/>
    <p:sldId id="264" r:id="rId9"/>
    <p:sldId id="266" r:id="rId10"/>
    <p:sldId id="293" r:id="rId11"/>
    <p:sldId id="267" r:id="rId12"/>
    <p:sldId id="265" r:id="rId13"/>
    <p:sldId id="268" r:id="rId14"/>
    <p:sldId id="270" r:id="rId15"/>
    <p:sldId id="271" r:id="rId16"/>
    <p:sldId id="269" r:id="rId17"/>
    <p:sldId id="294" r:id="rId18"/>
    <p:sldId id="273" r:id="rId19"/>
    <p:sldId id="274" r:id="rId20"/>
    <p:sldId id="275" r:id="rId21"/>
    <p:sldId id="276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5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A755C50-7A10-4A4B-A03D-F643B6C17D0C}">
          <p14:sldIdLst>
            <p14:sldId id="256"/>
            <p14:sldId id="259"/>
          </p14:sldIdLst>
        </p14:section>
        <p14:section name="概念扩展" id="{94A670B8-EE55-4040-86A4-0B4AE5DF970F}">
          <p14:sldIdLst>
            <p14:sldId id="261"/>
            <p14:sldId id="291"/>
            <p14:sldId id="262"/>
            <p14:sldId id="263"/>
            <p14:sldId id="292"/>
          </p14:sldIdLst>
        </p14:section>
        <p14:section name="Web服务器" id="{43EBB47E-62C3-2E49-B1E2-B29020E089A7}">
          <p14:sldIdLst>
            <p14:sldId id="264"/>
            <p14:sldId id="266"/>
            <p14:sldId id="293"/>
            <p14:sldId id="267"/>
            <p14:sldId id="265"/>
            <p14:sldId id="268"/>
            <p14:sldId id="270"/>
            <p14:sldId id="271"/>
            <p14:sldId id="269"/>
            <p14:sldId id="294"/>
            <p14:sldId id="273"/>
            <p14:sldId id="274"/>
            <p14:sldId id="275"/>
            <p14:sldId id="276"/>
          </p14:sldIdLst>
        </p14:section>
        <p14:section name="科普篇" id="{764DAC40-4E82-5B42-AA4A-0E5DE6E4226F}">
          <p14:sldIdLst>
            <p14:sldId id="278"/>
            <p14:sldId id="280"/>
            <p14:sldId id="281"/>
          </p14:sldIdLst>
        </p14:section>
        <p14:section name="MySQL" id="{DB5007D2-D334-2E49-8CC9-67F7F056B6BE}">
          <p14:sldIdLst>
            <p14:sldId id="279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24" autoAdjust="0"/>
  </p:normalViewPr>
  <p:slideViewPr>
    <p:cSldViewPr snapToGrid="0" snapToObjects="1">
      <p:cViewPr varScale="1">
        <p:scale>
          <a:sx n="97" d="100"/>
          <a:sy n="97" d="100"/>
        </p:scale>
        <p:origin x="-808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BEB7E-3B4C-BC4F-AA68-CB8864F3864A}" type="datetimeFigureOut">
              <a:t>14-4-24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A0EE3-BB73-C248-A3E1-5BDB2AD9861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475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C:/windows/</a:t>
            </a:r>
            <a:r>
              <a:rPr kumimoji="1" lang="en-US" altLang="zh-CN"/>
              <a:t>system32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A0EE3-BB73-C248-A3E1-5BDB2AD98619}" type="slidenum">
              <a:rPr lang="en-US" altLang="zh-CN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8921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~/.bash_profile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：每个用户都可使用该文件输入专用于自己使用的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shell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信息，当用户登录时，该文件仅仅执行一次！默认情况下，用于设置一些环境变量</a:t>
            </a:r>
            <a:r>
              <a:rPr lang="zh-CN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kumimoji="1" lang="en-US" altLang="zh-TW"/>
          </a:p>
          <a:p>
            <a:r>
              <a:rPr kumimoji="1" lang="en-US" altLang="zh-TW"/>
              <a:t>/etc/bashrc</a:t>
            </a:r>
            <a:r>
              <a:rPr kumimoji="1" lang="zh-CN" altLang="en-US"/>
              <a:t>：</a:t>
            </a:r>
            <a:r>
              <a:rPr kumimoji="1" lang="zh-TW" altLang="en-US"/>
              <a:t>为每一个运行</a:t>
            </a:r>
            <a:r>
              <a:rPr kumimoji="1" lang="en-US" altLang="zh-TW"/>
              <a:t>bash shell</a:t>
            </a:r>
            <a:r>
              <a:rPr kumimoji="1" lang="zh-TW" altLang="en-US"/>
              <a:t>的用户执行此文件</a:t>
            </a:r>
            <a:r>
              <a:rPr kumimoji="1" lang="zh-CN" altLang="en-US"/>
              <a:t>，</a:t>
            </a:r>
            <a:r>
              <a:rPr kumimoji="1" lang="zh-TW" altLang="en-US"/>
              <a:t>当</a:t>
            </a:r>
            <a:r>
              <a:rPr kumimoji="1" lang="en-US" altLang="zh-TW"/>
              <a:t>bash shell</a:t>
            </a:r>
            <a:r>
              <a:rPr kumimoji="1" lang="zh-TW" altLang="en-US"/>
              <a:t>被打开时</a:t>
            </a:r>
            <a:r>
              <a:rPr kumimoji="1" lang="zh-CN" altLang="en-US"/>
              <a:t>，</a:t>
            </a:r>
            <a:r>
              <a:rPr kumimoji="1" lang="zh-TW" altLang="en-US"/>
              <a:t>该文件被读取</a:t>
            </a:r>
            <a:r>
              <a:rPr kumimoji="1" lang="zh-CN" altLang="zh-TW"/>
              <a:t>。</a:t>
            </a:r>
            <a:endParaRPr kumimoji="1" lang="en-US" altLang="zh-TW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7F45D-10AB-E542-BB83-6E6C0D820B5A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764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 descr="overview_ios_galler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 userDrawn="1"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 userDrawn="1"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64197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607358"/>
            <a:ext cx="6378389" cy="38091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6419757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+mj-ea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 descr="overview_ios_gallery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63" r:id="rId3"/>
    <p:sldLayoutId id="2147483666" r:id="rId4"/>
    <p:sldLayoutId id="2147483667" r:id="rId5"/>
    <p:sldLayoutId id="2147483668" r:id="rId6"/>
    <p:sldLayoutId id="2147483671" r:id="rId7"/>
    <p:sldLayoutId id="2147483672" r:id="rId8"/>
    <p:sldLayoutId id="2147483673" r:id="rId9"/>
    <p:sldLayoutId id="2147483674" r:id="rId10"/>
    <p:sldLayoutId id="2147483676" r:id="rId11"/>
    <p:sldLayoutId id="2147483675" r:id="rId12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服务器搭建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讲师：刘凡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49314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062342" y="2967547"/>
            <a:ext cx="1804171" cy="16618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127.0.0.1</a:t>
            </a:r>
            <a:endParaRPr kumimoji="1" lang="zh-CN" altLang="en-US"/>
          </a:p>
        </p:txBody>
      </p:sp>
      <p:cxnSp>
        <p:nvCxnSpPr>
          <p:cNvPr id="6" name="肘形连接符 5"/>
          <p:cNvCxnSpPr>
            <a:stCxn id="4" idx="1"/>
            <a:endCxn id="4" idx="0"/>
          </p:cNvCxnSpPr>
          <p:nvPr/>
        </p:nvCxnSpPr>
        <p:spPr>
          <a:xfrm rot="10800000" flipH="1">
            <a:off x="3062342" y="2967548"/>
            <a:ext cx="902086" cy="830913"/>
          </a:xfrm>
          <a:prstGeom prst="bentConnector4">
            <a:avLst>
              <a:gd name="adj1" fmla="val -25341"/>
              <a:gd name="adj2" fmla="val 12751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062341" y="4831166"/>
            <a:ext cx="3561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127.0.0.1</a:t>
            </a:r>
            <a:r>
              <a:rPr kumimoji="1" lang="zh-CN" altLang="en-US"/>
              <a:t> 本地网卡是否工作正常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不正常</a:t>
            </a:r>
            <a:r>
              <a:rPr kumimoji="1" lang="en-US" altLang="zh-CN"/>
              <a:t>:</a:t>
            </a:r>
            <a:r>
              <a:rPr kumimoji="1" lang="zh-CN" altLang="en-US"/>
              <a:t>网卡挂了</a:t>
            </a: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27946" y="1697437"/>
            <a:ext cx="1744823" cy="60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交换机</a:t>
            </a:r>
            <a:endParaRPr kumimoji="1" lang="zh-CN" altLang="en-US"/>
          </a:p>
        </p:txBody>
      </p:sp>
      <p:cxnSp>
        <p:nvCxnSpPr>
          <p:cNvPr id="10" name="直线箭头连接符 9"/>
          <p:cNvCxnSpPr>
            <a:stCxn id="4" idx="3"/>
            <a:endCxn id="8" idx="2"/>
          </p:cNvCxnSpPr>
          <p:nvPr/>
        </p:nvCxnSpPr>
        <p:spPr>
          <a:xfrm flipV="1">
            <a:off x="4866513" y="2302816"/>
            <a:ext cx="1833845" cy="1495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943931" y="3015028"/>
            <a:ext cx="1512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192.168.40.2</a:t>
            </a:r>
          </a:p>
          <a:p>
            <a:endParaRPr kumimoji="1" lang="en-US" altLang="zh-CN"/>
          </a:p>
          <a:p>
            <a:r>
              <a:rPr kumimoji="1" lang="zh-CN" altLang="en-US"/>
              <a:t>网线断了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559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判断本地计算机的</a:t>
            </a:r>
            <a:r>
              <a:rPr kumimoji="1" lang="en-US" altLang="zh-CN"/>
              <a:t>Apache</a:t>
            </a:r>
            <a:r>
              <a:rPr kumimoji="1" lang="zh-CN" altLang="en-US"/>
              <a:t>服务器是否启动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在浏览器地址栏中输入</a:t>
            </a:r>
            <a:r>
              <a:rPr kumimoji="1" lang="zh-CN" altLang="zh-CN"/>
              <a:t>：</a:t>
            </a:r>
            <a:r>
              <a:rPr kumimoji="1" lang="en-US" altLang="zh-CN">
                <a:solidFill>
                  <a:srgbClr val="FF0000"/>
                </a:solidFill>
              </a:rPr>
              <a:t>localhost</a:t>
            </a:r>
          </a:p>
          <a:p>
            <a:r>
              <a:rPr kumimoji="1" lang="zh-CN" altLang="en-US"/>
              <a:t>通过是否有返回结果，即可判断本地的</a:t>
            </a:r>
            <a:r>
              <a:rPr kumimoji="1" lang="en-US" altLang="zh-CN"/>
              <a:t>Apache</a:t>
            </a:r>
            <a:r>
              <a:rPr kumimoji="1" lang="zh-CN" altLang="en-US"/>
              <a:t>是否正常工作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rcRect l="-6433" r="-6433"/>
          <a:stretch>
            <a:fillRect/>
          </a:stretch>
        </p:blipFill>
        <p:spPr>
          <a:xfrm>
            <a:off x="1438561" y="2360095"/>
            <a:ext cx="6266879" cy="360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启动本地的</a:t>
            </a:r>
            <a:r>
              <a:rPr kumimoji="1" lang="en-US" altLang="zh-CN"/>
              <a:t>Apache</a:t>
            </a:r>
            <a:r>
              <a:rPr kumimoji="1" lang="zh-CN" altLang="en-US"/>
              <a:t>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启动</a:t>
            </a:r>
            <a:endParaRPr kumimoji="1" lang="en-US" altLang="zh-CN"/>
          </a:p>
          <a:p>
            <a:pPr>
              <a:buFont typeface="Wingdings" charset="2"/>
              <a:buChar char="ü"/>
            </a:pPr>
            <a:r>
              <a:rPr kumimoji="1" lang="en-US" altLang="zh-CN">
                <a:solidFill>
                  <a:srgbClr val="FF0000"/>
                </a:solidFill>
              </a:rPr>
              <a:t>sudo</a:t>
            </a:r>
            <a:r>
              <a:rPr kumimoji="1" lang="en-US" altLang="zh-CN"/>
              <a:t> </a:t>
            </a:r>
            <a:r>
              <a:rPr kumimoji="1" lang="en-US" altLang="zh-CN">
                <a:solidFill>
                  <a:srgbClr val="FF6600"/>
                </a:solidFill>
              </a:rPr>
              <a:t>apachectl</a:t>
            </a:r>
            <a:r>
              <a:rPr kumimoji="1" lang="en-US" altLang="zh-CN">
                <a:solidFill>
                  <a:srgbClr val="800000"/>
                </a:solidFill>
              </a:rPr>
              <a:t> </a:t>
            </a:r>
            <a:r>
              <a:rPr kumimoji="1" lang="en-US" altLang="zh-CN"/>
              <a:t>-k </a:t>
            </a:r>
            <a:r>
              <a:rPr kumimoji="1" lang="en-US" altLang="zh-CN">
                <a:solidFill>
                  <a:srgbClr val="FF0000"/>
                </a:solidFill>
              </a:rPr>
              <a:t>start</a:t>
            </a:r>
          </a:p>
          <a:p>
            <a:pPr>
              <a:buFont typeface="Wingdings" charset="2"/>
              <a:buChar char="ü"/>
            </a:pPr>
            <a:endParaRPr kumimoji="1" lang="en-US" altLang="zh-CN">
              <a:solidFill>
                <a:srgbClr val="FF0000"/>
              </a:solidFill>
            </a:endParaRPr>
          </a:p>
          <a:p>
            <a:pPr>
              <a:buFont typeface="Wingdings" charset="2"/>
              <a:buChar char="ü"/>
            </a:pPr>
            <a:endParaRPr kumimoji="1" lang="en-US" altLang="zh-CN">
              <a:solidFill>
                <a:srgbClr val="FF0000"/>
              </a:solidFill>
            </a:endParaRPr>
          </a:p>
          <a:p>
            <a:pPr>
              <a:buFont typeface="Wingdings" charset="2"/>
              <a:buChar char="ü"/>
            </a:pPr>
            <a:endParaRPr kumimoji="1"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zh-CN"/>
          </a:p>
          <a:p>
            <a:r>
              <a:rPr kumimoji="1" lang="zh-CN" altLang="en-US"/>
              <a:t>重新启动</a:t>
            </a:r>
            <a:endParaRPr kumimoji="1" lang="en-US" altLang="zh-CN"/>
          </a:p>
          <a:p>
            <a:pPr>
              <a:buFont typeface="Wingdings" charset="2"/>
              <a:buChar char="ü"/>
            </a:pPr>
            <a:r>
              <a:rPr kumimoji="1" lang="en-US" altLang="zh-CN">
                <a:solidFill>
                  <a:srgbClr val="000000"/>
                </a:solidFill>
              </a:rPr>
              <a:t>sudo </a:t>
            </a:r>
            <a:r>
              <a:rPr kumimoji="1" lang="en-US" altLang="zh-CN">
                <a:solidFill>
                  <a:srgbClr val="FF0000"/>
                </a:solidFill>
              </a:rPr>
              <a:t>apachectl </a:t>
            </a:r>
            <a:r>
              <a:rPr kumimoji="1" lang="en-US" altLang="zh-CN"/>
              <a:t>-k </a:t>
            </a:r>
            <a:r>
              <a:rPr kumimoji="1" lang="en-US" altLang="zh-CN">
                <a:solidFill>
                  <a:srgbClr val="FF0000"/>
                </a:solidFill>
              </a:rPr>
              <a:t>restart</a:t>
            </a:r>
            <a:endParaRPr kumimoji="1" lang="zh-CN" altLang="en-US">
              <a:solidFill>
                <a:srgbClr val="FF0000"/>
              </a:solidFill>
            </a:endParaRPr>
          </a:p>
          <a:p>
            <a:endParaRPr kumimoji="1" lang="zh-CN" altLang="en-US"/>
          </a:p>
        </p:txBody>
      </p:sp>
      <p:grpSp>
        <p:nvGrpSpPr>
          <p:cNvPr id="4" name="组 3"/>
          <p:cNvGrpSpPr/>
          <p:nvPr/>
        </p:nvGrpSpPr>
        <p:grpSpPr>
          <a:xfrm>
            <a:off x="732948" y="2214819"/>
            <a:ext cx="7176931" cy="1406955"/>
            <a:chOff x="457200" y="3052008"/>
            <a:chExt cx="7176931" cy="1406955"/>
          </a:xfrm>
        </p:grpSpPr>
        <p:sp>
          <p:nvSpPr>
            <p:cNvPr id="5" name="线形标注 1 4"/>
            <p:cNvSpPr/>
            <p:nvPr/>
          </p:nvSpPr>
          <p:spPr>
            <a:xfrm>
              <a:off x="457200" y="3391120"/>
              <a:ext cx="7176931" cy="1067843"/>
            </a:xfrm>
            <a:prstGeom prst="borderCallout1">
              <a:avLst>
                <a:gd name="adj1" fmla="val -170"/>
                <a:gd name="adj2" fmla="val 4445"/>
                <a:gd name="adj3" fmla="val -32095"/>
                <a:gd name="adj4" fmla="val 44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600">
                  <a:latin typeface="Eurostile"/>
                  <a:ea typeface="微软雅黑"/>
                  <a:cs typeface="Eurostile"/>
                </a:rPr>
                <a:t>在</a:t>
              </a:r>
              <a:r>
                <a:rPr kumimoji="1" lang="en-US" altLang="zh-CN" sz="1600">
                  <a:latin typeface="Eurostile"/>
                  <a:ea typeface="微软雅黑"/>
                  <a:cs typeface="Eurostile"/>
                </a:rPr>
                <a:t>Mac</a:t>
              </a:r>
              <a:r>
                <a:rPr kumimoji="1" lang="zh-CN" altLang="en-US" sz="1600">
                  <a:latin typeface="Eurostile"/>
                  <a:ea typeface="微软雅黑"/>
                  <a:cs typeface="Eurostile"/>
                </a:rPr>
                <a:t>中</a:t>
              </a:r>
              <a:r>
                <a:rPr kumimoji="1" lang="zh-CN" altLang="zh-CN" sz="1600">
                  <a:latin typeface="Eurostile"/>
                  <a:ea typeface="微软雅黑"/>
                  <a:cs typeface="Eurostile"/>
                </a:rPr>
                <a:t>，</a:t>
              </a:r>
              <a:r>
                <a:rPr kumimoji="1" lang="zh-CN" altLang="en-US" sz="1600">
                  <a:latin typeface="Eurostile"/>
                  <a:ea typeface="微软雅黑"/>
                  <a:cs typeface="Eurostile"/>
                </a:rPr>
                <a:t>如果要</a:t>
              </a:r>
              <a:r>
                <a:rPr kumimoji="1" lang="zh-CN" altLang="en-US" sz="1600">
                  <a:solidFill>
                    <a:srgbClr val="FFFF00"/>
                  </a:solidFill>
                  <a:latin typeface="Eurostile"/>
                  <a:ea typeface="微软雅黑"/>
                  <a:cs typeface="Eurostile"/>
                </a:rPr>
                <a:t>执行系统级命令</a:t>
              </a:r>
              <a:r>
                <a:rPr kumimoji="1" lang="zh-CN" altLang="en-US" sz="1600">
                  <a:latin typeface="Eurostile"/>
                  <a:ea typeface="微软雅黑"/>
                  <a:cs typeface="Eurostile"/>
                </a:rPr>
                <a:t>，或者修改系统级文件，需要通过</a:t>
              </a:r>
              <a:r>
                <a:rPr kumimoji="1" lang="en-US" altLang="zh-CN" sz="3200">
                  <a:solidFill>
                    <a:srgbClr val="FF0000"/>
                  </a:solidFill>
                  <a:latin typeface="Eurostile"/>
                  <a:ea typeface="微软雅黑"/>
                  <a:cs typeface="Eurostile"/>
                </a:rPr>
                <a:t>sudo</a:t>
              </a:r>
              <a:r>
                <a:rPr kumimoji="1" lang="zh-CN" altLang="en-US" sz="1600">
                  <a:latin typeface="Eurostile"/>
                  <a:ea typeface="微软雅黑"/>
                  <a:cs typeface="Eurostile"/>
                </a:rPr>
                <a:t>命令来执行。</a:t>
              </a:r>
              <a:r>
                <a:rPr kumimoji="1" lang="zh-CN" altLang="en-US" sz="1600">
                  <a:solidFill>
                    <a:srgbClr val="FFFF00"/>
                  </a:solidFill>
                  <a:latin typeface="Eurostile"/>
                  <a:ea typeface="微软雅黑"/>
                  <a:cs typeface="Eurostile"/>
                </a:rPr>
                <a:t>需要先输入管理员口令才可以执行需要的命令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457200" y="3052008"/>
              <a:ext cx="74059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 6"/>
          <p:cNvGrpSpPr/>
          <p:nvPr/>
        </p:nvGrpSpPr>
        <p:grpSpPr>
          <a:xfrm>
            <a:off x="1347925" y="4657728"/>
            <a:ext cx="6548300" cy="1406955"/>
            <a:chOff x="457200" y="3052008"/>
            <a:chExt cx="7176931" cy="1406955"/>
          </a:xfrm>
        </p:grpSpPr>
        <p:sp>
          <p:nvSpPr>
            <p:cNvPr id="8" name="线形标注 1 7"/>
            <p:cNvSpPr/>
            <p:nvPr/>
          </p:nvSpPr>
          <p:spPr>
            <a:xfrm>
              <a:off x="457200" y="3391120"/>
              <a:ext cx="7176931" cy="1067843"/>
            </a:xfrm>
            <a:prstGeom prst="borderCallout1">
              <a:avLst>
                <a:gd name="adj1" fmla="val 1182"/>
                <a:gd name="adj2" fmla="val 9847"/>
                <a:gd name="adj3" fmla="val -30744"/>
                <a:gd name="adj4" fmla="val 98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600">
                  <a:latin typeface="Eurostile"/>
                  <a:ea typeface="微软雅黑"/>
                  <a:cs typeface="Eurostile"/>
                </a:rPr>
                <a:t>Apache</a:t>
              </a:r>
              <a:r>
                <a:rPr kumimoji="1" lang="zh-CN" altLang="en-US" sz="1600">
                  <a:latin typeface="Eurostile"/>
                  <a:ea typeface="微软雅黑"/>
                  <a:cs typeface="Eurostile"/>
                </a:rPr>
                <a:t>服务器的控制台命令，用于启动、停止、重启</a:t>
              </a:r>
              <a:r>
                <a:rPr kumimoji="1" lang="en-US" altLang="zh-CN" sz="1600">
                  <a:latin typeface="Eurostile"/>
                  <a:ea typeface="微软雅黑"/>
                  <a:cs typeface="Eurostile"/>
                </a:rPr>
                <a:t>Apache</a:t>
              </a:r>
              <a:r>
                <a:rPr kumimoji="1" lang="zh-CN" altLang="en-US" sz="1600">
                  <a:latin typeface="Eurostile"/>
                  <a:ea typeface="微软雅黑"/>
                  <a:cs typeface="Eurostile"/>
                </a:rPr>
                <a:t>服务器</a:t>
              </a:r>
            </a:p>
          </p:txBody>
        </p:sp>
        <p:cxnSp>
          <p:nvCxnSpPr>
            <p:cNvPr id="9" name="直线连接符 8"/>
            <p:cNvCxnSpPr/>
            <p:nvPr/>
          </p:nvCxnSpPr>
          <p:spPr>
            <a:xfrm>
              <a:off x="457200" y="3052008"/>
              <a:ext cx="130895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572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Apache</a:t>
            </a:r>
            <a:r>
              <a:rPr kumimoji="1" lang="zh-CN" altLang="en-US"/>
              <a:t>服务器正常工作</a:t>
            </a:r>
          </a:p>
        </p:txBody>
      </p:sp>
      <p:pic>
        <p:nvPicPr>
          <p:cNvPr id="4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rcRect l="-6433" r="-64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831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查找</a:t>
            </a:r>
            <a:r>
              <a:rPr kumimoji="1" lang="en-US" altLang="zh-CN"/>
              <a:t>Apache</a:t>
            </a:r>
            <a:r>
              <a:rPr kumimoji="1" lang="zh-CN" altLang="en-US"/>
              <a:t>的默认文档目录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/>
              <a:t>cd </a:t>
            </a:r>
            <a:r>
              <a:rPr kumimoji="1" lang="en-US" altLang="zh-CN" sz="2000">
                <a:solidFill>
                  <a:srgbClr val="FF0000"/>
                </a:solidFill>
              </a:rPr>
              <a:t>/etc/apache2/</a:t>
            </a:r>
          </a:p>
          <a:p>
            <a:endParaRPr kumimoji="1" lang="en-US" altLang="zh-CN" sz="2000"/>
          </a:p>
          <a:p>
            <a:endParaRPr kumimoji="1" lang="en-US" altLang="zh-CN" sz="2000"/>
          </a:p>
          <a:p>
            <a:endParaRPr kumimoji="1" lang="en-US" altLang="zh-CN" sz="2000"/>
          </a:p>
          <a:p>
            <a:r>
              <a:rPr kumimoji="1" lang="en-US" altLang="zh-CN" sz="2000"/>
              <a:t>sudo vim</a:t>
            </a:r>
            <a:r>
              <a:rPr kumimoji="1" lang="zh-CN" altLang="en-US" sz="2000"/>
              <a:t> </a:t>
            </a:r>
            <a:r>
              <a:rPr kumimoji="1" lang="en-US" altLang="zh-CN" sz="2000">
                <a:solidFill>
                  <a:srgbClr val="FF0000"/>
                </a:solidFill>
              </a:rPr>
              <a:t>httpd.conf</a:t>
            </a:r>
          </a:p>
          <a:p>
            <a:endParaRPr kumimoji="1" lang="en-US" altLang="zh-CN" sz="2000"/>
          </a:p>
          <a:p>
            <a:endParaRPr kumimoji="1" lang="en-US" altLang="zh-CN" sz="2000"/>
          </a:p>
          <a:p>
            <a:endParaRPr kumimoji="1" lang="en-US" altLang="zh-CN" sz="2000"/>
          </a:p>
          <a:p>
            <a:r>
              <a:rPr kumimoji="1" lang="en-US" altLang="zh-CN" sz="2000">
                <a:solidFill>
                  <a:srgbClr val="FF0000"/>
                </a:solidFill>
              </a:rPr>
              <a:t>/DocumentRoot</a:t>
            </a:r>
            <a:endParaRPr kumimoji="1" lang="zh-CN" altLang="en-US" sz="2000">
              <a:solidFill>
                <a:srgbClr val="FF0000"/>
              </a:solidFill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1064868" y="1841184"/>
            <a:ext cx="3107316" cy="851383"/>
            <a:chOff x="457200" y="3052008"/>
            <a:chExt cx="4131935" cy="851383"/>
          </a:xfrm>
        </p:grpSpPr>
        <p:sp>
          <p:nvSpPr>
            <p:cNvPr id="5" name="线形标注 1 4"/>
            <p:cNvSpPr/>
            <p:nvPr/>
          </p:nvSpPr>
          <p:spPr>
            <a:xfrm>
              <a:off x="457200" y="3391120"/>
              <a:ext cx="4131935" cy="512271"/>
            </a:xfrm>
            <a:prstGeom prst="borderCallout1">
              <a:avLst>
                <a:gd name="adj1" fmla="val -2987"/>
                <a:gd name="adj2" fmla="val 20861"/>
                <a:gd name="adj3" fmla="val -63081"/>
                <a:gd name="adj4" fmla="val 2088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600">
                  <a:latin typeface="Eurostile"/>
                  <a:ea typeface="微软雅黑"/>
                  <a:cs typeface="Eurostile"/>
                </a:rPr>
                <a:t>Apache</a:t>
              </a:r>
              <a:r>
                <a:rPr kumimoji="1" lang="zh-CN" altLang="en-US" sz="1600">
                  <a:latin typeface="Eurostile"/>
                  <a:ea typeface="微软雅黑"/>
                  <a:cs typeface="Eurostile"/>
                </a:rPr>
                <a:t>配置文件所在目录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457200" y="3052008"/>
              <a:ext cx="2539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 6"/>
          <p:cNvGrpSpPr/>
          <p:nvPr/>
        </p:nvGrpSpPr>
        <p:grpSpPr>
          <a:xfrm>
            <a:off x="1794726" y="3413655"/>
            <a:ext cx="1733667" cy="851383"/>
            <a:chOff x="1448042" y="3440965"/>
            <a:chExt cx="1733667" cy="851383"/>
          </a:xfrm>
        </p:grpSpPr>
        <p:sp>
          <p:nvSpPr>
            <p:cNvPr id="11" name="线形标注 1 10"/>
            <p:cNvSpPr/>
            <p:nvPr/>
          </p:nvSpPr>
          <p:spPr>
            <a:xfrm>
              <a:off x="1448042" y="3780077"/>
              <a:ext cx="1733667" cy="512271"/>
            </a:xfrm>
            <a:prstGeom prst="borderCallout1">
              <a:avLst>
                <a:gd name="adj1" fmla="val -322"/>
                <a:gd name="adj2" fmla="val 31888"/>
                <a:gd name="adj3" fmla="val -65746"/>
                <a:gd name="adj4" fmla="val 319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600">
                  <a:latin typeface="Eurostile"/>
                  <a:ea typeface="微软雅黑"/>
                  <a:cs typeface="Eurostile"/>
                </a:rPr>
                <a:t>Apache</a:t>
              </a:r>
              <a:r>
                <a:rPr kumimoji="1" lang="zh-CN" altLang="en-US" sz="1600">
                  <a:latin typeface="Eurostile"/>
                  <a:ea typeface="微软雅黑"/>
                  <a:cs typeface="Eurostile"/>
                </a:rPr>
                <a:t>配置文件</a:t>
              </a:r>
            </a:p>
          </p:txBody>
        </p:sp>
        <p:cxnSp>
          <p:nvCxnSpPr>
            <p:cNvPr id="12" name="直线连接符 11"/>
            <p:cNvCxnSpPr/>
            <p:nvPr/>
          </p:nvCxnSpPr>
          <p:spPr>
            <a:xfrm>
              <a:off x="1448042" y="3440965"/>
              <a:ext cx="117844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 15"/>
          <p:cNvGrpSpPr/>
          <p:nvPr/>
        </p:nvGrpSpPr>
        <p:grpSpPr>
          <a:xfrm>
            <a:off x="711914" y="5085588"/>
            <a:ext cx="3107316" cy="851383"/>
            <a:chOff x="457200" y="3052008"/>
            <a:chExt cx="4131935" cy="851383"/>
          </a:xfrm>
        </p:grpSpPr>
        <p:sp>
          <p:nvSpPr>
            <p:cNvPr id="17" name="线形标注 1 16"/>
            <p:cNvSpPr/>
            <p:nvPr/>
          </p:nvSpPr>
          <p:spPr>
            <a:xfrm>
              <a:off x="457200" y="3391120"/>
              <a:ext cx="4131935" cy="512271"/>
            </a:xfrm>
            <a:prstGeom prst="borderCallout1">
              <a:avLst>
                <a:gd name="adj1" fmla="val -2987"/>
                <a:gd name="adj2" fmla="val 20861"/>
                <a:gd name="adj3" fmla="val -63081"/>
                <a:gd name="adj4" fmla="val 2088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600">
                  <a:solidFill>
                    <a:schemeClr val="bg1"/>
                  </a:solidFill>
                  <a:latin typeface="Eurostile"/>
                  <a:ea typeface="微软雅黑"/>
                  <a:cs typeface="Eurostile"/>
                </a:rPr>
                <a:t>查找</a:t>
              </a:r>
              <a:r>
                <a:rPr kumimoji="1" lang="zh-CN" altLang="en-US" sz="1600">
                  <a:latin typeface="Eurostile"/>
                  <a:ea typeface="微软雅黑"/>
                  <a:cs typeface="Eurostile"/>
                </a:rPr>
                <a:t> </a:t>
              </a:r>
              <a:r>
                <a:rPr kumimoji="1" lang="en-US" altLang="zh-CN" sz="1600">
                  <a:solidFill>
                    <a:srgbClr val="FFFF00"/>
                  </a:solidFill>
                  <a:latin typeface="Eurostile"/>
                  <a:ea typeface="微软雅黑"/>
                  <a:cs typeface="Eurostile"/>
                </a:rPr>
                <a:t>DocumentRoot</a:t>
              </a:r>
              <a:r>
                <a:rPr kumimoji="1" lang="zh-CN" altLang="en-US" sz="1600">
                  <a:solidFill>
                    <a:srgbClr val="FFFF00"/>
                  </a:solidFill>
                  <a:latin typeface="Eurostile"/>
                  <a:ea typeface="微软雅黑"/>
                  <a:cs typeface="Eurostile"/>
                </a:rPr>
                <a:t> </a:t>
              </a:r>
              <a:r>
                <a:rPr kumimoji="1" lang="zh-CN" altLang="en-US" sz="1600">
                  <a:latin typeface="Eurostile"/>
                  <a:ea typeface="微软雅黑"/>
                  <a:cs typeface="Eurostile"/>
                </a:rPr>
                <a:t>字符串</a:t>
              </a:r>
            </a:p>
          </p:txBody>
        </p:sp>
        <p:cxnSp>
          <p:nvCxnSpPr>
            <p:cNvPr id="18" name="直线连接符 17"/>
            <p:cNvCxnSpPr/>
            <p:nvPr/>
          </p:nvCxnSpPr>
          <p:spPr>
            <a:xfrm>
              <a:off x="457200" y="3052008"/>
              <a:ext cx="259253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5123093" y="1746065"/>
            <a:ext cx="3563707" cy="25189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>
                <a:latin typeface="Eurostile"/>
                <a:ea typeface="微软雅黑"/>
                <a:cs typeface="Eurostile"/>
              </a:rPr>
              <a:t>备注：在</a:t>
            </a:r>
            <a:r>
              <a:rPr kumimoji="1" lang="en-US" altLang="zh-CN" sz="1600">
                <a:latin typeface="Eurostile"/>
                <a:ea typeface="微软雅黑"/>
                <a:cs typeface="Eurostile"/>
              </a:rPr>
              <a:t>Mac</a:t>
            </a:r>
            <a:r>
              <a:rPr kumimoji="1" lang="zh-CN" altLang="en-US" sz="1600">
                <a:latin typeface="Eurostile"/>
                <a:ea typeface="微软雅黑"/>
                <a:cs typeface="Eurostile"/>
              </a:rPr>
              <a:t>系统中，很多系统级服务的配置都是通过：</a:t>
            </a:r>
            <a:endParaRPr kumimoji="1" lang="en-US" altLang="zh-CN" sz="1600">
              <a:latin typeface="Eurostile"/>
              <a:ea typeface="微软雅黑"/>
              <a:cs typeface="Eurostile"/>
            </a:endParaRPr>
          </a:p>
          <a:p>
            <a:endParaRPr kumimoji="1" lang="en-US" altLang="zh-CN" sz="1600">
              <a:latin typeface="Eurostile"/>
              <a:ea typeface="微软雅黑"/>
              <a:cs typeface="Eurostile"/>
            </a:endParaRPr>
          </a:p>
          <a:p>
            <a:pPr marL="342900" indent="-342900">
              <a:buFont typeface="+mj-lt"/>
              <a:buAutoNum type="arabicParenBoth"/>
            </a:pPr>
            <a:r>
              <a:rPr kumimoji="1" lang="zh-CN" altLang="en-US" sz="1600">
                <a:solidFill>
                  <a:srgbClr val="FFFF00"/>
                </a:solidFill>
                <a:latin typeface="Eurostile"/>
                <a:ea typeface="微软雅黑"/>
                <a:cs typeface="Eurostile"/>
              </a:rPr>
              <a:t>修改配置文件</a:t>
            </a:r>
            <a:endParaRPr kumimoji="1" lang="en-US" altLang="zh-CN" sz="1600">
              <a:solidFill>
                <a:srgbClr val="FFFF00"/>
              </a:solidFill>
              <a:latin typeface="Eurostile"/>
              <a:ea typeface="微软雅黑"/>
              <a:cs typeface="Eurostile"/>
            </a:endParaRPr>
          </a:p>
          <a:p>
            <a:pPr marL="342900" indent="-342900">
              <a:buFont typeface="+mj-lt"/>
              <a:buAutoNum type="arabicParenBoth"/>
            </a:pPr>
            <a:r>
              <a:rPr kumimoji="1" lang="zh-CN" altLang="en-US" sz="1600">
                <a:solidFill>
                  <a:srgbClr val="FFFF00"/>
                </a:solidFill>
                <a:latin typeface="Eurostile"/>
                <a:ea typeface="微软雅黑"/>
                <a:cs typeface="Eurostile"/>
              </a:rPr>
              <a:t>重新启动服务</a:t>
            </a:r>
            <a:endParaRPr kumimoji="1" lang="en-US" altLang="zh-CN" sz="1600">
              <a:solidFill>
                <a:srgbClr val="FFFF00"/>
              </a:solidFill>
              <a:latin typeface="Eurostile"/>
              <a:ea typeface="微软雅黑"/>
              <a:cs typeface="Eurostile"/>
            </a:endParaRPr>
          </a:p>
          <a:p>
            <a:endParaRPr kumimoji="1" lang="en-US" altLang="zh-CN" sz="1600">
              <a:latin typeface="Eurostile"/>
              <a:ea typeface="微软雅黑"/>
              <a:cs typeface="Eurostile"/>
            </a:endParaRPr>
          </a:p>
          <a:p>
            <a:r>
              <a:rPr kumimoji="1" lang="zh-CN" altLang="en-US" sz="1600">
                <a:latin typeface="Eurostile"/>
                <a:ea typeface="微软雅黑"/>
                <a:cs typeface="Eurostile"/>
              </a:rPr>
              <a:t>方式来实现的</a:t>
            </a:r>
          </a:p>
        </p:txBody>
      </p:sp>
      <p:sp>
        <p:nvSpPr>
          <p:cNvPr id="22" name="矩形 21"/>
          <p:cNvSpPr/>
          <p:nvPr/>
        </p:nvSpPr>
        <p:spPr>
          <a:xfrm>
            <a:off x="3001700" y="4359722"/>
            <a:ext cx="5685100" cy="8008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>
                <a:latin typeface="Eurostile"/>
                <a:ea typeface="微软雅黑"/>
                <a:cs typeface="Eurostile"/>
              </a:rPr>
              <a:t>DocumentRoot "</a:t>
            </a:r>
            <a:r>
              <a:rPr kumimoji="1" lang="en-US" altLang="zh-CN" sz="1600">
                <a:solidFill>
                  <a:srgbClr val="FFFF00"/>
                </a:solidFill>
                <a:latin typeface="Eurostile"/>
                <a:ea typeface="微软雅黑"/>
                <a:cs typeface="Eurostile"/>
              </a:rPr>
              <a:t>/Library/WebServer/Documents</a:t>
            </a:r>
            <a:r>
              <a:rPr kumimoji="1" lang="en-US" altLang="zh-CN" sz="1600">
                <a:latin typeface="Eurostile"/>
                <a:ea typeface="微软雅黑"/>
                <a:cs typeface="Eurostile"/>
              </a:rPr>
              <a:t>"</a:t>
            </a:r>
          </a:p>
          <a:p>
            <a:r>
              <a:rPr kumimoji="1" lang="zh-CN" altLang="en-US" sz="1600">
                <a:latin typeface="Eurostile"/>
                <a:ea typeface="微软雅黑"/>
                <a:cs typeface="Eurostile"/>
              </a:rPr>
              <a:t>该目录普通用户没有写入权限</a:t>
            </a:r>
          </a:p>
        </p:txBody>
      </p:sp>
    </p:spTree>
    <p:extLst>
      <p:ext uri="{BB962C8B-B14F-4D97-AF65-F5344CB8AC3E}">
        <p14:creationId xmlns:p14="http://schemas.microsoft.com/office/powerpoint/2010/main" val="86106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在</a:t>
            </a:r>
            <a:r>
              <a:rPr kumimoji="1" lang="en-US" altLang="zh-CN"/>
              <a:t>Finder</a:t>
            </a:r>
            <a:r>
              <a:rPr kumimoji="1" lang="zh-CN" altLang="en-US"/>
              <a:t>中新建网站文件夹</a:t>
            </a:r>
            <a:r>
              <a:rPr kumimoji="1" lang="en-US" altLang="zh-CN">
                <a:solidFill>
                  <a:srgbClr val="FF0000"/>
                </a:solidFill>
              </a:rPr>
              <a:t>Sites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3173339"/>
            <a:ext cx="44577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8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在</a:t>
            </a:r>
            <a:r>
              <a:rPr kumimoji="1" lang="en-US" altLang="zh-CN"/>
              <a:t>vim</a:t>
            </a:r>
            <a:r>
              <a:rPr kumimoji="1" lang="zh-CN" altLang="en-US"/>
              <a:t>中修改</a:t>
            </a:r>
            <a:r>
              <a:rPr kumimoji="1" lang="en-US" altLang="zh-CN"/>
              <a:t>(</a:t>
            </a:r>
            <a:r>
              <a:rPr kumimoji="1" lang="zh-CN" altLang="en-US">
                <a:solidFill>
                  <a:srgbClr val="FF0000"/>
                </a:solidFill>
              </a:rPr>
              <a:t>两处</a:t>
            </a:r>
            <a:r>
              <a:rPr kumimoji="1" lang="en-US" altLang="zh-CN"/>
              <a:t>)DocumentRoot</a:t>
            </a:r>
            <a:r>
              <a:rPr kumimoji="1" lang="zh-CN" altLang="en-US"/>
              <a:t>的内容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4" y="1444772"/>
            <a:ext cx="7569200" cy="1689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8474" y="2949206"/>
            <a:ext cx="562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  <a:latin typeface="Eurostile"/>
                <a:ea typeface="微软雅黑"/>
                <a:cs typeface="Eurostile"/>
              </a:rPr>
              <a:t>注意：修改的文件夹必须与</a:t>
            </a:r>
            <a:r>
              <a:rPr kumimoji="1" lang="en-US" altLang="zh-CN">
                <a:solidFill>
                  <a:srgbClr val="FF0000"/>
                </a:solidFill>
                <a:latin typeface="Eurostile"/>
                <a:ea typeface="微软雅黑"/>
                <a:cs typeface="Eurostile"/>
              </a:rPr>
              <a:t>Finder</a:t>
            </a:r>
            <a:r>
              <a:rPr kumimoji="1" lang="zh-CN" altLang="en-US">
                <a:solidFill>
                  <a:srgbClr val="FF0000"/>
                </a:solidFill>
                <a:latin typeface="Eurostile"/>
                <a:ea typeface="微软雅黑"/>
                <a:cs typeface="Eurostile"/>
              </a:rPr>
              <a:t>中建立的保持一致！</a:t>
            </a:r>
          </a:p>
        </p:txBody>
      </p:sp>
      <p:sp>
        <p:nvSpPr>
          <p:cNvPr id="6" name="矩形 5"/>
          <p:cNvSpPr/>
          <p:nvPr/>
        </p:nvSpPr>
        <p:spPr>
          <a:xfrm>
            <a:off x="498474" y="3318538"/>
            <a:ext cx="8128599" cy="30854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600">
                <a:latin typeface="Eurostile"/>
                <a:ea typeface="微软雅黑"/>
                <a:cs typeface="Eurostile"/>
              </a:rPr>
              <a:t>vim</a:t>
            </a:r>
            <a:r>
              <a:rPr kumimoji="1" lang="zh-CN" altLang="en-US" sz="1600">
                <a:latin typeface="Eurostile"/>
                <a:ea typeface="微软雅黑"/>
                <a:cs typeface="Eurostile"/>
              </a:rPr>
              <a:t>中有两种模式</a:t>
            </a:r>
            <a:endParaRPr kumimoji="1" lang="en-US" altLang="zh-CN" sz="1600">
              <a:latin typeface="Eurostile"/>
              <a:ea typeface="微软雅黑"/>
              <a:cs typeface="Eurostile"/>
            </a:endParaRPr>
          </a:p>
          <a:p>
            <a:r>
              <a:rPr kumimoji="1" lang="zh-CN" altLang="en-US" sz="1600">
                <a:solidFill>
                  <a:srgbClr val="FFFF00"/>
                </a:solidFill>
                <a:latin typeface="Eurostile"/>
                <a:ea typeface="微软雅黑"/>
                <a:cs typeface="Eurostile"/>
              </a:rPr>
              <a:t>命令模式</a:t>
            </a:r>
            <a:r>
              <a:rPr kumimoji="1" lang="zh-CN" altLang="en-US" sz="1600">
                <a:latin typeface="Eurostile"/>
                <a:ea typeface="微软雅黑"/>
                <a:cs typeface="Eurostile"/>
              </a:rPr>
              <a:t>，用于输入命令</a:t>
            </a:r>
            <a:r>
              <a:rPr kumimoji="1" lang="en-US" altLang="zh-CN" sz="1600">
                <a:latin typeface="Eurostile"/>
                <a:ea typeface="微软雅黑"/>
                <a:cs typeface="Eurostile"/>
              </a:rPr>
              <a:t>(</a:t>
            </a:r>
            <a:r>
              <a:rPr kumimoji="1" lang="zh-CN" altLang="en-US" sz="1600">
                <a:latin typeface="Eurostile"/>
                <a:ea typeface="微软雅黑"/>
                <a:cs typeface="Eurostile"/>
              </a:rPr>
              <a:t>注意输入法要在英文状态</a:t>
            </a:r>
            <a:r>
              <a:rPr kumimoji="1" lang="en-US" altLang="zh-CN" sz="1600">
                <a:latin typeface="Eurostile"/>
                <a:ea typeface="微软雅黑"/>
                <a:cs typeface="Eurostile"/>
              </a:rPr>
              <a:t>)</a:t>
            </a:r>
          </a:p>
          <a:p>
            <a:pPr marL="342900" indent="-342900">
              <a:buFont typeface="+mj-lt"/>
              <a:buAutoNum type="arabicParenBoth"/>
            </a:pPr>
            <a:r>
              <a:rPr kumimoji="1" lang="en-US" altLang="zh-CN" sz="1600">
                <a:latin typeface="Eurostile"/>
                <a:ea typeface="微软雅黑"/>
                <a:cs typeface="Eurostile"/>
              </a:rPr>
              <a:t>shift+V	</a:t>
            </a:r>
            <a:r>
              <a:rPr kumimoji="1" lang="zh-CN" altLang="en-US" sz="1600">
                <a:latin typeface="Eurostile"/>
                <a:ea typeface="微软雅黑"/>
                <a:cs typeface="Eurostile"/>
              </a:rPr>
              <a:t>可以选中一行</a:t>
            </a:r>
            <a:endParaRPr kumimoji="1" lang="en-US" altLang="zh-CN" sz="1600">
              <a:latin typeface="Eurostile"/>
              <a:ea typeface="微软雅黑"/>
              <a:cs typeface="Eurostile"/>
            </a:endParaRPr>
          </a:p>
          <a:p>
            <a:pPr marL="342900" indent="-342900">
              <a:buFont typeface="+mj-lt"/>
              <a:buAutoNum type="arabicParenBoth"/>
            </a:pPr>
            <a:r>
              <a:rPr kumimoji="1" lang="en-US" altLang="zh-CN" sz="1600">
                <a:latin typeface="Eurostile"/>
                <a:ea typeface="微软雅黑"/>
                <a:cs typeface="Eurostile"/>
              </a:rPr>
              <a:t>y		</a:t>
            </a:r>
            <a:r>
              <a:rPr kumimoji="1" lang="zh-CN" altLang="en-US" sz="1600">
                <a:latin typeface="Eurostile"/>
                <a:ea typeface="微软雅黑"/>
                <a:cs typeface="Eurostile"/>
              </a:rPr>
              <a:t>复制一行</a:t>
            </a:r>
            <a:endParaRPr kumimoji="1" lang="en-US" altLang="zh-CN" sz="1600">
              <a:latin typeface="Eurostile"/>
              <a:ea typeface="微软雅黑"/>
              <a:cs typeface="Eurostile"/>
            </a:endParaRPr>
          </a:p>
          <a:p>
            <a:pPr marL="342900" indent="-342900">
              <a:buFont typeface="+mj-lt"/>
              <a:buAutoNum type="arabicParenBoth"/>
            </a:pPr>
            <a:r>
              <a:rPr kumimoji="1" lang="en-US" altLang="zh-CN" sz="1600">
                <a:latin typeface="Eurostile"/>
                <a:ea typeface="微软雅黑"/>
                <a:cs typeface="Eurostile"/>
              </a:rPr>
              <a:t>p		</a:t>
            </a:r>
            <a:r>
              <a:rPr kumimoji="1" lang="zh-CN" altLang="en-US" sz="1600">
                <a:latin typeface="Eurostile"/>
                <a:ea typeface="微软雅黑"/>
                <a:cs typeface="Eurostile"/>
              </a:rPr>
              <a:t>在当前行下方粘贴复制的内容</a:t>
            </a:r>
            <a:endParaRPr kumimoji="1" lang="en-US" altLang="zh-CN" sz="1600">
              <a:latin typeface="Eurostile"/>
              <a:ea typeface="微软雅黑"/>
              <a:cs typeface="Eurostile"/>
            </a:endParaRPr>
          </a:p>
          <a:p>
            <a:pPr marL="342900" indent="-342900">
              <a:buFont typeface="+mj-lt"/>
              <a:buAutoNum type="arabicParenBoth"/>
            </a:pPr>
            <a:r>
              <a:rPr kumimoji="1" lang="en-US" altLang="zh-CN" sz="1600">
                <a:latin typeface="Eurostile"/>
                <a:ea typeface="微软雅黑"/>
                <a:cs typeface="Eurostile"/>
              </a:rPr>
              <a:t>d$		</a:t>
            </a:r>
            <a:r>
              <a:rPr kumimoji="1" lang="zh-CN" altLang="en-US" sz="1600">
                <a:latin typeface="Eurostile"/>
                <a:ea typeface="微软雅黑"/>
                <a:cs typeface="Eurostile"/>
              </a:rPr>
              <a:t>删除到行尾</a:t>
            </a:r>
            <a:endParaRPr kumimoji="1" lang="en-US" altLang="zh-CN" sz="1600">
              <a:latin typeface="Eurostile"/>
              <a:ea typeface="微软雅黑"/>
              <a:cs typeface="Eurostile"/>
            </a:endParaRPr>
          </a:p>
          <a:p>
            <a:pPr marL="342900" indent="-342900">
              <a:buFont typeface="+mj-lt"/>
              <a:buAutoNum type="arabicParenBoth"/>
            </a:pPr>
            <a:r>
              <a:rPr kumimoji="1" lang="en-US" altLang="zh-CN" sz="1600">
                <a:latin typeface="Eurostile"/>
                <a:ea typeface="微软雅黑"/>
                <a:cs typeface="Eurostile"/>
              </a:rPr>
              <a:t>x		</a:t>
            </a:r>
            <a:r>
              <a:rPr kumimoji="1" lang="zh-CN" altLang="en-US" sz="1600">
                <a:latin typeface="Eurostile"/>
                <a:ea typeface="微软雅黑"/>
                <a:cs typeface="Eurostile"/>
              </a:rPr>
              <a:t>删除一个字符</a:t>
            </a:r>
            <a:endParaRPr kumimoji="1" lang="en-US" altLang="zh-CN" sz="1600">
              <a:latin typeface="Eurostile"/>
              <a:ea typeface="微软雅黑"/>
              <a:cs typeface="Eurostile"/>
            </a:endParaRPr>
          </a:p>
          <a:p>
            <a:pPr marL="342900" indent="-342900">
              <a:buFont typeface="+mj-lt"/>
              <a:buAutoNum type="arabicParenBoth"/>
            </a:pPr>
            <a:r>
              <a:rPr kumimoji="1" lang="en-US" altLang="zh-CN" sz="1600">
                <a:solidFill>
                  <a:srgbClr val="FF0000"/>
                </a:solidFill>
                <a:latin typeface="Eurostile"/>
                <a:ea typeface="微软雅黑"/>
                <a:cs typeface="Eurostile"/>
              </a:rPr>
              <a:t>:wq		</a:t>
            </a:r>
            <a:r>
              <a:rPr kumimoji="1" lang="zh-CN" altLang="en-US" sz="1600">
                <a:solidFill>
                  <a:srgbClr val="FF0000"/>
                </a:solidFill>
                <a:latin typeface="Eurostile"/>
                <a:ea typeface="微软雅黑"/>
                <a:cs typeface="Eurostile"/>
              </a:rPr>
              <a:t>保存退出</a:t>
            </a:r>
            <a:endParaRPr kumimoji="1" lang="en-US" altLang="zh-CN" sz="1600">
              <a:solidFill>
                <a:srgbClr val="FF0000"/>
              </a:solidFill>
              <a:latin typeface="Eurostile"/>
              <a:ea typeface="微软雅黑"/>
              <a:cs typeface="Eurostile"/>
            </a:endParaRPr>
          </a:p>
          <a:p>
            <a:pPr marL="342900" indent="-342900">
              <a:buFont typeface="+mj-lt"/>
              <a:buAutoNum type="arabicParenBoth"/>
            </a:pPr>
            <a:r>
              <a:rPr kumimoji="1" lang="zh-CN" altLang="zh-CN" sz="1600">
                <a:solidFill>
                  <a:srgbClr val="FF0000"/>
                </a:solidFill>
                <a:latin typeface="Eurostile"/>
                <a:ea typeface="微软雅黑"/>
                <a:cs typeface="Eurostile"/>
              </a:rPr>
              <a:t>:</a:t>
            </a:r>
            <a:r>
              <a:rPr kumimoji="1" lang="en-US" altLang="zh-CN" sz="1600">
                <a:solidFill>
                  <a:srgbClr val="FF0000"/>
                </a:solidFill>
                <a:latin typeface="Eurostile"/>
                <a:ea typeface="微软雅黑"/>
                <a:cs typeface="Eurostile"/>
              </a:rPr>
              <a:t>q!		</a:t>
            </a:r>
            <a:r>
              <a:rPr kumimoji="1" lang="zh-CN" altLang="en-US" sz="1600">
                <a:solidFill>
                  <a:srgbClr val="FF0000"/>
                </a:solidFill>
                <a:latin typeface="Eurostile"/>
                <a:ea typeface="微软雅黑"/>
                <a:cs typeface="Eurostile"/>
              </a:rPr>
              <a:t>不保存退出</a:t>
            </a:r>
            <a:endParaRPr kumimoji="1" lang="en-US" altLang="zh-CN" sz="1600">
              <a:solidFill>
                <a:srgbClr val="FF0000"/>
              </a:solidFill>
              <a:latin typeface="Eurostile"/>
              <a:ea typeface="微软雅黑"/>
              <a:cs typeface="Eurostile"/>
            </a:endParaRPr>
          </a:p>
          <a:p>
            <a:pPr marL="342900" indent="-342900">
              <a:buFont typeface="+mj-lt"/>
              <a:buAutoNum type="arabicParenBoth"/>
            </a:pPr>
            <a:r>
              <a:rPr kumimoji="1" lang="en-US" altLang="zh-CN" sz="1600">
                <a:latin typeface="Eurostile"/>
                <a:ea typeface="微软雅黑"/>
                <a:cs typeface="Eurostile"/>
              </a:rPr>
              <a:t>i		</a:t>
            </a:r>
            <a:r>
              <a:rPr kumimoji="1" lang="zh-CN" altLang="en-US" sz="1600">
                <a:latin typeface="Eurostile"/>
                <a:ea typeface="微软雅黑"/>
                <a:cs typeface="Eurostile"/>
              </a:rPr>
              <a:t>进入编辑模式</a:t>
            </a:r>
            <a:endParaRPr kumimoji="1" lang="en-US" altLang="zh-CN" sz="1600">
              <a:latin typeface="Eurostile"/>
              <a:ea typeface="微软雅黑"/>
              <a:cs typeface="Eurostile"/>
            </a:endParaRPr>
          </a:p>
          <a:p>
            <a:endParaRPr kumimoji="1" lang="en-US" altLang="zh-CN" sz="1600">
              <a:latin typeface="Eurostile"/>
              <a:ea typeface="微软雅黑"/>
              <a:cs typeface="Eurostile"/>
            </a:endParaRPr>
          </a:p>
          <a:p>
            <a:r>
              <a:rPr kumimoji="1" lang="zh-CN" altLang="en-US" sz="1600">
                <a:solidFill>
                  <a:srgbClr val="FFFF00"/>
                </a:solidFill>
                <a:latin typeface="Eurostile"/>
                <a:ea typeface="微软雅黑"/>
                <a:cs typeface="Eurostile"/>
              </a:rPr>
              <a:t>编辑模式</a:t>
            </a:r>
            <a:r>
              <a:rPr kumimoji="1" lang="zh-CN" altLang="en-US" sz="1600">
                <a:latin typeface="Eurostile"/>
                <a:ea typeface="微软雅黑"/>
                <a:cs typeface="Eurostile"/>
              </a:rPr>
              <a:t>：用于编辑</a:t>
            </a:r>
            <a:r>
              <a:rPr kumimoji="1" lang="zh-CN" altLang="en-US" sz="1600">
                <a:solidFill>
                  <a:srgbClr val="FF0000"/>
                </a:solidFill>
                <a:latin typeface="Eurostile"/>
                <a:ea typeface="微软雅黑"/>
                <a:cs typeface="Eurostile"/>
              </a:rPr>
              <a:t>按</a:t>
            </a:r>
            <a:r>
              <a:rPr kumimoji="1" lang="en-US" altLang="zh-CN" sz="1600">
                <a:solidFill>
                  <a:srgbClr val="FF0000"/>
                </a:solidFill>
                <a:latin typeface="Eurostile"/>
                <a:ea typeface="微软雅黑"/>
                <a:cs typeface="Eurostile"/>
              </a:rPr>
              <a:t>ESC</a:t>
            </a:r>
            <a:r>
              <a:rPr kumimoji="1" lang="zh-CN" altLang="en-US" sz="1600">
                <a:solidFill>
                  <a:srgbClr val="FF0000"/>
                </a:solidFill>
                <a:latin typeface="Eurostile"/>
                <a:ea typeface="微软雅黑"/>
                <a:cs typeface="Eurostile"/>
              </a:rPr>
              <a:t>可以切换回命令模式</a:t>
            </a:r>
            <a:endParaRPr kumimoji="1" lang="en-US" altLang="zh-CN" sz="1600">
              <a:solidFill>
                <a:srgbClr val="FF0000"/>
              </a:solidFill>
              <a:latin typeface="Eurostile"/>
              <a:ea typeface="微软雅黑"/>
              <a:cs typeface="Eurostile"/>
            </a:endParaRPr>
          </a:p>
          <a:p>
            <a:endParaRPr kumimoji="1" lang="zh-CN" altLang="en-US" sz="1600">
              <a:latin typeface="Eurostile"/>
              <a:ea typeface="微软雅黑"/>
              <a:cs typeface="Eurostile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21614" y="3318538"/>
            <a:ext cx="2905459" cy="30854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>
                <a:latin typeface="Eurostile"/>
                <a:ea typeface="微软雅黑"/>
                <a:cs typeface="Eurostile"/>
              </a:rPr>
              <a:t>确认编辑正确之后，使用</a:t>
            </a:r>
            <a:r>
              <a:rPr kumimoji="1" lang="en-US" altLang="zh-CN" sz="1600">
                <a:solidFill>
                  <a:srgbClr val="FFFF00"/>
                </a:solidFill>
                <a:latin typeface="Eurostile"/>
                <a:ea typeface="微软雅黑"/>
                <a:cs typeface="Eurostile"/>
              </a:rPr>
              <a:t>:wq</a:t>
            </a:r>
            <a:r>
              <a:rPr kumimoji="1" lang="zh-CN" altLang="en-US" sz="1600">
                <a:latin typeface="Eurostile"/>
                <a:ea typeface="微软雅黑"/>
                <a:cs typeface="Eurostile"/>
              </a:rPr>
              <a:t>保存返回到命令行</a:t>
            </a:r>
            <a:endParaRPr kumimoji="1" lang="en-US" altLang="zh-CN" sz="1600">
              <a:latin typeface="Eurostile"/>
              <a:ea typeface="微软雅黑"/>
              <a:cs typeface="Eurostile"/>
            </a:endParaRPr>
          </a:p>
          <a:p>
            <a:endParaRPr kumimoji="1" lang="en-US" altLang="zh-CN" sz="1600">
              <a:latin typeface="Eurostile"/>
              <a:ea typeface="微软雅黑"/>
              <a:cs typeface="Eurostile"/>
            </a:endParaRPr>
          </a:p>
          <a:p>
            <a:r>
              <a:rPr kumimoji="1" lang="zh-CN" altLang="en-US" sz="1600">
                <a:latin typeface="Eurostile"/>
                <a:ea typeface="微软雅黑"/>
                <a:cs typeface="Eurostile"/>
              </a:rPr>
              <a:t>输入以下命令</a:t>
            </a:r>
            <a:endParaRPr kumimoji="1" lang="en-US" altLang="zh-CN" sz="1600">
              <a:latin typeface="Eurostile"/>
              <a:ea typeface="微软雅黑"/>
              <a:cs typeface="Eurostile"/>
            </a:endParaRPr>
          </a:p>
          <a:p>
            <a:r>
              <a:rPr kumimoji="1" lang="en-US" altLang="zh-CN" sz="1600">
                <a:solidFill>
                  <a:srgbClr val="FFFF00"/>
                </a:solidFill>
                <a:latin typeface="Eurostile"/>
                <a:ea typeface="微软雅黑"/>
                <a:cs typeface="Eurostile"/>
              </a:rPr>
              <a:t>sudo apachectl -k restart</a:t>
            </a:r>
          </a:p>
          <a:p>
            <a:r>
              <a:rPr kumimoji="1" lang="zh-CN" altLang="en-US" sz="1600">
                <a:latin typeface="Eurostile"/>
                <a:ea typeface="微软雅黑"/>
                <a:cs typeface="Eurostile"/>
              </a:rPr>
              <a:t>重新启动</a:t>
            </a:r>
            <a:r>
              <a:rPr kumimoji="1" lang="en-US" altLang="zh-CN" sz="1600">
                <a:latin typeface="Eurostile"/>
                <a:ea typeface="微软雅黑"/>
                <a:cs typeface="Eurostile"/>
              </a:rPr>
              <a:t>Apache</a:t>
            </a:r>
          </a:p>
          <a:p>
            <a:endParaRPr kumimoji="1" lang="zh-CN" altLang="en-US" sz="1600">
              <a:latin typeface="Eurostile"/>
              <a:ea typeface="微软雅黑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104397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继续查找</a:t>
            </a:r>
            <a:r>
              <a:rPr kumimoji="1" lang="nl-NL" altLang="zh-CN"/>
              <a:t>DocumentRoot </a:t>
            </a:r>
            <a:r>
              <a:rPr kumimoji="1" lang="zh-CN" altLang="nl-NL"/>
              <a:t>字符串</a:t>
            </a:r>
            <a:br>
              <a:rPr kumimoji="1" lang="zh-CN" altLang="nl-NL"/>
            </a:br>
            <a:endParaRPr kumimoji="1" lang="zh-CN" altLang="en-US"/>
          </a:p>
        </p:txBody>
      </p:sp>
      <p:pic>
        <p:nvPicPr>
          <p:cNvPr id="3" name="图片 2" descr="屏幕快照 2014-04-24 下午12.31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1739610"/>
            <a:ext cx="8423771" cy="1562100"/>
          </a:xfrm>
          <a:prstGeom prst="rect">
            <a:avLst/>
          </a:prstGeom>
        </p:spPr>
      </p:pic>
      <p:cxnSp>
        <p:nvCxnSpPr>
          <p:cNvPr id="5" name="直线连接符 4"/>
          <p:cNvCxnSpPr/>
          <p:nvPr/>
        </p:nvCxnSpPr>
        <p:spPr>
          <a:xfrm>
            <a:off x="498474" y="3073400"/>
            <a:ext cx="42894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02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测试</a:t>
            </a:r>
            <a:r>
              <a:rPr kumimoji="1" lang="en-US" altLang="zh-CN"/>
              <a:t>Apache</a:t>
            </a:r>
            <a:r>
              <a:rPr kumimoji="1" lang="zh-CN" altLang="en-US"/>
              <a:t>是否正常工作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arenBoth"/>
            </a:pPr>
            <a:r>
              <a:rPr kumimoji="1" lang="zh-CN" altLang="en-US" sz="1600"/>
              <a:t>新建</a:t>
            </a:r>
            <a:r>
              <a:rPr kumimoji="1" lang="en-US" altLang="zh-CN" sz="1600">
                <a:solidFill>
                  <a:srgbClr val="FF0000"/>
                </a:solidFill>
              </a:rPr>
              <a:t>demo.html</a:t>
            </a:r>
            <a:r>
              <a:rPr kumimoji="1" lang="en-US" altLang="en-US" sz="1600"/>
              <a:t>保存在网站目录下</a:t>
            </a:r>
          </a:p>
          <a:p>
            <a:pPr marL="342900" indent="-342900">
              <a:buFont typeface="+mj-lt"/>
              <a:buAutoNum type="arabicParenBoth"/>
            </a:pPr>
            <a:r>
              <a:rPr kumimoji="1" lang="en-US" altLang="zh-CN" sz="1600">
                <a:solidFill>
                  <a:srgbClr val="FF0000"/>
                </a:solidFill>
              </a:rPr>
              <a:t>demo.html</a:t>
            </a:r>
            <a:r>
              <a:rPr kumimoji="1" lang="zh-CN" altLang="en-US" sz="1600"/>
              <a:t>的内容如下：</a:t>
            </a:r>
            <a:endParaRPr kumimoji="1"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&lt;html&gt;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&lt;head&gt;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&lt;title&gt;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My Apache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&lt;/title&gt;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&lt;/head&gt;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&lt;body&gt;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it-IT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it-IT" altLang="zh-CN" sz="1600">
                <a:solidFill>
                  <a:srgbClr val="AA0D91"/>
                </a:solidFill>
                <a:latin typeface="Menlo-Regular"/>
              </a:rPr>
              <a:t>&lt;h1&gt;</a:t>
            </a:r>
            <a:r>
              <a:rPr lang="it-IT" altLang="zh-CN" sz="1600">
                <a:solidFill>
                  <a:srgbClr val="000000"/>
                </a:solidFill>
                <a:latin typeface="Menlo-Regular"/>
              </a:rPr>
              <a:t>Hello Apache!</a:t>
            </a:r>
            <a:r>
              <a:rPr lang="it-IT" altLang="zh-CN" sz="1600">
                <a:solidFill>
                  <a:srgbClr val="AA0D91"/>
                </a:solidFill>
                <a:latin typeface="Menlo-Regular"/>
              </a:rPr>
              <a:t>&lt;/h1&gt;</a:t>
            </a:r>
            <a:endParaRPr lang="it-IT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it-IT" altLang="zh-CN" sz="1600">
                <a:solidFill>
                  <a:srgbClr val="AA0D91"/>
                </a:solidFill>
                <a:latin typeface="Menlo-Regular"/>
              </a:rPr>
              <a:t>&lt;/body&gt;</a:t>
            </a:r>
            <a:endParaRPr lang="it-IT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it-IT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it-IT" altLang="zh-CN" sz="1600">
                <a:solidFill>
                  <a:srgbClr val="AA0D91"/>
                </a:solidFill>
                <a:latin typeface="Menlo-Regular"/>
              </a:rPr>
              <a:t>&lt;/html&gt;</a:t>
            </a:r>
            <a:endParaRPr kumimoji="1" lang="zh-CN" altLang="en-US" sz="160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85949" b="-1859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841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PHP</a:t>
            </a:r>
            <a:r>
              <a:rPr kumimoji="1" lang="zh-CN" altLang="en-US"/>
              <a:t>支持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sz="2000"/>
              <a:t>cd </a:t>
            </a:r>
            <a:r>
              <a:rPr kumimoji="1" lang="en-US" altLang="zh-CN" sz="2000">
                <a:solidFill>
                  <a:srgbClr val="FF0000"/>
                </a:solidFill>
              </a:rPr>
              <a:t>/etc/apache2</a:t>
            </a:r>
          </a:p>
          <a:p>
            <a:r>
              <a:rPr kumimoji="1" lang="en-US" altLang="zh-CN" sz="2000"/>
              <a:t>sudo</a:t>
            </a:r>
            <a:r>
              <a:rPr kumimoji="1" lang="zh-CN" altLang="en-US" sz="2000"/>
              <a:t> </a:t>
            </a:r>
            <a:r>
              <a:rPr kumimoji="1" lang="en-US" altLang="zh-CN" sz="2000"/>
              <a:t>vim</a:t>
            </a:r>
            <a:r>
              <a:rPr kumimoji="1" lang="zh-CN" altLang="en-US" sz="2000"/>
              <a:t> </a:t>
            </a:r>
            <a:r>
              <a:rPr kumimoji="1" lang="en-US" altLang="zh-CN" sz="2000">
                <a:solidFill>
                  <a:srgbClr val="FF0000"/>
                </a:solidFill>
              </a:rPr>
              <a:t>httpd.conf</a:t>
            </a:r>
          </a:p>
          <a:p>
            <a:r>
              <a:rPr kumimoji="1" lang="en-US" altLang="zh-CN" sz="2000">
                <a:solidFill>
                  <a:srgbClr val="FF0000"/>
                </a:solidFill>
              </a:rPr>
              <a:t>/php</a:t>
            </a:r>
          </a:p>
          <a:p>
            <a:endParaRPr kumimoji="1" lang="en-US" altLang="zh-CN" sz="2000"/>
          </a:p>
          <a:p>
            <a:endParaRPr kumimoji="1" lang="en-US" altLang="zh-CN" sz="2000"/>
          </a:p>
          <a:p>
            <a:r>
              <a:rPr kumimoji="1" lang="zh-CN" altLang="en-US" sz="2000"/>
              <a:t>按字母</a:t>
            </a:r>
            <a:r>
              <a:rPr kumimoji="1" lang="en-US" altLang="zh-CN" sz="3600">
                <a:solidFill>
                  <a:srgbClr val="FF0000"/>
                </a:solidFill>
              </a:rPr>
              <a:t>x</a:t>
            </a:r>
            <a:r>
              <a:rPr kumimoji="1" lang="zh-CN" altLang="en-US" sz="2000"/>
              <a:t>，删除</a:t>
            </a:r>
            <a:r>
              <a:rPr kumimoji="1" lang="en-US" altLang="zh-CN" sz="3600">
                <a:solidFill>
                  <a:srgbClr val="FF0000"/>
                </a:solidFill>
              </a:rPr>
              <a:t>#</a:t>
            </a:r>
            <a:r>
              <a:rPr kumimoji="1" lang="zh-CN" altLang="en-US" sz="2000"/>
              <a:t>，然后按</a:t>
            </a:r>
            <a:r>
              <a:rPr kumimoji="1" lang="en-US" altLang="zh-CN" sz="3600">
                <a:solidFill>
                  <a:srgbClr val="FF0000"/>
                </a:solidFill>
              </a:rPr>
              <a:t>ESC</a:t>
            </a:r>
            <a:r>
              <a:rPr kumimoji="1" lang="zh-CN" altLang="en-US" sz="2000"/>
              <a:t>，输入</a:t>
            </a:r>
            <a:r>
              <a:rPr kumimoji="1" lang="en-US" altLang="zh-CN" sz="3600">
                <a:solidFill>
                  <a:srgbClr val="FF0000"/>
                </a:solidFill>
              </a:rPr>
              <a:t>:wq</a:t>
            </a:r>
            <a:r>
              <a:rPr kumimoji="1" lang="zh-CN" altLang="en-US" sz="2000"/>
              <a:t>退出编辑器</a:t>
            </a:r>
            <a:endParaRPr kumimoji="1" lang="en-US" altLang="zh-CN" sz="2000"/>
          </a:p>
          <a:p>
            <a:r>
              <a:rPr kumimoji="1" lang="en-US" altLang="zh-CN" sz="2000"/>
              <a:t>cd </a:t>
            </a:r>
            <a:r>
              <a:rPr kumimoji="1" lang="en-US" altLang="zh-CN" sz="2000">
                <a:solidFill>
                  <a:srgbClr val="FF0000"/>
                </a:solidFill>
              </a:rPr>
              <a:t>/etc/</a:t>
            </a:r>
          </a:p>
          <a:p>
            <a:r>
              <a:rPr kumimoji="1" lang="en-US" altLang="zh-CN" sz="2000"/>
              <a:t>sudo </a:t>
            </a:r>
            <a:r>
              <a:rPr kumimoji="1" lang="en-US" altLang="zh-CN" sz="2000">
                <a:solidFill>
                  <a:srgbClr val="FF0000"/>
                </a:solidFill>
              </a:rPr>
              <a:t>cp</a:t>
            </a:r>
            <a:r>
              <a:rPr kumimoji="1" lang="en-US" altLang="zh-CN" sz="2000"/>
              <a:t> php.ini.default </a:t>
            </a:r>
            <a:r>
              <a:rPr kumimoji="1" lang="en-US" altLang="zh-CN" sz="2000">
                <a:solidFill>
                  <a:srgbClr val="FF0000"/>
                </a:solidFill>
              </a:rPr>
              <a:t>php.ini</a:t>
            </a:r>
            <a:endParaRPr kumimoji="1" lang="en-US" altLang="zh-CN" sz="2000"/>
          </a:p>
          <a:p>
            <a:endParaRPr kumimoji="1" lang="en-US" altLang="zh-CN" sz="2000"/>
          </a:p>
          <a:p>
            <a:endParaRPr kumimoji="1" lang="en-US" altLang="zh-CN" sz="2000"/>
          </a:p>
          <a:p>
            <a:r>
              <a:rPr kumimoji="1" lang="zh-CN" altLang="en-US" sz="2000">
                <a:solidFill>
                  <a:srgbClr val="FF0000"/>
                </a:solidFill>
              </a:rPr>
              <a:t>重新启动</a:t>
            </a:r>
            <a:r>
              <a:rPr kumimoji="1" lang="en-US" altLang="zh-CN" sz="2000">
                <a:solidFill>
                  <a:srgbClr val="FF0000"/>
                </a:solidFill>
              </a:rPr>
              <a:t>Apache</a:t>
            </a:r>
            <a:r>
              <a:rPr kumimoji="1" lang="zh-CN" altLang="en-US" sz="2000">
                <a:solidFill>
                  <a:srgbClr val="FF0000"/>
                </a:solidFill>
              </a:rPr>
              <a:t>服务器</a:t>
            </a:r>
          </a:p>
        </p:txBody>
      </p:sp>
      <p:sp>
        <p:nvSpPr>
          <p:cNvPr id="7" name="矩形 6"/>
          <p:cNvSpPr/>
          <p:nvPr/>
        </p:nvSpPr>
        <p:spPr>
          <a:xfrm>
            <a:off x="780064" y="2593113"/>
            <a:ext cx="7677424" cy="7503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>
                <a:solidFill>
                  <a:srgbClr val="FF0000"/>
                </a:solidFill>
              </a:rPr>
              <a:t>#</a:t>
            </a:r>
            <a:r>
              <a:rPr kumimoji="1" lang="en-US" altLang="zh-CN">
                <a:solidFill>
                  <a:schemeClr val="bg1"/>
                </a:solidFill>
              </a:rPr>
              <a:t>LoadModule php5_module ...</a:t>
            </a:r>
          </a:p>
        </p:txBody>
      </p:sp>
      <p:sp>
        <p:nvSpPr>
          <p:cNvPr id="8" name="矩形 7"/>
          <p:cNvSpPr/>
          <p:nvPr/>
        </p:nvSpPr>
        <p:spPr>
          <a:xfrm>
            <a:off x="780064" y="4635882"/>
            <a:ext cx="7677424" cy="7503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>
                <a:solidFill>
                  <a:schemeClr val="bg1"/>
                </a:solidFill>
                <a:latin typeface="Eurostile"/>
                <a:ea typeface="华文细黑"/>
                <a:cs typeface="Eurostile"/>
              </a:rPr>
              <a:t>将</a:t>
            </a:r>
            <a:r>
              <a:rPr kumimoji="1" lang="en-US" altLang="zh-CN">
                <a:solidFill>
                  <a:schemeClr val="bg1"/>
                </a:solidFill>
                <a:latin typeface="Eurostile"/>
                <a:ea typeface="华文细黑"/>
                <a:cs typeface="Eurostile"/>
              </a:rPr>
              <a:t>php.ini.default</a:t>
            </a:r>
            <a:r>
              <a:rPr kumimoji="1" lang="zh-CN" altLang="en-US">
                <a:solidFill>
                  <a:schemeClr val="bg1"/>
                </a:solidFill>
                <a:latin typeface="Eurostile"/>
                <a:ea typeface="华文细黑"/>
                <a:cs typeface="Eurostile"/>
              </a:rPr>
              <a:t>文件复制为</a:t>
            </a:r>
            <a:r>
              <a:rPr kumimoji="1" lang="en-US" altLang="zh-CN">
                <a:solidFill>
                  <a:schemeClr val="bg1"/>
                </a:solidFill>
                <a:latin typeface="Eurostile"/>
                <a:ea typeface="华文细黑"/>
                <a:cs typeface="Eurostile"/>
              </a:rPr>
              <a:t>php.ini</a:t>
            </a:r>
          </a:p>
        </p:txBody>
      </p:sp>
    </p:spTree>
    <p:extLst>
      <p:ext uri="{BB962C8B-B14F-4D97-AF65-F5344CB8AC3E}">
        <p14:creationId xmlns:p14="http://schemas.microsoft.com/office/powerpoint/2010/main" val="72680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服务器搭建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目标</a:t>
            </a:r>
            <a:endParaRPr kumimoji="1" lang="en-US" altLang="zh-CN"/>
          </a:p>
          <a:p>
            <a:pPr marL="571500" lvl="1" indent="-342900">
              <a:buFont typeface="+mj-lt"/>
              <a:buAutoNum type="arabicParenBoth"/>
            </a:pPr>
            <a:r>
              <a:rPr kumimoji="1" lang="en-US" altLang="zh-CN"/>
              <a:t>Apache(Web)</a:t>
            </a:r>
            <a:r>
              <a:rPr kumimoji="1" lang="zh-CN" altLang="en-US"/>
              <a:t>服务器</a:t>
            </a:r>
            <a:endParaRPr kumimoji="1" lang="en-US" altLang="zh-CN"/>
          </a:p>
          <a:p>
            <a:pPr marL="571500" lvl="1" indent="-342900">
              <a:buFont typeface="+mj-lt"/>
              <a:buAutoNum type="arabicParenBoth"/>
            </a:pPr>
            <a:r>
              <a:rPr kumimoji="1" lang="en-US" altLang="zh-CN"/>
              <a:t>PHP</a:t>
            </a:r>
            <a:r>
              <a:rPr kumimoji="1" lang="zh-CN" altLang="en-US"/>
              <a:t>支持</a:t>
            </a:r>
            <a:endParaRPr kumimoji="1" lang="en-US" altLang="zh-CN"/>
          </a:p>
          <a:p>
            <a:pPr marL="571500" lvl="1" indent="-342900">
              <a:buFont typeface="+mj-lt"/>
              <a:buAutoNum type="arabicParenBoth"/>
            </a:pPr>
            <a:r>
              <a:rPr kumimoji="1" lang="en-US" altLang="zh-CN"/>
              <a:t>MySQL</a:t>
            </a:r>
            <a:r>
              <a:rPr kumimoji="1" lang="zh-CN" altLang="en-US"/>
              <a:t>数据库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教学目的</a:t>
            </a:r>
            <a:endParaRPr kumimoji="1" lang="en-US" altLang="zh-CN"/>
          </a:p>
          <a:p>
            <a:pPr lvl="1"/>
            <a:r>
              <a:rPr kumimoji="1" lang="zh-CN" altLang="en-US"/>
              <a:t>程序员如果能</a:t>
            </a:r>
            <a:r>
              <a:rPr kumimoji="1" lang="zh-CN" altLang="en-US">
                <a:solidFill>
                  <a:srgbClr val="FF0000"/>
                </a:solidFill>
              </a:rPr>
              <a:t>在本地搭建开发用的网络测试环境</a:t>
            </a:r>
            <a:r>
              <a:rPr kumimoji="1" lang="zh-CN" altLang="en-US"/>
              <a:t>，能更有优势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课程目的</a:t>
            </a:r>
            <a:endParaRPr kumimoji="1" lang="en-US" altLang="zh-CN"/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认识</a:t>
            </a:r>
            <a:r>
              <a:rPr kumimoji="1" lang="en-US" altLang="zh-CN"/>
              <a:t>Web</a:t>
            </a:r>
            <a:r>
              <a:rPr kumimoji="1" lang="zh-CN" altLang="en-US"/>
              <a:t>服务器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熟悉</a:t>
            </a:r>
            <a:r>
              <a:rPr kumimoji="1" lang="en-US" altLang="zh-CN"/>
              <a:t>Mac OS</a:t>
            </a:r>
            <a:r>
              <a:rPr kumimoji="1" lang="zh-CN" altLang="en-US"/>
              <a:t>下</a:t>
            </a:r>
            <a:r>
              <a:rPr kumimoji="1" lang="en-US" altLang="zh-CN"/>
              <a:t>Web</a:t>
            </a:r>
            <a:r>
              <a:rPr kumimoji="1" lang="zh-CN" altLang="en-US"/>
              <a:t>服务器的配置过程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熟悉常用命令行操作</a:t>
            </a:r>
          </a:p>
        </p:txBody>
      </p:sp>
    </p:spTree>
    <p:extLst>
      <p:ext uri="{BB962C8B-B14F-4D97-AF65-F5344CB8AC3E}">
        <p14:creationId xmlns:p14="http://schemas.microsoft.com/office/powerpoint/2010/main" val="1155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测试</a:t>
            </a:r>
            <a:r>
              <a:rPr kumimoji="1" lang="en-US" altLang="zh-CN"/>
              <a:t>PHP</a:t>
            </a:r>
            <a:r>
              <a:rPr kumimoji="1" lang="zh-CN" altLang="en-US"/>
              <a:t>是否正常工作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arenBoth"/>
            </a:pPr>
            <a:r>
              <a:rPr kumimoji="1" lang="zh-CN" altLang="en-US" sz="1600"/>
              <a:t>新建</a:t>
            </a:r>
            <a:r>
              <a:rPr kumimoji="1" lang="en-US" altLang="zh-CN" sz="1600">
                <a:solidFill>
                  <a:srgbClr val="FF0000"/>
                </a:solidFill>
              </a:rPr>
              <a:t>info.php</a:t>
            </a:r>
            <a:r>
              <a:rPr kumimoji="1" lang="en-US" altLang="en-US" sz="1600"/>
              <a:t>保存在网站目录下</a:t>
            </a:r>
          </a:p>
          <a:p>
            <a:pPr marL="342900" indent="-342900">
              <a:buFont typeface="+mj-lt"/>
              <a:buAutoNum type="arabicParenBoth"/>
            </a:pPr>
            <a:r>
              <a:rPr kumimoji="1" lang="en-US" altLang="zh-CN" sz="1600">
                <a:solidFill>
                  <a:srgbClr val="FF0000"/>
                </a:solidFill>
              </a:rPr>
              <a:t>info.php</a:t>
            </a:r>
            <a:r>
              <a:rPr kumimoji="1" lang="zh-CN" altLang="en-US" sz="1600"/>
              <a:t>的内容如下：</a:t>
            </a:r>
            <a:endParaRPr kumimoji="1" lang="en-US" altLang="zh-CN" sz="1600"/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&lt;html&gt;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&lt;body&gt;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&lt;?php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phpinfo();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?&gt;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&lt;/body&gt;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&lt;/html&gt;</a:t>
            </a:r>
            <a:endParaRPr kumimoji="1" lang="zh-CN" altLang="en-US" sz="160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56430" b="-564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721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命令行小结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arenBoth"/>
            </a:pPr>
            <a:r>
              <a:rPr kumimoji="1" lang="en-US" altLang="zh-CN" sz="1800"/>
              <a:t>cd </a:t>
            </a:r>
            <a:r>
              <a:rPr kumimoji="1" lang="en-US" altLang="zh-CN" sz="1800">
                <a:solidFill>
                  <a:srgbClr val="FF0000"/>
                </a:solidFill>
              </a:rPr>
              <a:t>/etc/apache2/</a:t>
            </a:r>
            <a:r>
              <a:rPr kumimoji="1" lang="en-US" altLang="zh-CN" sz="1800"/>
              <a:t>	</a:t>
            </a:r>
            <a:r>
              <a:rPr kumimoji="1" lang="zh-CN" altLang="en-US" sz="1800"/>
              <a:t>进入</a:t>
            </a:r>
            <a:r>
              <a:rPr kumimoji="1" lang="en-US" altLang="zh-CN" sz="1800"/>
              <a:t>apache</a:t>
            </a:r>
            <a:r>
              <a:rPr kumimoji="1" lang="zh-CN" altLang="en-US" sz="1800"/>
              <a:t>的配置文件目录</a:t>
            </a:r>
            <a:endParaRPr kumimoji="1" lang="en-US" altLang="zh-CN" sz="1800"/>
          </a:p>
          <a:p>
            <a:pPr marL="342900" indent="-342900">
              <a:buFont typeface="+mj-lt"/>
              <a:buAutoNum type="arabicParenBoth"/>
            </a:pPr>
            <a:r>
              <a:rPr kumimoji="1" lang="en-US" altLang="zh-CN" sz="1800"/>
              <a:t>sudo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cp</a:t>
            </a:r>
            <a:r>
              <a:rPr kumimoji="1" lang="en-US" altLang="zh-CN" sz="1800"/>
              <a:t> file1 file2	</a:t>
            </a:r>
            <a:r>
              <a:rPr kumimoji="1" lang="zh-CN" altLang="en-US" sz="1800"/>
              <a:t>将</a:t>
            </a:r>
            <a:r>
              <a:rPr kumimoji="1" lang="en-US" altLang="zh-CN" sz="1800"/>
              <a:t>file1</a:t>
            </a:r>
            <a:r>
              <a:rPr kumimoji="1" lang="zh-CN" altLang="en-US" sz="1800"/>
              <a:t>复制到</a:t>
            </a:r>
            <a:r>
              <a:rPr kumimoji="1" lang="en-US" altLang="zh-CN" sz="1800"/>
              <a:t>file2</a:t>
            </a:r>
          </a:p>
          <a:p>
            <a:pPr marL="342900" indent="-342900">
              <a:buFont typeface="+mj-lt"/>
              <a:buAutoNum type="arabicParenBoth"/>
            </a:pPr>
            <a:r>
              <a:rPr kumimoji="1" lang="en-US" altLang="zh-CN" sz="1800"/>
              <a:t>sudo </a:t>
            </a:r>
            <a:r>
              <a:rPr kumimoji="1" lang="en-US" altLang="zh-CN" sz="1800">
                <a:solidFill>
                  <a:srgbClr val="FF0000"/>
                </a:solidFill>
              </a:rPr>
              <a:t>vim</a:t>
            </a:r>
            <a:r>
              <a:rPr kumimoji="1" lang="en-US" altLang="zh-CN" sz="1800"/>
              <a:t> httpd.conf	</a:t>
            </a:r>
            <a:r>
              <a:rPr kumimoji="1" lang="en-US" altLang="en-US" sz="1800"/>
              <a:t>使用vim打开httpd.conf文件</a:t>
            </a:r>
          </a:p>
          <a:p>
            <a:pPr marL="342900" indent="-342900">
              <a:buFont typeface="+mj-lt"/>
              <a:buAutoNum type="arabicParenBoth"/>
            </a:pPr>
            <a:r>
              <a:rPr kumimoji="1" lang="en-US" altLang="en-US" sz="1800"/>
              <a:t>sudo </a:t>
            </a:r>
            <a:r>
              <a:rPr kumimoji="1" lang="en-US" altLang="en-US" sz="1800">
                <a:solidFill>
                  <a:srgbClr val="FF0000"/>
                </a:solidFill>
              </a:rPr>
              <a:t>apachectl</a:t>
            </a:r>
            <a:r>
              <a:rPr kumimoji="1" lang="en-US" altLang="en-US" sz="1800"/>
              <a:t> -k start	</a:t>
            </a:r>
            <a:r>
              <a:rPr kumimoji="1" lang="zh-CN" altLang="en-US" sz="1800"/>
              <a:t>启动</a:t>
            </a:r>
            <a:r>
              <a:rPr kumimoji="1" lang="en-US" altLang="zh-CN" sz="1800"/>
              <a:t>apache</a:t>
            </a:r>
          </a:p>
          <a:p>
            <a:pPr marL="342900" indent="-342900">
              <a:buFont typeface="+mj-lt"/>
              <a:buAutoNum type="arabicParenBoth"/>
            </a:pPr>
            <a:r>
              <a:rPr kumimoji="1" lang="en-US" altLang="en-US" sz="1800"/>
              <a:t>sudo </a:t>
            </a:r>
            <a:r>
              <a:rPr kumimoji="1" lang="en-US" altLang="en-US" sz="1800">
                <a:solidFill>
                  <a:srgbClr val="FF0000"/>
                </a:solidFill>
              </a:rPr>
              <a:t>apachectl</a:t>
            </a:r>
            <a:r>
              <a:rPr kumimoji="1" lang="en-US" altLang="en-US" sz="1800"/>
              <a:t> -k restart	</a:t>
            </a:r>
            <a:r>
              <a:rPr kumimoji="1" lang="zh-CN" altLang="en-US" sz="1800"/>
              <a:t>重新</a:t>
            </a:r>
            <a:r>
              <a:rPr kumimoji="1" lang="zh-CN" altLang="en-US" sz="1800"/>
              <a:t>启动</a:t>
            </a:r>
            <a:r>
              <a:rPr kumimoji="1" lang="en-US" altLang="zh-CN" sz="1800"/>
              <a:t>apache</a:t>
            </a:r>
          </a:p>
          <a:p>
            <a:endParaRPr kumimoji="1" lang="en-US" altLang="zh-CN" sz="1800"/>
          </a:p>
          <a:p>
            <a:r>
              <a:rPr kumimoji="1" lang="zh-CN" altLang="en-US" sz="1800"/>
              <a:t>提示：</a:t>
            </a:r>
            <a:endParaRPr kumimoji="1" lang="en-US" altLang="zh-CN" sz="1800"/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 sz="1600">
                <a:solidFill>
                  <a:srgbClr val="FF6600"/>
                </a:solidFill>
              </a:rPr>
              <a:t>修改系统文件或者加载系统服务时才需要使用</a:t>
            </a:r>
            <a:r>
              <a:rPr kumimoji="1" lang="en-US" altLang="zh-CN" sz="1600">
                <a:solidFill>
                  <a:srgbClr val="FF6600"/>
                </a:solidFill>
              </a:rPr>
              <a:t>sudo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 sz="1600">
                <a:solidFill>
                  <a:srgbClr val="FF6600"/>
                </a:solidFill>
              </a:rPr>
              <a:t>每次修改</a:t>
            </a:r>
            <a:r>
              <a:rPr kumimoji="1" lang="en-US" altLang="zh-CN" sz="1600">
                <a:solidFill>
                  <a:srgbClr val="FF6600"/>
                </a:solidFill>
              </a:rPr>
              <a:t>Apache</a:t>
            </a:r>
            <a:r>
              <a:rPr kumimoji="1" lang="zh-CN" altLang="en-US" sz="1600">
                <a:solidFill>
                  <a:srgbClr val="FF6600"/>
                </a:solidFill>
              </a:rPr>
              <a:t>的配置之后，都要重新启动服务器</a:t>
            </a:r>
            <a:endParaRPr kumimoji="1" lang="en-US" altLang="en-US" sz="1600">
              <a:solidFill>
                <a:srgbClr val="FF6600"/>
              </a:solidFill>
            </a:endParaRPr>
          </a:p>
          <a:p>
            <a:endParaRPr kumimoji="1" lang="en-US" altLang="en-US" sz="1800"/>
          </a:p>
          <a:p>
            <a:endParaRPr kumimoji="1" lang="en-US" altLang="en-US" sz="1800"/>
          </a:p>
          <a:p>
            <a:endParaRPr kumimoji="1" lang="en-US" altLang="zh-CN" sz="1800"/>
          </a:p>
          <a:p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06570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PHP</a:t>
            </a:r>
            <a:r>
              <a:rPr kumimoji="1" lang="zh-CN" altLang="en-US"/>
              <a:t>简介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/>
              <a:t>PHP</a:t>
            </a:r>
            <a:r>
              <a:rPr kumimoji="1" lang="zh-CN" altLang="en-US"/>
              <a:t>（</a:t>
            </a:r>
            <a:r>
              <a:rPr kumimoji="1" lang="en-US" altLang="zh-CN"/>
              <a:t>PHP: Hypertext Preprocessor</a:t>
            </a:r>
            <a:r>
              <a:rPr kumimoji="1" lang="zh-CN" altLang="en-US"/>
              <a:t>的缩写，中文名：“超文本预处理器”）是一种通用开源脚本语言。入门门槛较低，易于学习，使用广泛，主要适用于</a:t>
            </a:r>
            <a:r>
              <a:rPr kumimoji="1" lang="en-US" altLang="zh-CN"/>
              <a:t>Web</a:t>
            </a:r>
            <a:r>
              <a:rPr kumimoji="1" lang="zh-CN" altLang="en-US"/>
              <a:t>开发领域</a:t>
            </a:r>
          </a:p>
          <a:p>
            <a:endParaRPr kumimoji="1" lang="zh-CN" altLang="en-US"/>
          </a:p>
          <a:p>
            <a:r>
              <a:rPr kumimoji="1" lang="zh-CN" altLang="en-US">
                <a:solidFill>
                  <a:srgbClr val="FF0000"/>
                </a:solidFill>
              </a:rPr>
              <a:t>最流行的轻量级</a:t>
            </a:r>
            <a:r>
              <a:rPr kumimoji="1" lang="en-US" altLang="zh-CN">
                <a:solidFill>
                  <a:srgbClr val="FF0000"/>
                </a:solidFill>
              </a:rPr>
              <a:t>Web</a:t>
            </a:r>
            <a:r>
              <a:rPr kumimoji="1" lang="zh-CN" altLang="en-US">
                <a:solidFill>
                  <a:srgbClr val="FF0000"/>
                </a:solidFill>
              </a:rPr>
              <a:t>脚本开发语言之一</a:t>
            </a:r>
          </a:p>
          <a:p>
            <a:endParaRPr kumimoji="1" lang="zh-CN" altLang="en-US"/>
          </a:p>
          <a:p>
            <a:pPr marL="457200" indent="-457200">
              <a:buFont typeface="+mj-lt"/>
              <a:buAutoNum type="arabicParenBoth"/>
            </a:pPr>
            <a:r>
              <a:rPr kumimoji="1" lang="en-US" altLang="zh-CN"/>
              <a:t>PHP </a:t>
            </a:r>
            <a:r>
              <a:rPr kumimoji="1" lang="zh-CN" altLang="en-US"/>
              <a:t>独特的语法混合了 </a:t>
            </a:r>
            <a:r>
              <a:rPr kumimoji="1" lang="en-US" altLang="zh-CN"/>
              <a:t>C</a:t>
            </a:r>
            <a:r>
              <a:rPr kumimoji="1" lang="zh-CN" altLang="en-US"/>
              <a:t>、</a:t>
            </a:r>
            <a:r>
              <a:rPr kumimoji="1" lang="en-US" altLang="zh-CN"/>
              <a:t>Java</a:t>
            </a:r>
            <a:r>
              <a:rPr kumimoji="1" lang="zh-CN" altLang="en-US"/>
              <a:t>、</a:t>
            </a:r>
            <a:r>
              <a:rPr kumimoji="1" lang="en-US" altLang="zh-CN"/>
              <a:t>Perl </a:t>
            </a:r>
            <a:r>
              <a:rPr kumimoji="1" lang="zh-CN" altLang="en-US"/>
              <a:t>以及 </a:t>
            </a:r>
            <a:r>
              <a:rPr kumimoji="1" lang="en-US" altLang="zh-CN"/>
              <a:t>PHP </a:t>
            </a:r>
            <a:r>
              <a:rPr kumimoji="1" lang="zh-CN" altLang="en-US"/>
              <a:t>自创新的语法</a:t>
            </a:r>
          </a:p>
          <a:p>
            <a:pPr marL="457200" indent="-457200">
              <a:buFont typeface="+mj-lt"/>
              <a:buAutoNum type="arabicParenBoth"/>
            </a:pPr>
            <a:r>
              <a:rPr kumimoji="1" lang="en-US" altLang="zh-CN"/>
              <a:t>PHP</a:t>
            </a:r>
            <a:r>
              <a:rPr kumimoji="1" lang="zh-CN" altLang="en-US"/>
              <a:t>可以比</a:t>
            </a:r>
            <a:r>
              <a:rPr kumimoji="1" lang="en-US" altLang="zh-CN"/>
              <a:t>CGI</a:t>
            </a:r>
            <a:r>
              <a:rPr kumimoji="1" lang="zh-CN" altLang="en-US"/>
              <a:t>或者</a:t>
            </a:r>
            <a:r>
              <a:rPr kumimoji="1" lang="en-US" altLang="zh-CN"/>
              <a:t>Perl</a:t>
            </a:r>
            <a:r>
              <a:rPr kumimoji="1" lang="zh-CN" altLang="en-US"/>
              <a:t>更快速的执行动态网页</a:t>
            </a:r>
            <a:r>
              <a:rPr kumimoji="1" lang="en-US" altLang="zh-CN"/>
              <a:t>——</a:t>
            </a:r>
            <a:r>
              <a:rPr kumimoji="1" lang="zh-CN" altLang="en-US"/>
              <a:t>动态页面方面，与其他的编程语言相比：</a:t>
            </a:r>
          </a:p>
          <a:p>
            <a:pPr marL="457200" indent="-457200">
              <a:buFont typeface="+mj-lt"/>
              <a:buAutoNum type="arabicParenBoth"/>
            </a:pPr>
            <a:r>
              <a:rPr kumimoji="1" lang="en-US" altLang="zh-CN"/>
              <a:t>PHP</a:t>
            </a:r>
            <a:r>
              <a:rPr kumimoji="1" lang="zh-CN" altLang="en-US"/>
              <a:t>是将程序嵌入到</a:t>
            </a:r>
            <a:r>
              <a:rPr kumimoji="1" lang="en-US" altLang="zh-CN"/>
              <a:t>HTML</a:t>
            </a:r>
            <a:r>
              <a:rPr kumimoji="1" lang="zh-CN" altLang="en-US"/>
              <a:t>文档中执行，执行效率比完全生成</a:t>
            </a:r>
            <a:r>
              <a:rPr kumimoji="1" lang="en-US" altLang="zh-CN"/>
              <a:t>HTML</a:t>
            </a:r>
            <a:r>
              <a:rPr kumimoji="1" lang="zh-CN" altLang="en-US"/>
              <a:t>标记的</a:t>
            </a:r>
            <a:r>
              <a:rPr kumimoji="1" lang="en-US" altLang="zh-CN"/>
              <a:t>CGI</a:t>
            </a:r>
            <a:r>
              <a:rPr kumimoji="1" lang="zh-CN" altLang="en-US"/>
              <a:t>要高许多</a:t>
            </a:r>
          </a:p>
          <a:p>
            <a:pPr marL="457200" indent="-457200">
              <a:buFont typeface="+mj-lt"/>
              <a:buAutoNum type="arabicParenBoth"/>
            </a:pPr>
            <a:r>
              <a:rPr kumimoji="1" lang="en-US" altLang="zh-CN"/>
              <a:t>PHP</a:t>
            </a:r>
            <a:r>
              <a:rPr kumimoji="1" lang="zh-CN" altLang="en-US"/>
              <a:t>具有非常强大的功能，所有的</a:t>
            </a:r>
            <a:r>
              <a:rPr kumimoji="1" lang="en-US" altLang="zh-CN"/>
              <a:t>CGI</a:t>
            </a:r>
            <a:r>
              <a:rPr kumimoji="1" lang="zh-CN" altLang="en-US"/>
              <a:t>的功能</a:t>
            </a:r>
            <a:r>
              <a:rPr kumimoji="1" lang="en-US" altLang="zh-CN"/>
              <a:t>PHP</a:t>
            </a:r>
            <a:r>
              <a:rPr kumimoji="1" lang="zh-CN" altLang="en-US"/>
              <a:t>都能实现</a:t>
            </a:r>
          </a:p>
          <a:p>
            <a:pPr marL="457200" indent="-457200">
              <a:buFont typeface="+mj-lt"/>
              <a:buAutoNum type="arabicParenBoth"/>
            </a:pPr>
            <a:r>
              <a:rPr kumimoji="1" lang="en-US" altLang="zh-CN"/>
              <a:t>PHP</a:t>
            </a:r>
            <a:r>
              <a:rPr kumimoji="1" lang="zh-CN" altLang="en-US"/>
              <a:t>支持几乎所有流行的数据库以及操作系统</a:t>
            </a:r>
          </a:p>
          <a:p>
            <a:pPr marL="457200" indent="-457200">
              <a:buFont typeface="+mj-lt"/>
              <a:buAutoNum type="arabicParenBoth"/>
            </a:pPr>
            <a:r>
              <a:rPr kumimoji="1" lang="zh-CN" altLang="en-US"/>
              <a:t>最重要的是</a:t>
            </a:r>
            <a:r>
              <a:rPr kumimoji="1" lang="en-US" altLang="zh-CN"/>
              <a:t>PHP</a:t>
            </a:r>
            <a:r>
              <a:rPr kumimoji="1" lang="zh-CN" altLang="en-US"/>
              <a:t>可以用</a:t>
            </a:r>
            <a:r>
              <a:rPr kumimoji="1" lang="en-US" altLang="zh-CN"/>
              <a:t>C</a:t>
            </a:r>
            <a:r>
              <a:rPr kumimoji="1" lang="zh-CN" altLang="en-US"/>
              <a:t>、</a:t>
            </a:r>
            <a:r>
              <a:rPr kumimoji="1" lang="en-US" altLang="zh-CN"/>
              <a:t>C++</a:t>
            </a:r>
            <a:r>
              <a:rPr kumimoji="1" lang="zh-CN" altLang="en-US"/>
              <a:t>进行程序的扩展</a:t>
            </a:r>
          </a:p>
        </p:txBody>
      </p:sp>
    </p:spTree>
    <p:extLst>
      <p:ext uri="{BB962C8B-B14F-4D97-AF65-F5344CB8AC3E}">
        <p14:creationId xmlns:p14="http://schemas.microsoft.com/office/powerpoint/2010/main" val="8092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vim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vim</a:t>
            </a:r>
            <a:r>
              <a:rPr kumimoji="1" lang="zh-CN" altLang="en-US"/>
              <a:t>是从</a:t>
            </a:r>
            <a:r>
              <a:rPr kumimoji="1" lang="en-US" altLang="zh-CN"/>
              <a:t>vi</a:t>
            </a:r>
            <a:r>
              <a:rPr kumimoji="1" lang="zh-CN" altLang="en-US"/>
              <a:t>发展出来的一个文本编辑器，在程序员中被广泛使用</a:t>
            </a:r>
          </a:p>
          <a:p>
            <a:r>
              <a:rPr kumimoji="1" lang="en-US" altLang="zh-CN">
                <a:solidFill>
                  <a:srgbClr val="FF0000"/>
                </a:solidFill>
              </a:rPr>
              <a:t>Emacs</a:t>
            </a:r>
            <a:r>
              <a:rPr kumimoji="1" lang="zh-CN" altLang="en-US">
                <a:solidFill>
                  <a:srgbClr val="FF0000"/>
                </a:solidFill>
              </a:rPr>
              <a:t>和</a:t>
            </a:r>
            <a:r>
              <a:rPr kumimoji="1" lang="en-US" altLang="zh-CN">
                <a:solidFill>
                  <a:srgbClr val="FF0000"/>
                </a:solidFill>
              </a:rPr>
              <a:t>Vim</a:t>
            </a:r>
            <a:r>
              <a:rPr kumimoji="1" lang="zh-CN" altLang="en-US">
                <a:solidFill>
                  <a:srgbClr val="FF0000"/>
                </a:solidFill>
              </a:rPr>
              <a:t>，神的编辑器和编辑器之神</a:t>
            </a:r>
          </a:p>
          <a:p>
            <a:endParaRPr kumimoji="1" lang="zh-CN" altLang="en-US"/>
          </a:p>
          <a:p>
            <a:r>
              <a:rPr kumimoji="1" lang="zh-CN" altLang="en-US"/>
              <a:t>提示：</a:t>
            </a:r>
            <a:r>
              <a:rPr kumimoji="1" lang="en-US" altLang="zh-CN"/>
              <a:t>vim</a:t>
            </a:r>
            <a:r>
              <a:rPr kumimoji="1" lang="zh-CN" altLang="en-US"/>
              <a:t>有数百个命令，学习曲线比较陡峭，需要不断的练习</a:t>
            </a:r>
          </a:p>
          <a:p>
            <a:endParaRPr kumimoji="1" lang="zh-CN" altLang="en-US"/>
          </a:p>
          <a:p>
            <a:r>
              <a:rPr kumimoji="1" lang="zh-CN" altLang="en-US"/>
              <a:t>快速入门：</a:t>
            </a:r>
          </a:p>
          <a:p>
            <a:pPr marL="685800" lvl="1" indent="-457200">
              <a:buFont typeface="+mj-lt"/>
              <a:buAutoNum type="arabicParenBoth"/>
            </a:pPr>
            <a:r>
              <a:rPr kumimoji="1" lang="en-US" altLang="zh-CN"/>
              <a:t>vimtutor</a:t>
            </a:r>
          </a:p>
          <a:p>
            <a:pPr marL="685800" lvl="1" indent="-457200">
              <a:buFont typeface="+mj-lt"/>
              <a:buAutoNum type="arabicParenBoth"/>
            </a:pPr>
            <a:r>
              <a:rPr kumimoji="1" lang="en-US" altLang="zh-CN"/>
              <a:t>http://baike.baidu.com/subview/113188/9338173.htm</a:t>
            </a:r>
          </a:p>
          <a:p>
            <a:endParaRPr kumimoji="1" lang="en-US" altLang="zh-CN" sz="2000"/>
          </a:p>
          <a:p>
            <a:r>
              <a:rPr kumimoji="1" lang="zh-CN" altLang="en-US">
                <a:solidFill>
                  <a:srgbClr val="FF0000"/>
                </a:solidFill>
              </a:rPr>
              <a:t>郑重提示：</a:t>
            </a:r>
            <a:endParaRPr kumimoji="1" lang="en-US" altLang="zh-CN">
              <a:solidFill>
                <a:srgbClr val="FF0000"/>
              </a:solidFill>
            </a:endParaRP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>
                <a:solidFill>
                  <a:srgbClr val="FF0000"/>
                </a:solidFill>
              </a:rPr>
              <a:t>掌握基本编辑命令即可</a:t>
            </a:r>
            <a:endParaRPr kumimoji="1" lang="en-US" altLang="zh-CN">
              <a:solidFill>
                <a:srgbClr val="FF0000"/>
              </a:solidFill>
            </a:endParaRP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 sz="1800">
                <a:solidFill>
                  <a:srgbClr val="FF0000"/>
                </a:solidFill>
              </a:rPr>
              <a:t>不建议目前投入任何精力去学习</a:t>
            </a:r>
          </a:p>
        </p:txBody>
      </p:sp>
    </p:spTree>
    <p:extLst>
      <p:ext uri="{BB962C8B-B14F-4D97-AF65-F5344CB8AC3E}">
        <p14:creationId xmlns:p14="http://schemas.microsoft.com/office/powerpoint/2010/main" val="309473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vim</a:t>
            </a:r>
            <a:r>
              <a:rPr kumimoji="1" lang="zh-CN" altLang="en-US"/>
              <a:t> </a:t>
            </a:r>
            <a:r>
              <a:rPr kumimoji="1" lang="en-US" altLang="zh-CN"/>
              <a:t>&amp;</a:t>
            </a:r>
            <a:r>
              <a:rPr kumimoji="1" lang="zh-CN" altLang="en-US"/>
              <a:t> </a:t>
            </a:r>
            <a:r>
              <a:rPr kumimoji="1" lang="en-US" altLang="zh-CN"/>
              <a:t>emacs</a:t>
            </a:r>
            <a:r>
              <a:rPr kumimoji="1" lang="zh-CN" altLang="en-US"/>
              <a:t>的学习轨迹示意图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6332" r="-163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731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MySQL</a:t>
            </a:r>
            <a:r>
              <a:rPr kumimoji="1" lang="zh-CN" altLang="en-US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MySQL</a:t>
            </a:r>
            <a:r>
              <a:rPr kumimoji="1" lang="zh-CN" altLang="en-US"/>
              <a:t>是一个关系型数据库管理系统</a:t>
            </a:r>
            <a:r>
              <a:rPr kumimoji="1" lang="en-US" altLang="zh-CN"/>
              <a:t>(RDBMS)</a:t>
            </a:r>
            <a:r>
              <a:rPr kumimoji="1" lang="zh-CN" altLang="en-US"/>
              <a:t>，被</a:t>
            </a:r>
            <a:r>
              <a:rPr kumimoji="1" lang="en-US" altLang="zh-CN"/>
              <a:t>Oracle</a:t>
            </a:r>
            <a:r>
              <a:rPr kumimoji="1" lang="zh-CN" altLang="en-US"/>
              <a:t>公司收购。是最流行的关系型数据库管理系统，</a:t>
            </a:r>
            <a:r>
              <a:rPr kumimoji="1" lang="zh-CN" altLang="en-US">
                <a:solidFill>
                  <a:srgbClr val="FF0000"/>
                </a:solidFill>
              </a:rPr>
              <a:t>在</a:t>
            </a:r>
            <a:r>
              <a:rPr kumimoji="1" lang="en-US" altLang="zh-CN">
                <a:solidFill>
                  <a:srgbClr val="FF0000"/>
                </a:solidFill>
              </a:rPr>
              <a:t>WEB</a:t>
            </a:r>
            <a:r>
              <a:rPr kumimoji="1" lang="zh-CN" altLang="en-US">
                <a:solidFill>
                  <a:srgbClr val="FF0000"/>
                </a:solidFill>
              </a:rPr>
              <a:t>应用方面</a:t>
            </a:r>
            <a:r>
              <a:rPr kumimoji="1" lang="en-US" altLang="zh-CN">
                <a:solidFill>
                  <a:srgbClr val="FF0000"/>
                </a:solidFill>
              </a:rPr>
              <a:t>MySQL</a:t>
            </a:r>
            <a:r>
              <a:rPr kumimoji="1" lang="zh-CN" altLang="en-US">
                <a:solidFill>
                  <a:srgbClr val="FF0000"/>
                </a:solidFill>
              </a:rPr>
              <a:t>是最好的</a:t>
            </a:r>
            <a:r>
              <a:rPr kumimoji="1" lang="en-US" altLang="zh-CN">
                <a:solidFill>
                  <a:srgbClr val="FF0000"/>
                </a:solidFill>
              </a:rPr>
              <a:t>RDBMS</a:t>
            </a:r>
            <a:r>
              <a:rPr kumimoji="1" lang="zh-CN" altLang="en-US">
                <a:solidFill>
                  <a:srgbClr val="FF0000"/>
                </a:solidFill>
              </a:rPr>
              <a:t>应用软件之一</a:t>
            </a:r>
          </a:p>
          <a:p>
            <a:endParaRPr kumimoji="1" lang="zh-CN" altLang="en-US"/>
          </a:p>
          <a:p>
            <a:r>
              <a:rPr kumimoji="1" lang="zh-CN" altLang="en-US"/>
              <a:t>特点：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一个开放源码的小型关联式数据库管理系统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体积小、速度快、总体拥有成本低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en-US" altLang="zh-CN"/>
              <a:t>MySQL</a:t>
            </a:r>
            <a:r>
              <a:rPr kumimoji="1" lang="zh-CN" altLang="en-US"/>
              <a:t>被广泛地应用在</a:t>
            </a:r>
            <a:r>
              <a:rPr kumimoji="1" lang="en-US" altLang="zh-CN"/>
              <a:t>Internet</a:t>
            </a:r>
            <a:r>
              <a:rPr kumimoji="1" lang="zh-CN" altLang="en-US"/>
              <a:t>上的中小型网站中</a:t>
            </a:r>
          </a:p>
        </p:txBody>
      </p:sp>
    </p:spTree>
    <p:extLst>
      <p:ext uri="{BB962C8B-B14F-4D97-AF65-F5344CB8AC3E}">
        <p14:creationId xmlns:p14="http://schemas.microsoft.com/office/powerpoint/2010/main" val="398751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安装</a:t>
            </a:r>
            <a:r>
              <a:rPr kumimoji="1" lang="en-US" altLang="zh-CN"/>
              <a:t>MySQL</a:t>
            </a:r>
            <a:endParaRPr kumimoji="1" lang="zh-CN" altLang="en-US"/>
          </a:p>
        </p:txBody>
      </p:sp>
      <p:pic>
        <p:nvPicPr>
          <p:cNvPr id="8" name="内容占位符 5"/>
          <p:cNvPicPr>
            <a:picLocks noChangeAspect="1"/>
          </p:cNvPicPr>
          <p:nvPr/>
        </p:nvPicPr>
        <p:blipFill>
          <a:blip r:embed="rId2"/>
          <a:srcRect t="-39494" b="-39494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0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启动</a:t>
            </a:r>
            <a:r>
              <a:rPr kumimoji="1" lang="en-US" altLang="zh-CN"/>
              <a:t>MySQL</a:t>
            </a:r>
            <a:r>
              <a:rPr kumimoji="1" lang="zh-CN" altLang="en-US"/>
              <a:t>服务器</a:t>
            </a:r>
          </a:p>
        </p:txBody>
      </p:sp>
      <p:pic>
        <p:nvPicPr>
          <p:cNvPr id="3" name="内容占位符 3"/>
          <p:cNvPicPr>
            <a:picLocks noChangeAspect="1"/>
          </p:cNvPicPr>
          <p:nvPr/>
        </p:nvPicPr>
        <p:blipFill>
          <a:blip r:embed="rId2"/>
          <a:srcRect t="-6850" b="-6850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7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设置</a:t>
            </a:r>
            <a:r>
              <a:rPr kumimoji="1" lang="en-US" altLang="zh-CN"/>
              <a:t>MySQL</a:t>
            </a:r>
            <a:r>
              <a:rPr kumimoji="1" lang="zh-CN" altLang="en-US"/>
              <a:t>命令的别名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sz="2000"/>
              <a:t>打开终端，输入：</a:t>
            </a:r>
            <a:endParaRPr kumimoji="1" lang="en-US" altLang="zh-CN" sz="2000"/>
          </a:p>
          <a:p>
            <a:r>
              <a:rPr kumimoji="1" lang="en-US" altLang="zh-CN" sz="2100"/>
              <a:t>vim </a:t>
            </a:r>
            <a:r>
              <a:rPr kumimoji="1" lang="en-US" altLang="zh-CN" sz="2000">
                <a:solidFill>
                  <a:srgbClr val="800000"/>
                </a:solidFill>
              </a:rPr>
              <a:t>~</a:t>
            </a:r>
            <a:r>
              <a:rPr kumimoji="1" lang="zh-CN" altLang="en-US" sz="2000">
                <a:solidFill>
                  <a:srgbClr val="800000"/>
                </a:solidFill>
              </a:rPr>
              <a:t>/</a:t>
            </a:r>
            <a:r>
              <a:rPr kumimoji="1" lang="en-US" altLang="zh-CN" sz="2000">
                <a:solidFill>
                  <a:srgbClr val="FF0000"/>
                </a:solidFill>
              </a:rPr>
              <a:t>.bash_profile</a:t>
            </a:r>
          </a:p>
          <a:p>
            <a:r>
              <a:rPr kumimoji="1" lang="zh-CN" altLang="en-US" sz="2000"/>
              <a:t>输入 </a:t>
            </a:r>
            <a:r>
              <a:rPr kumimoji="1" lang="en-US" altLang="zh-CN" sz="2000">
                <a:solidFill>
                  <a:srgbClr val="FF0000"/>
                </a:solidFill>
              </a:rPr>
              <a:t>i</a:t>
            </a:r>
          </a:p>
          <a:p>
            <a:r>
              <a:rPr kumimoji="1" lang="zh-CN" altLang="en-US" sz="2000"/>
              <a:t>然后粘贴以下内容</a:t>
            </a:r>
            <a:endParaRPr kumimoji="1" lang="en-US" altLang="zh-CN" sz="2000"/>
          </a:p>
          <a:p>
            <a:endParaRPr kumimoji="1" lang="en-US" altLang="zh-CN" sz="2000"/>
          </a:p>
          <a:p>
            <a:endParaRPr kumimoji="1" lang="en-US" altLang="zh-CN" sz="2000"/>
          </a:p>
          <a:p>
            <a:endParaRPr kumimoji="1" lang="en-US" altLang="zh-CN" sz="2000"/>
          </a:p>
          <a:p>
            <a:endParaRPr kumimoji="1" lang="en-US" altLang="zh-CN" sz="2000"/>
          </a:p>
          <a:p>
            <a:endParaRPr kumimoji="1" lang="en-US" altLang="zh-CN" sz="2000"/>
          </a:p>
          <a:p>
            <a:endParaRPr kumimoji="1" lang="en-US" altLang="zh-CN" sz="2000"/>
          </a:p>
          <a:p>
            <a:r>
              <a:rPr kumimoji="1" lang="zh-CN" altLang="en-US" sz="2000"/>
              <a:t>按</a:t>
            </a:r>
            <a:r>
              <a:rPr kumimoji="1" lang="en-US" altLang="zh-CN" sz="2000"/>
              <a:t>ESC</a:t>
            </a:r>
            <a:r>
              <a:rPr kumimoji="1" lang="zh-CN" altLang="en-US" sz="2000"/>
              <a:t>键</a:t>
            </a:r>
            <a:endParaRPr kumimoji="1" lang="en-US" altLang="zh-CN" sz="2000"/>
          </a:p>
          <a:p>
            <a:r>
              <a:rPr kumimoji="1" lang="zh-CN" altLang="en-US" sz="2000"/>
              <a:t>输入 </a:t>
            </a:r>
            <a:r>
              <a:rPr kumimoji="1" lang="en-US" altLang="zh-CN" sz="2000">
                <a:solidFill>
                  <a:srgbClr val="FF0000"/>
                </a:solidFill>
              </a:rPr>
              <a:t>:wq</a:t>
            </a:r>
          </a:p>
          <a:p>
            <a:r>
              <a:rPr kumimoji="1" lang="zh-CN" altLang="en-US" sz="2000">
                <a:solidFill>
                  <a:srgbClr val="FF0000"/>
                </a:solidFill>
              </a:rPr>
              <a:t>重新启动终端程序</a:t>
            </a:r>
          </a:p>
        </p:txBody>
      </p:sp>
      <p:sp>
        <p:nvSpPr>
          <p:cNvPr id="4" name="矩形 3"/>
          <p:cNvSpPr/>
          <p:nvPr/>
        </p:nvSpPr>
        <p:spPr>
          <a:xfrm>
            <a:off x="909169" y="2814209"/>
            <a:ext cx="7619699" cy="17893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000">
                <a:latin typeface="Eurostile"/>
                <a:cs typeface="Eurostile"/>
              </a:rPr>
              <a:t># mysql</a:t>
            </a:r>
          </a:p>
          <a:p>
            <a:r>
              <a:rPr kumimoji="1" lang="en-US" altLang="zh-CN" sz="2000">
                <a:latin typeface="Eurostile"/>
                <a:cs typeface="Eurostile"/>
              </a:rPr>
              <a:t>alias mysql='/usr/local/mysql/bin/mysql'</a:t>
            </a:r>
          </a:p>
          <a:p>
            <a:r>
              <a:rPr kumimoji="1" lang="en-US" altLang="zh-CN" sz="2000">
                <a:latin typeface="Eurostile"/>
                <a:cs typeface="Eurostile"/>
              </a:rPr>
              <a:t>alias mysqladmin='/usr/local/mysql/bin/mysqladmin'</a:t>
            </a:r>
          </a:p>
          <a:p>
            <a:r>
              <a:rPr kumimoji="1" lang="en-US" altLang="zh-CN" sz="2000">
                <a:latin typeface="Eurostile"/>
                <a:cs typeface="Eurostile"/>
              </a:rPr>
              <a:t># ls</a:t>
            </a:r>
          </a:p>
          <a:p>
            <a:r>
              <a:rPr kumimoji="1" lang="en-US" altLang="zh-CN" sz="2000">
                <a:latin typeface="Eurostile"/>
                <a:cs typeface="Eurostile"/>
              </a:rPr>
              <a:t>alias ls='ls -G'</a:t>
            </a:r>
          </a:p>
        </p:txBody>
      </p:sp>
      <p:sp>
        <p:nvSpPr>
          <p:cNvPr id="5" name="矩形 4"/>
          <p:cNvSpPr/>
          <p:nvPr/>
        </p:nvSpPr>
        <p:spPr>
          <a:xfrm>
            <a:off x="3578950" y="1701210"/>
            <a:ext cx="4949918" cy="7503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zh-CN">
                <a:solidFill>
                  <a:schemeClr val="bg1"/>
                </a:solidFill>
                <a:latin typeface="Eurostile"/>
                <a:ea typeface="华文细黑"/>
                <a:cs typeface="Eurostile"/>
              </a:rPr>
              <a:t>.</a:t>
            </a:r>
            <a:r>
              <a:rPr kumimoji="1" lang="en-US" altLang="zh-CN">
                <a:solidFill>
                  <a:schemeClr val="bg1"/>
                </a:solidFill>
                <a:latin typeface="Eurostile"/>
                <a:ea typeface="华文细黑"/>
                <a:cs typeface="Eurostile"/>
              </a:rPr>
              <a:t>bash_profile</a:t>
            </a:r>
            <a:r>
              <a:rPr kumimoji="1" lang="zh-CN" altLang="en-US">
                <a:solidFill>
                  <a:schemeClr val="bg1"/>
                </a:solidFill>
                <a:latin typeface="Eurostile"/>
                <a:ea typeface="华文细黑"/>
                <a:cs typeface="Eurostile"/>
              </a:rPr>
              <a:t>文件用于设置当前用户的环境变量</a:t>
            </a:r>
            <a:endParaRPr kumimoji="1" lang="en-US" altLang="zh-CN">
              <a:solidFill>
                <a:schemeClr val="bg1"/>
              </a:solidFill>
              <a:latin typeface="Eurostile"/>
              <a:ea typeface="华文细黑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424056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修改</a:t>
            </a:r>
            <a:r>
              <a:rPr kumimoji="1" lang="en-US" altLang="zh-CN"/>
              <a:t>MySQL</a:t>
            </a:r>
            <a:r>
              <a:rPr kumimoji="1" lang="zh-CN" altLang="en-US"/>
              <a:t>的管理员密码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800000"/>
                </a:solidFill>
              </a:rPr>
              <a:t>mysqladmin -u </a:t>
            </a:r>
            <a:r>
              <a:rPr kumimoji="1" lang="en-US" altLang="zh-CN">
                <a:solidFill>
                  <a:srgbClr val="FF0000"/>
                </a:solidFill>
              </a:rPr>
              <a:t>root</a:t>
            </a:r>
            <a:r>
              <a:rPr kumimoji="1" lang="en-US" altLang="zh-CN">
                <a:solidFill>
                  <a:srgbClr val="800000"/>
                </a:solidFill>
              </a:rPr>
              <a:t> password "</a:t>
            </a:r>
            <a:r>
              <a:rPr kumimoji="1" lang="en-US" altLang="zh-CN">
                <a:solidFill>
                  <a:srgbClr val="FF0000"/>
                </a:solidFill>
              </a:rPr>
              <a:t>123456</a:t>
            </a:r>
            <a:r>
              <a:rPr kumimoji="1" lang="en-US" altLang="zh-CN">
                <a:solidFill>
                  <a:srgbClr val="800000"/>
                </a:solidFill>
              </a:rPr>
              <a:t>"</a:t>
            </a:r>
            <a:endParaRPr kumimoji="1" lang="zh-CN" altLang="en-US">
              <a:solidFill>
                <a:srgbClr val="800000"/>
              </a:solidFill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614493" y="1805565"/>
            <a:ext cx="5969308" cy="1787580"/>
            <a:chOff x="183085" y="2785936"/>
            <a:chExt cx="4131935" cy="1787580"/>
          </a:xfrm>
        </p:grpSpPr>
        <p:sp>
          <p:nvSpPr>
            <p:cNvPr id="5" name="线形标注 1 4"/>
            <p:cNvSpPr/>
            <p:nvPr/>
          </p:nvSpPr>
          <p:spPr>
            <a:xfrm>
              <a:off x="183085" y="3391120"/>
              <a:ext cx="4131935" cy="1182396"/>
            </a:xfrm>
            <a:prstGeom prst="borderCallout1">
              <a:avLst>
                <a:gd name="adj1" fmla="val -170"/>
                <a:gd name="adj2" fmla="val 65592"/>
                <a:gd name="adj3" fmla="val -47684"/>
                <a:gd name="adj4" fmla="val 656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>
                  <a:latin typeface="Eurostile"/>
                  <a:ea typeface="微软雅黑"/>
                  <a:cs typeface="Eurostile"/>
                </a:rPr>
                <a:t>将数据库管理员的密码设置为</a:t>
              </a:r>
              <a:r>
                <a:rPr kumimoji="1" lang="en-US" altLang="zh-CN">
                  <a:latin typeface="Eurostile"/>
                  <a:ea typeface="微软雅黑"/>
                  <a:cs typeface="Eurostile"/>
                </a:rPr>
                <a:t>123456</a:t>
              </a:r>
            </a:p>
            <a:p>
              <a:endParaRPr kumimoji="1" lang="en-US" altLang="zh-CN">
                <a:latin typeface="Eurostile"/>
                <a:ea typeface="微软雅黑"/>
                <a:cs typeface="Eurostile"/>
              </a:endParaRPr>
            </a:p>
            <a:p>
              <a:r>
                <a:rPr kumimoji="1" lang="zh-CN" altLang="en-US">
                  <a:latin typeface="Eurostile"/>
                  <a:ea typeface="微软雅黑"/>
                  <a:cs typeface="Eurostile"/>
                </a:rPr>
                <a:t>提示：</a:t>
              </a:r>
              <a:r>
                <a:rPr kumimoji="1" lang="zh-CN" altLang="en-US">
                  <a:solidFill>
                    <a:srgbClr val="FFFF00"/>
                  </a:solidFill>
                  <a:latin typeface="Eurostile"/>
                  <a:ea typeface="微软雅黑"/>
                  <a:cs typeface="Eurostile"/>
                </a:rPr>
                <a:t>如果不设置密码，</a:t>
              </a:r>
              <a:r>
                <a:rPr kumimoji="1" lang="en-US" altLang="zh-CN">
                  <a:solidFill>
                    <a:srgbClr val="FFFF00"/>
                  </a:solidFill>
                  <a:latin typeface="Eurostile"/>
                  <a:ea typeface="微软雅黑"/>
                  <a:cs typeface="Eurostile"/>
                </a:rPr>
                <a:t>PHP</a:t>
              </a:r>
              <a:r>
                <a:rPr kumimoji="1" lang="zh-CN" altLang="en-US">
                  <a:solidFill>
                    <a:srgbClr val="FFFF00"/>
                  </a:solidFill>
                  <a:latin typeface="Eurostile"/>
                  <a:ea typeface="微软雅黑"/>
                  <a:cs typeface="Eurostile"/>
                </a:rPr>
                <a:t>脚本无法访问</a:t>
              </a:r>
              <a:r>
                <a:rPr kumimoji="1" lang="en-US" altLang="zh-CN">
                  <a:solidFill>
                    <a:srgbClr val="FFFF00"/>
                  </a:solidFill>
                  <a:latin typeface="Eurostile"/>
                  <a:ea typeface="微软雅黑"/>
                  <a:cs typeface="Eurostile"/>
                </a:rPr>
                <a:t>MySQL</a:t>
              </a:r>
              <a:r>
                <a:rPr kumimoji="1" lang="zh-CN" altLang="en-US">
                  <a:solidFill>
                    <a:srgbClr val="FFFF00"/>
                  </a:solidFill>
                  <a:latin typeface="Eurostile"/>
                  <a:ea typeface="微软雅黑"/>
                  <a:cs typeface="Eurostile"/>
                </a:rPr>
                <a:t>数据库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2486967" y="2785936"/>
              <a:ext cx="81209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143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熟悉命令行的好处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1600">
                <a:solidFill>
                  <a:srgbClr val="FF6600"/>
                </a:solidFill>
              </a:rPr>
              <a:t>命令行会让你的</a:t>
            </a:r>
            <a:r>
              <a:rPr kumimoji="1" lang="en-US" altLang="zh-CN" sz="1600">
                <a:solidFill>
                  <a:srgbClr val="FF6600"/>
                </a:solidFill>
              </a:rPr>
              <a:t>Mac</a:t>
            </a:r>
            <a:r>
              <a:rPr kumimoji="1" lang="zh-CN" altLang="en-US" sz="1600">
                <a:solidFill>
                  <a:srgbClr val="FF6600"/>
                </a:solidFill>
              </a:rPr>
              <a:t>飞起来</a:t>
            </a:r>
            <a:r>
              <a:rPr kumimoji="1" lang="zh-CN" altLang="zh-CN" sz="1600">
                <a:solidFill>
                  <a:srgbClr val="FF6600"/>
                </a:solidFill>
              </a:rPr>
              <a:t>！</a:t>
            </a:r>
            <a:endParaRPr kumimoji="1" lang="en-US" altLang="zh-CN" sz="1600"/>
          </a:p>
          <a:p>
            <a:r>
              <a:rPr kumimoji="1" lang="zh-CN" altLang="en-US" sz="1600"/>
              <a:t>通过命令行直接可以使用诸如：</a:t>
            </a:r>
            <a:r>
              <a:rPr kumimoji="1" lang="en-US" altLang="zh-CN" sz="1600">
                <a:solidFill>
                  <a:srgbClr val="FF6600"/>
                </a:solidFill>
              </a:rPr>
              <a:t>C</a:t>
            </a:r>
            <a:r>
              <a:rPr kumimoji="1" lang="zh-CN" altLang="en-US" sz="1600">
                <a:solidFill>
                  <a:srgbClr val="FF6600"/>
                </a:solidFill>
              </a:rPr>
              <a:t>、</a:t>
            </a:r>
            <a:r>
              <a:rPr kumimoji="1" lang="en-US" altLang="zh-CN" sz="1600">
                <a:solidFill>
                  <a:srgbClr val="FF6600"/>
                </a:solidFill>
              </a:rPr>
              <a:t>C++</a:t>
            </a:r>
            <a:r>
              <a:rPr kumimoji="1" lang="zh-CN" altLang="en-US" sz="1600">
                <a:solidFill>
                  <a:srgbClr val="FF6600"/>
                </a:solidFill>
              </a:rPr>
              <a:t>、</a:t>
            </a:r>
            <a:r>
              <a:rPr kumimoji="1" lang="en-US" altLang="zh-CN" sz="1600">
                <a:solidFill>
                  <a:srgbClr val="FF6600"/>
                </a:solidFill>
              </a:rPr>
              <a:t>Python</a:t>
            </a:r>
            <a:r>
              <a:rPr kumimoji="1" lang="zh-CN" altLang="en-US" sz="1600">
                <a:solidFill>
                  <a:srgbClr val="FF6600"/>
                </a:solidFill>
              </a:rPr>
              <a:t>、</a:t>
            </a:r>
            <a:r>
              <a:rPr kumimoji="1" lang="en-US" altLang="zh-CN" sz="1600">
                <a:solidFill>
                  <a:srgbClr val="FF6600"/>
                </a:solidFill>
              </a:rPr>
              <a:t>Ruby</a:t>
            </a:r>
            <a:r>
              <a:rPr kumimoji="1" lang="zh-CN" altLang="en-US" sz="1600">
                <a:solidFill>
                  <a:srgbClr val="FF6600"/>
                </a:solidFill>
              </a:rPr>
              <a:t>、</a:t>
            </a:r>
            <a:r>
              <a:rPr kumimoji="1" lang="en-US" altLang="zh-CN" sz="1600">
                <a:solidFill>
                  <a:srgbClr val="FF6600"/>
                </a:solidFill>
              </a:rPr>
              <a:t>PHP</a:t>
            </a:r>
            <a:r>
              <a:rPr kumimoji="1" lang="zh-CN" altLang="en-US" sz="1600">
                <a:solidFill>
                  <a:srgbClr val="FF6600"/>
                </a:solidFill>
              </a:rPr>
              <a:t>、</a:t>
            </a:r>
            <a:r>
              <a:rPr kumimoji="1" lang="en-US" altLang="zh-CN" sz="1600">
                <a:solidFill>
                  <a:srgbClr val="FF6600"/>
                </a:solidFill>
              </a:rPr>
              <a:t>JavaScript</a:t>
            </a:r>
            <a:r>
              <a:rPr kumimoji="1" lang="zh-CN" altLang="en-US" sz="1600">
                <a:solidFill>
                  <a:srgbClr val="FF6600"/>
                </a:solidFill>
              </a:rPr>
              <a:t>、</a:t>
            </a:r>
            <a:r>
              <a:rPr kumimoji="1" lang="en-US" altLang="zh-CN" sz="1600">
                <a:solidFill>
                  <a:srgbClr val="FF6600"/>
                </a:solidFill>
              </a:rPr>
              <a:t>Perl</a:t>
            </a:r>
            <a:r>
              <a:rPr kumimoji="1" lang="en-US" altLang="en-US" sz="1600"/>
              <a:t>等语言</a:t>
            </a:r>
            <a:r>
              <a:rPr kumimoji="1" lang="zh-CN" altLang="en-US" sz="1600"/>
              <a:t>进行开发，</a:t>
            </a:r>
            <a:r>
              <a:rPr kumimoji="1" lang="en-US" altLang="zh-CN" sz="1600"/>
              <a:t>Mac</a:t>
            </a:r>
            <a:r>
              <a:rPr kumimoji="1" lang="zh-CN" altLang="en-US" sz="1600"/>
              <a:t>是程序员开发的利器，除了微软平台的程序员，其他语言的程序员都将</a:t>
            </a:r>
            <a:r>
              <a:rPr kumimoji="1" lang="en-US" altLang="zh-CN" sz="1600"/>
              <a:t>Mac</a:t>
            </a:r>
            <a:r>
              <a:rPr kumimoji="1" lang="zh-CN" altLang="en-US" sz="1600"/>
              <a:t>作为开发平台</a:t>
            </a:r>
            <a:endParaRPr kumimoji="1" lang="en-US" altLang="en-US" sz="1600"/>
          </a:p>
          <a:p>
            <a:r>
              <a:rPr kumimoji="1" lang="en-US" altLang="zh-CN" sz="1600"/>
              <a:t>Mac</a:t>
            </a:r>
            <a:r>
              <a:rPr kumimoji="1" lang="zh-CN" altLang="en-US" sz="1600"/>
              <a:t>系统中上很多程序员使用的工具和软件都是通过命令行实现的，例如：</a:t>
            </a:r>
            <a:r>
              <a:rPr kumimoji="1" lang="en-US" altLang="zh-CN" sz="1600">
                <a:solidFill>
                  <a:srgbClr val="FF0000"/>
                </a:solidFill>
              </a:rPr>
              <a:t>Apache</a:t>
            </a:r>
            <a:r>
              <a:rPr kumimoji="1" lang="zh-CN" altLang="en-US" sz="1600"/>
              <a:t>、</a:t>
            </a:r>
            <a:r>
              <a:rPr kumimoji="1" lang="en-US" altLang="zh-CN" sz="1600"/>
              <a:t>SQLite</a:t>
            </a:r>
            <a:r>
              <a:rPr kumimoji="1" lang="zh-CN" altLang="en-US" sz="1600"/>
              <a:t>、音频格式转换、视频格式转换、</a:t>
            </a:r>
            <a:r>
              <a:rPr kumimoji="1" lang="en-US" altLang="zh-CN" sz="1600"/>
              <a:t>SVN</a:t>
            </a:r>
            <a:r>
              <a:rPr kumimoji="1" lang="zh-CN" altLang="en-US" sz="1600"/>
              <a:t>、</a:t>
            </a:r>
            <a:r>
              <a:rPr kumimoji="1" lang="en-US" altLang="zh-CN" sz="1600"/>
              <a:t>GIT</a:t>
            </a:r>
            <a:r>
              <a:rPr kumimoji="1" lang="zh-CN" altLang="zh-CN" sz="1600"/>
              <a:t>……</a:t>
            </a:r>
            <a:endParaRPr kumimoji="1" lang="en-US" altLang="zh-CN" sz="1600"/>
          </a:p>
          <a:p>
            <a:r>
              <a:rPr kumimoji="1" lang="zh-CN" altLang="en-US" sz="1600"/>
              <a:t>后续课程中涉及的内容也需要使用到命令行配置</a:t>
            </a:r>
            <a:endParaRPr kumimoji="1" lang="en-US" altLang="zh-CN" sz="1600"/>
          </a:p>
          <a:p>
            <a:pPr lvl="1">
              <a:buFont typeface="Wingdings" charset="2"/>
              <a:buChar char="Ø"/>
            </a:pPr>
            <a:r>
              <a:rPr kumimoji="1" lang="en-US" altLang="zh-CN" sz="1600">
                <a:solidFill>
                  <a:srgbClr val="FF6600"/>
                </a:solidFill>
              </a:rPr>
              <a:t>MySQL</a:t>
            </a:r>
            <a:r>
              <a:rPr kumimoji="1" lang="zh-CN" altLang="en-US" sz="1600">
                <a:solidFill>
                  <a:srgbClr val="FF6600"/>
                </a:solidFill>
              </a:rPr>
              <a:t>配置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600">
                <a:solidFill>
                  <a:srgbClr val="FF6600"/>
                </a:solidFill>
              </a:rPr>
              <a:t>CocoaPods</a:t>
            </a:r>
            <a:r>
              <a:rPr kumimoji="1" lang="zh-CN" altLang="en-US" sz="1600">
                <a:solidFill>
                  <a:srgbClr val="FF6600"/>
                </a:solidFill>
              </a:rPr>
              <a:t>配置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600">
                <a:solidFill>
                  <a:srgbClr val="FF6600"/>
                </a:solidFill>
              </a:rPr>
              <a:t>XMPP</a:t>
            </a:r>
            <a:r>
              <a:rPr kumimoji="1" lang="zh-CN" altLang="en-US" sz="1600">
                <a:solidFill>
                  <a:srgbClr val="FF6600"/>
                </a:solidFill>
              </a:rPr>
              <a:t>环境配置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600">
                <a:solidFill>
                  <a:srgbClr val="FF6600"/>
                </a:solidFill>
              </a:rPr>
              <a:t>cocos2d-x</a:t>
            </a:r>
            <a:r>
              <a:rPr kumimoji="1" lang="zh-CN" altLang="en-US" sz="1600">
                <a:solidFill>
                  <a:srgbClr val="FF6600"/>
                </a:solidFill>
              </a:rPr>
              <a:t>配置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600">
                <a:solidFill>
                  <a:srgbClr val="FF6600"/>
                </a:solidFill>
              </a:rPr>
              <a:t>GIT &amp; SVN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600">
                <a:solidFill>
                  <a:srgbClr val="FF6600"/>
                </a:solidFill>
              </a:rPr>
              <a:t>Passbook</a:t>
            </a:r>
            <a:endParaRPr kumimoji="1" lang="en-US" altLang="zh-CN" sz="1600"/>
          </a:p>
          <a:p>
            <a:endParaRPr kumimoji="1" lang="en-US" altLang="zh-CN" sz="1600"/>
          </a:p>
          <a:p>
            <a:r>
              <a:rPr kumimoji="1" lang="zh-CN" altLang="en-US" sz="1600"/>
              <a:t>不过：对于熟悉图形操作的人而言，命令行的操作实在是不友好</a:t>
            </a:r>
            <a:endParaRPr kumimoji="1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423372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安装</a:t>
            </a:r>
            <a:r>
              <a:rPr kumimoji="1" lang="en-US" altLang="zh-CN"/>
              <a:t>MySQL</a:t>
            </a:r>
            <a:r>
              <a:rPr kumimoji="1" lang="zh-CN" altLang="en-US"/>
              <a:t>管理工具</a:t>
            </a:r>
            <a:r>
              <a:rPr kumimoji="1" lang="en-US" altLang="zh-CN"/>
              <a:t>——Navicat Premium</a:t>
            </a:r>
            <a:endParaRPr kumimoji="1"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rcRect t="-46666" b="-46666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0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建立数据库连接（</a:t>
            </a:r>
            <a:r>
              <a:rPr kumimoji="1" lang="en-US" altLang="zh-CN"/>
              <a:t>1</a:t>
            </a:r>
            <a:r>
              <a:rPr kumimoji="1" lang="zh-CN" altLang="en-US"/>
              <a:t>）</a:t>
            </a:r>
          </a:p>
        </p:txBody>
      </p:sp>
      <p:pic>
        <p:nvPicPr>
          <p:cNvPr id="4" name="内容占位符 3" descr="屏幕快照 2014-03-02 上午2.59.4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738" r="-267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2384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建立数据库连接（</a:t>
            </a:r>
            <a:r>
              <a:rPr kumimoji="1" lang="en-US" altLang="zh-CN"/>
              <a:t>2</a:t>
            </a:r>
            <a:r>
              <a:rPr kumimoji="1" lang="zh-CN" altLang="en-US"/>
              <a:t>）</a:t>
            </a:r>
          </a:p>
        </p:txBody>
      </p:sp>
      <p:pic>
        <p:nvPicPr>
          <p:cNvPr id="4" name="内容占位符 3" descr="屏幕快照 2014-03-02 上午2.59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253" r="-30253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3"/>
          <a:srcRect l="-509" r="-509"/>
          <a:stretch>
            <a:fillRect/>
          </a:stretch>
        </p:blipFill>
        <p:spPr>
          <a:xfrm>
            <a:off x="609600" y="1752600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9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新建数据库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2374900"/>
            <a:ext cx="53086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1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执行</a:t>
            </a:r>
            <a:r>
              <a:rPr kumimoji="1" lang="en-US" altLang="zh-CN"/>
              <a:t>SQL</a:t>
            </a:r>
            <a:r>
              <a:rPr kumimoji="1" lang="zh-CN" altLang="en-US"/>
              <a:t>脚本</a:t>
            </a:r>
            <a:r>
              <a:rPr kumimoji="1" lang="en-US" altLang="zh-CN"/>
              <a:t>——</a:t>
            </a:r>
            <a:r>
              <a:rPr kumimoji="1" lang="zh-CN" altLang="en-US"/>
              <a:t>导入初始数据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82" y="2162494"/>
            <a:ext cx="2832100" cy="1943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431" y="1619662"/>
            <a:ext cx="5603466" cy="464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6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/>
              <a:t>Q &amp; A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7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I Worte Python</a:t>
            </a:r>
          </a:p>
          <a:p>
            <a:r>
              <a:rPr kumimoji="1" lang="en-US" altLang="zh-CN"/>
              <a:t>Python</a:t>
            </a:r>
            <a:r>
              <a:rPr kumimoji="1" lang="zh-CN" altLang="en-US"/>
              <a:t>是我写的</a:t>
            </a:r>
            <a:endParaRPr kumimoji="1" lang="en-US" altLang="zh-CN"/>
          </a:p>
          <a:p>
            <a:r>
              <a:rPr kumimoji="1" lang="en-US" altLang="zh-CN"/>
              <a:t>Python</a:t>
            </a:r>
            <a:r>
              <a:rPr kumimoji="1" lang="zh-CN" altLang="en-US"/>
              <a:t>是老子开发的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73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2014</a:t>
            </a:r>
            <a:r>
              <a:rPr kumimoji="1" lang="zh-CN" altLang="en-US"/>
              <a:t>年</a:t>
            </a:r>
            <a:r>
              <a:rPr kumimoji="1" lang="zh-CN" altLang="zh-CN"/>
              <a:t>4</a:t>
            </a:r>
            <a:r>
              <a:rPr kumimoji="1" lang="zh-CN" altLang="en-US"/>
              <a:t>月</a:t>
            </a:r>
            <a:r>
              <a:rPr kumimoji="1" lang="en-US" altLang="zh-CN"/>
              <a:t>TOIBE</a:t>
            </a:r>
            <a:r>
              <a:rPr kumimoji="1" lang="zh-CN" altLang="en-US"/>
              <a:t>排名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42" y="1376304"/>
            <a:ext cx="7646117" cy="508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0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3" name="图片 2" descr="web_compon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0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罐形 2"/>
          <p:cNvSpPr/>
          <p:nvPr/>
        </p:nvSpPr>
        <p:spPr>
          <a:xfrm>
            <a:off x="5638033" y="1281981"/>
            <a:ext cx="1436215" cy="15193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数据库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638033" y="3727238"/>
            <a:ext cx="1436215" cy="15193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Web</a:t>
            </a:r>
            <a:r>
              <a:rPr kumimoji="1" lang="zh-CN" altLang="en-US"/>
              <a:t>服务器</a:t>
            </a:r>
            <a:endParaRPr kumimoji="1" lang="en-US" altLang="zh-CN"/>
          </a:p>
          <a:p>
            <a:pPr algn="ctr"/>
            <a:r>
              <a:rPr kumimoji="1" lang="zh-CN" altLang="zh-CN"/>
              <a:t>(</a:t>
            </a:r>
            <a:r>
              <a:rPr kumimoji="1" lang="zh-CN" altLang="en-US"/>
              <a:t>程序</a:t>
            </a:r>
            <a:r>
              <a:rPr kumimoji="1" lang="en-US" altLang="zh-CN"/>
              <a:t>)</a:t>
            </a:r>
          </a:p>
          <a:p>
            <a:pPr algn="ctr"/>
            <a:r>
              <a:rPr kumimoji="1" lang="en-US" altLang="zh-CN">
                <a:solidFill>
                  <a:srgbClr val="FF6600"/>
                </a:solidFill>
              </a:rPr>
              <a:t>Apache</a:t>
            </a:r>
            <a:endParaRPr kumimoji="1" lang="zh-CN" altLang="en-US">
              <a:solidFill>
                <a:srgbClr val="FF66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0955" y="3584796"/>
            <a:ext cx="1543041" cy="1804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客户端</a:t>
            </a:r>
            <a:endParaRPr kumimoji="1" lang="zh-CN" altLang="en-US"/>
          </a:p>
        </p:txBody>
      </p:sp>
      <p:cxnSp>
        <p:nvCxnSpPr>
          <p:cNvPr id="7" name="直线箭头连接符 6"/>
          <p:cNvCxnSpPr>
            <a:stCxn id="5" idx="3"/>
            <a:endCxn id="10" idx="1"/>
          </p:cNvCxnSpPr>
          <p:nvPr/>
        </p:nvCxnSpPr>
        <p:spPr>
          <a:xfrm>
            <a:off x="2183996" y="4486930"/>
            <a:ext cx="20059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189949" y="3727238"/>
            <a:ext cx="1448084" cy="15193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前端的语言</a:t>
            </a:r>
            <a:endParaRPr kumimoji="1" lang="en-US" altLang="zh-CN"/>
          </a:p>
          <a:p>
            <a:pPr algn="ctr"/>
            <a:r>
              <a:rPr kumimoji="1" lang="en-US" altLang="zh-CN"/>
              <a:t>PHP</a:t>
            </a:r>
          </a:p>
          <a:p>
            <a:pPr algn="ctr"/>
            <a:r>
              <a:rPr kumimoji="1" lang="en-US" altLang="zh-CN"/>
              <a:t>JSP</a:t>
            </a:r>
          </a:p>
          <a:p>
            <a:pPr algn="ctr"/>
            <a:r>
              <a:rPr kumimoji="1" lang="en-US" altLang="zh-CN"/>
              <a:t>ASP.net</a:t>
            </a:r>
            <a:endParaRPr kumimoji="1" lang="zh-CN" altLang="en-US"/>
          </a:p>
        </p:txBody>
      </p:sp>
      <p:cxnSp>
        <p:nvCxnSpPr>
          <p:cNvPr id="13" name="直线箭头连接符 12"/>
          <p:cNvCxnSpPr/>
          <p:nvPr/>
        </p:nvCxnSpPr>
        <p:spPr>
          <a:xfrm flipV="1">
            <a:off x="4534166" y="2516479"/>
            <a:ext cx="1103867" cy="1210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5222599" y="2801365"/>
            <a:ext cx="759651" cy="925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806581" y="2801365"/>
            <a:ext cx="30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638033" y="3170697"/>
            <a:ext cx="30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</a:t>
            </a:r>
            <a:endParaRPr kumimoji="1" lang="zh-CN" altLang="en-US"/>
          </a:p>
        </p:txBody>
      </p:sp>
      <p:cxnSp>
        <p:nvCxnSpPr>
          <p:cNvPr id="19" name="直线连接符 18"/>
          <p:cNvCxnSpPr/>
          <p:nvPr/>
        </p:nvCxnSpPr>
        <p:spPr>
          <a:xfrm>
            <a:off x="2991125" y="830913"/>
            <a:ext cx="106826" cy="5412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189949" y="5448415"/>
            <a:ext cx="184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FF6600"/>
                </a:solidFill>
              </a:rPr>
              <a:t>非常复杂庞大的</a:t>
            </a:r>
            <a:endParaRPr kumimoji="1" lang="zh-CN" alt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9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Web</a:t>
            </a:r>
            <a:r>
              <a:rPr kumimoji="1" lang="zh-CN" altLang="en-US"/>
              <a:t>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WEB</a:t>
            </a:r>
            <a:r>
              <a:rPr kumimoji="1" lang="zh-CN" altLang="en-US"/>
              <a:t>服务器也称为</a:t>
            </a:r>
            <a:r>
              <a:rPr kumimoji="1" lang="en-US" altLang="zh-CN"/>
              <a:t>WWW(WORLD WIDE WEB)</a:t>
            </a:r>
            <a:r>
              <a:rPr kumimoji="1" lang="zh-CN" altLang="en-US"/>
              <a:t>服务器，主要功能是提供网上信息浏览服务。</a:t>
            </a:r>
            <a:r>
              <a:rPr kumimoji="1" lang="en-US" altLang="zh-CN">
                <a:solidFill>
                  <a:srgbClr val="FF0000"/>
                </a:solidFill>
              </a:rPr>
              <a:t>Web</a:t>
            </a:r>
            <a:r>
              <a:rPr kumimoji="1" lang="zh-CN" altLang="en-US">
                <a:solidFill>
                  <a:srgbClr val="FF0000"/>
                </a:solidFill>
              </a:rPr>
              <a:t>服务器是可以向发出请求的浏览器提供文档的程序</a:t>
            </a:r>
            <a:endParaRPr kumimoji="1" lang="en-US" altLang="zh-CN">
              <a:solidFill>
                <a:srgbClr val="FF0000"/>
              </a:solidFill>
            </a:endParaRPr>
          </a:p>
          <a:p>
            <a:endParaRPr kumimoji="1" lang="en-US" altLang="zh-CN"/>
          </a:p>
          <a:p>
            <a:pPr marL="514350" indent="-514350">
              <a:buFont typeface="+mj-lt"/>
              <a:buAutoNum type="arabicParenBoth"/>
            </a:pPr>
            <a:r>
              <a:rPr kumimoji="1" lang="zh-CN" altLang="en-US"/>
              <a:t>服务器</a:t>
            </a:r>
            <a:r>
              <a:rPr kumimoji="1" lang="zh-CN" altLang="en-US">
                <a:solidFill>
                  <a:srgbClr val="FF0000"/>
                </a:solidFill>
              </a:rPr>
              <a:t>是一种被动程序</a:t>
            </a:r>
            <a:r>
              <a:rPr kumimoji="1" lang="zh-CN" altLang="en-US"/>
              <a:t>：只有当</a:t>
            </a:r>
            <a:r>
              <a:rPr kumimoji="1" lang="en-US" altLang="zh-CN"/>
              <a:t>Internet</a:t>
            </a:r>
            <a:r>
              <a:rPr kumimoji="1" lang="zh-CN" altLang="en-US"/>
              <a:t>上运行在其他计算机中的浏览器发出</a:t>
            </a:r>
            <a:r>
              <a:rPr kumimoji="1" lang="zh-CN" altLang="en-US">
                <a:solidFill>
                  <a:srgbClr val="FF0000"/>
                </a:solidFill>
              </a:rPr>
              <a:t>请求</a:t>
            </a:r>
            <a:r>
              <a:rPr kumimoji="1" lang="zh-CN" altLang="en-US"/>
              <a:t>时，服务器才会</a:t>
            </a:r>
            <a:r>
              <a:rPr kumimoji="1" lang="zh-CN" altLang="en-US">
                <a:solidFill>
                  <a:srgbClr val="FF0000"/>
                </a:solidFill>
              </a:rPr>
              <a:t>响应</a:t>
            </a:r>
            <a:endParaRPr kumimoji="1" lang="en-US" altLang="zh-CN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arenBoth"/>
            </a:pPr>
            <a:r>
              <a:rPr kumimoji="1" lang="zh-CN" altLang="en-US"/>
              <a:t>最常用的</a:t>
            </a:r>
            <a:r>
              <a:rPr kumimoji="1" lang="en-US" altLang="zh-CN"/>
              <a:t>Web</a:t>
            </a:r>
            <a:r>
              <a:rPr kumimoji="1" lang="zh-CN" altLang="en-US"/>
              <a:t>服务器是</a:t>
            </a:r>
            <a:r>
              <a:rPr kumimoji="1" lang="en-US" altLang="zh-CN" b="1">
                <a:solidFill>
                  <a:srgbClr val="FF0000"/>
                </a:solidFill>
              </a:rPr>
              <a:t>Apache</a:t>
            </a:r>
            <a:r>
              <a:rPr kumimoji="1" lang="zh-CN" altLang="en-US"/>
              <a:t>和</a:t>
            </a:r>
            <a:r>
              <a:rPr kumimoji="1" lang="en-US" altLang="zh-CN"/>
              <a:t>Microsoft</a:t>
            </a:r>
            <a:r>
              <a:rPr kumimoji="1" lang="zh-CN" altLang="en-US"/>
              <a:t>的</a:t>
            </a:r>
            <a:r>
              <a:rPr kumimoji="1" lang="en-US" altLang="zh-CN"/>
              <a:t>Internet</a:t>
            </a:r>
            <a:r>
              <a:rPr kumimoji="1" lang="zh-CN" altLang="en-US"/>
              <a:t>信息服务器</a:t>
            </a:r>
            <a:r>
              <a:rPr kumimoji="1" lang="en-US" altLang="zh-CN">
                <a:solidFill>
                  <a:srgbClr val="FF0000"/>
                </a:solidFill>
              </a:rPr>
              <a:t>IIS</a:t>
            </a:r>
          </a:p>
          <a:p>
            <a:pPr marL="514350" indent="-514350">
              <a:buFont typeface="+mj-lt"/>
              <a:buAutoNum type="arabicParenBoth"/>
            </a:pPr>
            <a:r>
              <a:rPr kumimoji="1" lang="en-US" altLang="zh-CN"/>
              <a:t>Web</a:t>
            </a:r>
            <a:r>
              <a:rPr kumimoji="1" lang="zh-CN" altLang="en-US"/>
              <a:t>服务器是一台在</a:t>
            </a:r>
            <a:r>
              <a:rPr kumimoji="1" lang="en-US" altLang="zh-CN"/>
              <a:t>Internet</a:t>
            </a:r>
            <a:r>
              <a:rPr kumimoji="1" lang="zh-CN" altLang="en-US"/>
              <a:t>上</a:t>
            </a:r>
            <a:r>
              <a:rPr kumimoji="1" lang="zh-CN" altLang="en-US">
                <a:solidFill>
                  <a:srgbClr val="FF0000"/>
                </a:solidFill>
              </a:rPr>
              <a:t>具有独立</a:t>
            </a:r>
            <a:r>
              <a:rPr kumimoji="1" lang="en-US" altLang="zh-CN">
                <a:solidFill>
                  <a:srgbClr val="FF0000"/>
                </a:solidFill>
              </a:rPr>
              <a:t>IP</a:t>
            </a:r>
            <a:r>
              <a:rPr kumimoji="1" lang="zh-CN" altLang="en-US">
                <a:solidFill>
                  <a:srgbClr val="FF0000"/>
                </a:solidFill>
              </a:rPr>
              <a:t>地址的计算机</a:t>
            </a:r>
            <a:endParaRPr kumimoji="1" lang="en-US" altLang="zh-CN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arenBoth"/>
            </a:pPr>
            <a:r>
              <a:rPr kumimoji="1" lang="en-US" altLang="zh-CN"/>
              <a:t>Web</a:t>
            </a:r>
            <a:r>
              <a:rPr kumimoji="1" lang="zh-CN" altLang="en-US"/>
              <a:t>服务器是指</a:t>
            </a:r>
            <a:r>
              <a:rPr kumimoji="1" lang="zh-CN" altLang="en-US">
                <a:solidFill>
                  <a:srgbClr val="FF0000"/>
                </a:solidFill>
              </a:rPr>
              <a:t>驻留于因特网上某种类型计算机的程序</a:t>
            </a:r>
            <a:endParaRPr kumimoji="1" lang="en-US" altLang="zh-CN">
              <a:solidFill>
                <a:srgbClr val="FF0000"/>
              </a:solidFill>
            </a:endParaRP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249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本地计算机的</a:t>
            </a:r>
            <a:r>
              <a:rPr kumimoji="1" lang="en-US" altLang="zh-CN"/>
              <a:t>IP</a:t>
            </a:r>
            <a:r>
              <a:rPr kumimoji="1" lang="zh-CN" altLang="en-US"/>
              <a:t>地址和域名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IP</a:t>
            </a:r>
            <a:r>
              <a:rPr kumimoji="1" lang="zh-CN" altLang="en-US"/>
              <a:t>地址：</a:t>
            </a:r>
            <a:r>
              <a:rPr kumimoji="1" lang="en-US" altLang="zh-CN">
                <a:solidFill>
                  <a:srgbClr val="FF0000"/>
                </a:solidFill>
              </a:rPr>
              <a:t>127.0.0.1</a:t>
            </a:r>
          </a:p>
          <a:p>
            <a:r>
              <a:rPr kumimoji="1" lang="zh-CN" altLang="en-US"/>
              <a:t>是回送地址，指本地机，一般用来测试使用</a:t>
            </a:r>
          </a:p>
          <a:p>
            <a:r>
              <a:rPr kumimoji="1" lang="zh-CN" altLang="en-US">
                <a:solidFill>
                  <a:srgbClr val="FF6600"/>
                </a:solidFill>
              </a:rPr>
              <a:t>无论什么程序，一旦使用回送地址发送数据，协议软件立即返回，不进行任何网络传输</a:t>
            </a:r>
          </a:p>
          <a:p>
            <a:r>
              <a:rPr kumimoji="1" lang="zh-CN" altLang="en-US"/>
              <a:t>常用测试命令：</a:t>
            </a:r>
            <a:r>
              <a:rPr kumimoji="1" lang="en-US" altLang="zh-CN">
                <a:solidFill>
                  <a:srgbClr val="FF0000"/>
                </a:solidFill>
              </a:rPr>
              <a:t>ping 127.0.0.1</a:t>
            </a:r>
          </a:p>
          <a:p>
            <a:endParaRPr kumimoji="1" lang="en-US" altLang="zh-CN"/>
          </a:p>
          <a:p>
            <a:r>
              <a:rPr kumimoji="1" lang="zh-CN" altLang="en-US"/>
              <a:t>域名：</a:t>
            </a:r>
            <a:r>
              <a:rPr kumimoji="1" lang="en-US" altLang="zh-CN">
                <a:solidFill>
                  <a:srgbClr val="FF0000"/>
                </a:solidFill>
              </a:rPr>
              <a:t>localhost</a:t>
            </a:r>
          </a:p>
          <a:p>
            <a:r>
              <a:rPr kumimoji="1" lang="zh-CN" altLang="en-US"/>
              <a:t>在计算机网络中，</a:t>
            </a:r>
            <a:r>
              <a:rPr kumimoji="1" lang="en-US" altLang="zh-CN"/>
              <a:t>localhost</a:t>
            </a:r>
            <a:r>
              <a:rPr kumimoji="1" lang="zh-CN" altLang="en-US"/>
              <a:t>（本地主机）是给回路网络接口的一个标准主机名，相对应的</a:t>
            </a:r>
            <a:r>
              <a:rPr kumimoji="1" lang="en-US" altLang="zh-CN"/>
              <a:t>IP</a:t>
            </a:r>
            <a:r>
              <a:rPr kumimoji="1" lang="zh-CN" altLang="en-US"/>
              <a:t>地址为</a:t>
            </a:r>
            <a:r>
              <a:rPr kumimoji="1" lang="en-US" altLang="zh-CN"/>
              <a:t>127.0.0.1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491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框架PPT2014.potx</Template>
  <TotalTime>780</TotalTime>
  <Words>1033</Words>
  <Application>Microsoft Macintosh PowerPoint</Application>
  <PresentationFormat>全屏显示(4:3)</PresentationFormat>
  <Paragraphs>243</Paragraphs>
  <Slides>35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框架PPT2014</vt:lpstr>
      <vt:lpstr>服务器搭建</vt:lpstr>
      <vt:lpstr>服务器搭建</vt:lpstr>
      <vt:lpstr>熟悉命令行的好处</vt:lpstr>
      <vt:lpstr>PowerPoint 演示文稿</vt:lpstr>
      <vt:lpstr>2014年4月TOIBE排名</vt:lpstr>
      <vt:lpstr>PowerPoint 演示文稿</vt:lpstr>
      <vt:lpstr>PowerPoint 演示文稿</vt:lpstr>
      <vt:lpstr>Web服务器</vt:lpstr>
      <vt:lpstr>本地计算机的IP地址和域名</vt:lpstr>
      <vt:lpstr>PowerPoint 演示文稿</vt:lpstr>
      <vt:lpstr>判断本地计算机的Apache服务器是否启动</vt:lpstr>
      <vt:lpstr>启动本地的Apache服务器</vt:lpstr>
      <vt:lpstr>Apache服务器正常工作</vt:lpstr>
      <vt:lpstr>查找Apache的默认文档目录</vt:lpstr>
      <vt:lpstr>在Finder中新建网站文件夹Sites</vt:lpstr>
      <vt:lpstr>在vim中修改(两处)DocumentRoot的内容</vt:lpstr>
      <vt:lpstr>继续查找DocumentRoot 字符串 </vt:lpstr>
      <vt:lpstr>测试Apache是否正常工作</vt:lpstr>
      <vt:lpstr>PHP支持</vt:lpstr>
      <vt:lpstr>测试PHP是否正常工作</vt:lpstr>
      <vt:lpstr>命令行小结</vt:lpstr>
      <vt:lpstr>PHP简介</vt:lpstr>
      <vt:lpstr>vim</vt:lpstr>
      <vt:lpstr>vim &amp; emacs的学习轨迹示意图</vt:lpstr>
      <vt:lpstr>MySQL简介</vt:lpstr>
      <vt:lpstr>安装MySQL</vt:lpstr>
      <vt:lpstr>启动MySQL服务器</vt:lpstr>
      <vt:lpstr>设置MySQL命令的别名</vt:lpstr>
      <vt:lpstr>修改MySQL的管理员密码</vt:lpstr>
      <vt:lpstr>安装MySQL管理工具——Navicat Premium</vt:lpstr>
      <vt:lpstr>建立数据库连接（1）</vt:lpstr>
      <vt:lpstr>建立数据库连接（2）</vt:lpstr>
      <vt:lpstr>新建数据库</vt:lpstr>
      <vt:lpstr>执行SQL脚本——导入初始数据</vt:lpstr>
      <vt:lpstr>Q &amp; A</vt:lpstr>
    </vt:vector>
  </TitlesOfParts>
  <Company>joyios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凡 刘</dc:creator>
  <cp:lastModifiedBy>aplle adsf</cp:lastModifiedBy>
  <cp:revision>191</cp:revision>
  <dcterms:created xsi:type="dcterms:W3CDTF">2014-04-20T02:34:42Z</dcterms:created>
  <dcterms:modified xsi:type="dcterms:W3CDTF">2014-04-24T06:28:21Z</dcterms:modified>
</cp:coreProperties>
</file>