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42803763" cy="3027521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9535" userDrawn="1">
          <p15:clr>
            <a:srgbClr val="A4A3A4"/>
          </p15:clr>
        </p15:guide>
        <p15:guide id="2" pos="134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646"/>
    <a:srgbClr val="F4CEC3"/>
    <a:srgbClr val="DDD9D6"/>
    <a:srgbClr val="C4EBD0"/>
    <a:srgbClr val="4365E2"/>
    <a:srgbClr val="D1E2F2"/>
    <a:srgbClr val="FFFFFF"/>
    <a:srgbClr val="FFFEFF"/>
    <a:srgbClr val="FFECD2"/>
    <a:srgbClr val="FF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47" autoAdjust="0"/>
    <p:restoredTop sz="96296"/>
  </p:normalViewPr>
  <p:slideViewPr>
    <p:cSldViewPr>
      <p:cViewPr>
        <p:scale>
          <a:sx n="43" d="100"/>
          <a:sy n="43" d="100"/>
        </p:scale>
        <p:origin x="-784" y="-2824"/>
      </p:cViewPr>
      <p:guideLst>
        <p:guide orient="horz" pos="9535"/>
        <p:guide pos="1348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71055F-8152-4ADD-8E3E-DCAE390CBDE8}" type="datetimeFigureOut">
              <a:rPr lang="en-GB" smtClean="0"/>
              <a:pPr/>
              <a:t>03/04/2019</a:t>
            </a:fld>
            <a:endParaRPr lang="en-GB"/>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FBAEE-D496-449C-AFE8-119C27EFB506}" type="slidenum">
              <a:rPr lang="en-GB" smtClean="0"/>
              <a:pPr/>
              <a:t>‹#›</a:t>
            </a:fld>
            <a:endParaRPr lang="en-GB"/>
          </a:p>
        </p:txBody>
      </p:sp>
    </p:spTree>
    <p:extLst>
      <p:ext uri="{BB962C8B-B14F-4D97-AF65-F5344CB8AC3E}">
        <p14:creationId xmlns:p14="http://schemas.microsoft.com/office/powerpoint/2010/main" val="30100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39FBAEE-D496-449C-AFE8-119C27EFB506}" type="slidenum">
              <a:rPr lang="en-GB" smtClean="0"/>
              <a:pPr/>
              <a:t>1</a:t>
            </a:fld>
            <a:endParaRPr lang="en-GB"/>
          </a:p>
        </p:txBody>
      </p:sp>
    </p:spTree>
    <p:extLst>
      <p:ext uri="{BB962C8B-B14F-4D97-AF65-F5344CB8AC3E}">
        <p14:creationId xmlns:p14="http://schemas.microsoft.com/office/powerpoint/2010/main" val="67827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53" y="9404932"/>
            <a:ext cx="36384658" cy="6490032"/>
          </a:xfrm>
        </p:spPr>
        <p:txBody>
          <a:bodyPr/>
          <a:lstStyle/>
          <a:p>
            <a:r>
              <a:rPr lang="en-US"/>
              <a:t>Click to edit Master title style</a:t>
            </a:r>
            <a:endParaRPr lang="en-GB"/>
          </a:p>
        </p:txBody>
      </p:sp>
      <p:sp>
        <p:nvSpPr>
          <p:cNvPr id="3" name="Subtitle 2"/>
          <p:cNvSpPr>
            <a:spLocks noGrp="1"/>
          </p:cNvSpPr>
          <p:nvPr>
            <p:ph type="subTitle" idx="1"/>
          </p:nvPr>
        </p:nvSpPr>
        <p:spPr>
          <a:xfrm>
            <a:off x="6421351" y="17155917"/>
            <a:ext cx="29961062" cy="7737510"/>
          </a:xfrm>
        </p:spPr>
        <p:txBody>
          <a:bodyPr/>
          <a:lstStyle>
            <a:lvl1pPr marL="0" indent="0" algn="ctr">
              <a:buNone/>
              <a:defRPr/>
            </a:lvl1pPr>
            <a:lvl2pPr marL="646378" indent="0" algn="ctr">
              <a:buNone/>
              <a:defRPr/>
            </a:lvl2pPr>
            <a:lvl3pPr marL="1292753" indent="0" algn="ctr">
              <a:buNone/>
              <a:defRPr/>
            </a:lvl3pPr>
            <a:lvl4pPr marL="1939131" indent="0" algn="ctr">
              <a:buNone/>
              <a:defRPr/>
            </a:lvl4pPr>
            <a:lvl5pPr marL="2585507" indent="0" algn="ctr">
              <a:buNone/>
              <a:defRPr/>
            </a:lvl5pPr>
            <a:lvl6pPr marL="3231885" indent="0" algn="ctr">
              <a:buNone/>
              <a:defRPr/>
            </a:lvl6pPr>
            <a:lvl7pPr marL="3878261" indent="0" algn="ctr">
              <a:buNone/>
              <a:defRPr/>
            </a:lvl7pPr>
            <a:lvl8pPr marL="4524638" indent="0" algn="ctr">
              <a:buNone/>
              <a:defRPr/>
            </a:lvl8pPr>
            <a:lvl9pPr marL="5171015"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DC26611-6281-4E11-ACC2-85FA96A0667E}" type="slidenum">
              <a:rPr lang="en-US"/>
              <a:pPr/>
              <a:t>‹#›</a:t>
            </a:fld>
            <a:endParaRPr lang="en-US"/>
          </a:p>
        </p:txBody>
      </p:sp>
    </p:spTree>
    <p:extLst>
      <p:ext uri="{BB962C8B-B14F-4D97-AF65-F5344CB8AC3E}">
        <p14:creationId xmlns:p14="http://schemas.microsoft.com/office/powerpoint/2010/main" val="185091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001956-8B40-46A1-B63C-7ACD83FEB396}" type="slidenum">
              <a:rPr lang="en-US"/>
              <a:pPr/>
              <a:t>‹#›</a:t>
            </a:fld>
            <a:endParaRPr lang="en-US"/>
          </a:p>
        </p:txBody>
      </p:sp>
    </p:spTree>
    <p:extLst>
      <p:ext uri="{BB962C8B-B14F-4D97-AF65-F5344CB8AC3E}">
        <p14:creationId xmlns:p14="http://schemas.microsoft.com/office/powerpoint/2010/main" val="13114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9729" y="2691456"/>
            <a:ext cx="9094481" cy="24219721"/>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09555" y="2691456"/>
            <a:ext cx="27074710" cy="242197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5BEDB0-F9BA-4179-BEBF-8DBF122176E3}" type="slidenum">
              <a:rPr lang="en-US"/>
              <a:pPr/>
              <a:t>‹#›</a:t>
            </a:fld>
            <a:endParaRPr lang="en-US"/>
          </a:p>
        </p:txBody>
      </p:sp>
    </p:spTree>
    <p:extLst>
      <p:ext uri="{BB962C8B-B14F-4D97-AF65-F5344CB8AC3E}">
        <p14:creationId xmlns:p14="http://schemas.microsoft.com/office/powerpoint/2010/main" val="160601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C2F9BE-EEBC-49BD-8E1A-7AE886ED32A9}" type="slidenum">
              <a:rPr lang="en-US"/>
              <a:pPr/>
              <a:t>‹#›</a:t>
            </a:fld>
            <a:endParaRPr lang="en-US"/>
          </a:p>
        </p:txBody>
      </p:sp>
    </p:spTree>
    <p:extLst>
      <p:ext uri="{BB962C8B-B14F-4D97-AF65-F5344CB8AC3E}">
        <p14:creationId xmlns:p14="http://schemas.microsoft.com/office/powerpoint/2010/main" val="400921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0132" y="19454376"/>
            <a:ext cx="36384658" cy="6012824"/>
          </a:xfrm>
        </p:spPr>
        <p:txBody>
          <a:bodyPr anchor="t"/>
          <a:lstStyle>
            <a:lvl1pPr algn="l">
              <a:defRPr sz="5655" b="1" cap="all"/>
            </a:lvl1pPr>
          </a:lstStyle>
          <a:p>
            <a:r>
              <a:rPr lang="en-US"/>
              <a:t>Click to edit Master title style</a:t>
            </a:r>
            <a:endParaRPr lang="en-GB"/>
          </a:p>
        </p:txBody>
      </p:sp>
      <p:sp>
        <p:nvSpPr>
          <p:cNvPr id="3" name="Text Placeholder 2"/>
          <p:cNvSpPr>
            <a:spLocks noGrp="1"/>
          </p:cNvSpPr>
          <p:nvPr>
            <p:ph type="body" idx="1"/>
          </p:nvPr>
        </p:nvSpPr>
        <p:spPr>
          <a:xfrm>
            <a:off x="3380132" y="12831850"/>
            <a:ext cx="36384658" cy="6622527"/>
          </a:xfrm>
        </p:spPr>
        <p:txBody>
          <a:bodyPr anchor="b"/>
          <a:lstStyle>
            <a:lvl1pPr marL="0" indent="0">
              <a:buNone/>
              <a:defRPr sz="2829"/>
            </a:lvl1pPr>
            <a:lvl2pPr marL="646378" indent="0">
              <a:buNone/>
              <a:defRPr sz="2545"/>
            </a:lvl2pPr>
            <a:lvl3pPr marL="1292753" indent="0">
              <a:buNone/>
              <a:defRPr sz="2262"/>
            </a:lvl3pPr>
            <a:lvl4pPr marL="1939131" indent="0">
              <a:buNone/>
              <a:defRPr sz="1979"/>
            </a:lvl4pPr>
            <a:lvl5pPr marL="2585507" indent="0">
              <a:buNone/>
              <a:defRPr sz="1979"/>
            </a:lvl5pPr>
            <a:lvl6pPr marL="3231885" indent="0">
              <a:buNone/>
              <a:defRPr sz="1979"/>
            </a:lvl6pPr>
            <a:lvl7pPr marL="3878261" indent="0">
              <a:buNone/>
              <a:defRPr sz="1979"/>
            </a:lvl7pPr>
            <a:lvl8pPr marL="4524638" indent="0">
              <a:buNone/>
              <a:defRPr sz="1979"/>
            </a:lvl8pPr>
            <a:lvl9pPr marL="5171015" indent="0">
              <a:buNone/>
              <a:defRPr sz="1979"/>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8A6160-4A93-488B-A9E6-8C2E2E63CD41}" type="slidenum">
              <a:rPr lang="en-US"/>
              <a:pPr/>
              <a:t>‹#›</a:t>
            </a:fld>
            <a:endParaRPr lang="en-US"/>
          </a:p>
        </p:txBody>
      </p:sp>
    </p:spTree>
    <p:extLst>
      <p:ext uri="{BB962C8B-B14F-4D97-AF65-F5344CB8AC3E}">
        <p14:creationId xmlns:p14="http://schemas.microsoft.com/office/powerpoint/2010/main" val="138495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209553" y="8745825"/>
            <a:ext cx="18083474" cy="18165352"/>
          </a:xfrm>
        </p:spPr>
        <p:txBody>
          <a:bodyPr/>
          <a:lstStyle>
            <a:lvl1pPr>
              <a:defRPr sz="3957"/>
            </a:lvl1pPr>
            <a:lvl2pPr>
              <a:defRPr sz="3395"/>
            </a:lvl2pPr>
            <a:lvl3pPr>
              <a:defRPr sz="2829"/>
            </a:lvl3pPr>
            <a:lvl4pPr>
              <a:defRPr sz="2545"/>
            </a:lvl4pPr>
            <a:lvl5pPr>
              <a:defRPr sz="2545"/>
            </a:lvl5pPr>
            <a:lvl6pPr>
              <a:defRPr sz="2545"/>
            </a:lvl6pPr>
            <a:lvl7pPr>
              <a:defRPr sz="2545"/>
            </a:lvl7pPr>
            <a:lvl8pPr>
              <a:defRPr sz="2545"/>
            </a:lvl8pPr>
            <a:lvl9pPr>
              <a:defRPr sz="25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1508495" y="8745825"/>
            <a:ext cx="18085717" cy="18165352"/>
          </a:xfrm>
        </p:spPr>
        <p:txBody>
          <a:bodyPr/>
          <a:lstStyle>
            <a:lvl1pPr>
              <a:defRPr sz="3957"/>
            </a:lvl1pPr>
            <a:lvl2pPr>
              <a:defRPr sz="3395"/>
            </a:lvl2pPr>
            <a:lvl3pPr>
              <a:defRPr sz="2829"/>
            </a:lvl3pPr>
            <a:lvl4pPr>
              <a:defRPr sz="2545"/>
            </a:lvl4pPr>
            <a:lvl5pPr>
              <a:defRPr sz="2545"/>
            </a:lvl5pPr>
            <a:lvl6pPr>
              <a:defRPr sz="2545"/>
            </a:lvl6pPr>
            <a:lvl7pPr>
              <a:defRPr sz="2545"/>
            </a:lvl7pPr>
            <a:lvl8pPr>
              <a:defRPr sz="2545"/>
            </a:lvl8pPr>
            <a:lvl9pPr>
              <a:defRPr sz="25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EA4B941-E056-4AF9-AA8C-9C277416A4DB}" type="slidenum">
              <a:rPr lang="en-US"/>
              <a:pPr/>
              <a:t>‹#›</a:t>
            </a:fld>
            <a:endParaRPr lang="en-US"/>
          </a:p>
        </p:txBody>
      </p:sp>
    </p:spTree>
    <p:extLst>
      <p:ext uri="{BB962C8B-B14F-4D97-AF65-F5344CB8AC3E}">
        <p14:creationId xmlns:p14="http://schemas.microsoft.com/office/powerpoint/2010/main" val="16760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1200" y="1212671"/>
            <a:ext cx="38521367" cy="5046056"/>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2141200" y="6776358"/>
            <a:ext cx="18911672" cy="2825073"/>
          </a:xfrm>
        </p:spPr>
        <p:txBody>
          <a:bodyPr anchor="b"/>
          <a:lstStyle>
            <a:lvl1pPr marL="0" indent="0">
              <a:buNone/>
              <a:defRPr sz="3395" b="1"/>
            </a:lvl1pPr>
            <a:lvl2pPr marL="646378" indent="0">
              <a:buNone/>
              <a:defRPr sz="2829" b="1"/>
            </a:lvl2pPr>
            <a:lvl3pPr marL="1292753" indent="0">
              <a:buNone/>
              <a:defRPr sz="2545" b="1"/>
            </a:lvl3pPr>
            <a:lvl4pPr marL="1939131" indent="0">
              <a:buNone/>
              <a:defRPr sz="2262" b="1"/>
            </a:lvl4pPr>
            <a:lvl5pPr marL="2585507" indent="0">
              <a:buNone/>
              <a:defRPr sz="2262" b="1"/>
            </a:lvl5pPr>
            <a:lvl6pPr marL="3231885" indent="0">
              <a:buNone/>
              <a:defRPr sz="2262" b="1"/>
            </a:lvl6pPr>
            <a:lvl7pPr marL="3878261" indent="0">
              <a:buNone/>
              <a:defRPr sz="2262" b="1"/>
            </a:lvl7pPr>
            <a:lvl8pPr marL="4524638" indent="0">
              <a:buNone/>
              <a:defRPr sz="2262" b="1"/>
            </a:lvl8pPr>
            <a:lvl9pPr marL="5171015" indent="0">
              <a:buNone/>
              <a:defRPr sz="2262" b="1"/>
            </a:lvl9pPr>
          </a:lstStyle>
          <a:p>
            <a:pPr lvl="0"/>
            <a:r>
              <a:rPr lang="en-US"/>
              <a:t>Click to edit Master text styles</a:t>
            </a:r>
          </a:p>
        </p:txBody>
      </p:sp>
      <p:sp>
        <p:nvSpPr>
          <p:cNvPr id="4" name="Content Placeholder 3"/>
          <p:cNvSpPr>
            <a:spLocks noGrp="1"/>
          </p:cNvSpPr>
          <p:nvPr>
            <p:ph sz="half" idx="2"/>
          </p:nvPr>
        </p:nvSpPr>
        <p:spPr>
          <a:xfrm>
            <a:off x="2141200" y="9601430"/>
            <a:ext cx="18911672" cy="17443364"/>
          </a:xfrm>
        </p:spPr>
        <p:txBody>
          <a:bodyPr/>
          <a:lstStyle>
            <a:lvl1pPr>
              <a:defRPr sz="3395"/>
            </a:lvl1pPr>
            <a:lvl2pPr>
              <a:defRPr sz="2829"/>
            </a:lvl2pPr>
            <a:lvl3pPr>
              <a:defRPr sz="2545"/>
            </a:lvl3pPr>
            <a:lvl4pPr>
              <a:defRPr sz="2262"/>
            </a:lvl4pPr>
            <a:lvl5pPr>
              <a:defRPr sz="2262"/>
            </a:lvl5pPr>
            <a:lvl6pPr>
              <a:defRPr sz="2262"/>
            </a:lvl6pPr>
            <a:lvl7pPr>
              <a:defRPr sz="2262"/>
            </a:lvl7pPr>
            <a:lvl8pPr>
              <a:defRPr sz="2262"/>
            </a:lvl8pPr>
            <a:lvl9pPr>
              <a:defRPr sz="22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21744159" y="6776358"/>
            <a:ext cx="18918406" cy="2825073"/>
          </a:xfrm>
        </p:spPr>
        <p:txBody>
          <a:bodyPr anchor="b"/>
          <a:lstStyle>
            <a:lvl1pPr marL="0" indent="0">
              <a:buNone/>
              <a:defRPr sz="3395" b="1"/>
            </a:lvl1pPr>
            <a:lvl2pPr marL="646378" indent="0">
              <a:buNone/>
              <a:defRPr sz="2829" b="1"/>
            </a:lvl2pPr>
            <a:lvl3pPr marL="1292753" indent="0">
              <a:buNone/>
              <a:defRPr sz="2545" b="1"/>
            </a:lvl3pPr>
            <a:lvl4pPr marL="1939131" indent="0">
              <a:buNone/>
              <a:defRPr sz="2262" b="1"/>
            </a:lvl4pPr>
            <a:lvl5pPr marL="2585507" indent="0">
              <a:buNone/>
              <a:defRPr sz="2262" b="1"/>
            </a:lvl5pPr>
            <a:lvl6pPr marL="3231885" indent="0">
              <a:buNone/>
              <a:defRPr sz="2262" b="1"/>
            </a:lvl6pPr>
            <a:lvl7pPr marL="3878261" indent="0">
              <a:buNone/>
              <a:defRPr sz="2262" b="1"/>
            </a:lvl7pPr>
            <a:lvl8pPr marL="4524638" indent="0">
              <a:buNone/>
              <a:defRPr sz="2262" b="1"/>
            </a:lvl8pPr>
            <a:lvl9pPr marL="5171015" indent="0">
              <a:buNone/>
              <a:defRPr sz="2262" b="1"/>
            </a:lvl9pPr>
          </a:lstStyle>
          <a:p>
            <a:pPr lvl="0"/>
            <a:r>
              <a:rPr lang="en-US"/>
              <a:t>Click to edit Master text styles</a:t>
            </a:r>
          </a:p>
        </p:txBody>
      </p:sp>
      <p:sp>
        <p:nvSpPr>
          <p:cNvPr id="6" name="Content Placeholder 5"/>
          <p:cNvSpPr>
            <a:spLocks noGrp="1"/>
          </p:cNvSpPr>
          <p:nvPr>
            <p:ph sz="quarter" idx="4"/>
          </p:nvPr>
        </p:nvSpPr>
        <p:spPr>
          <a:xfrm>
            <a:off x="21744159" y="9601430"/>
            <a:ext cx="18918406" cy="17443364"/>
          </a:xfrm>
        </p:spPr>
        <p:txBody>
          <a:bodyPr/>
          <a:lstStyle>
            <a:lvl1pPr>
              <a:defRPr sz="3395"/>
            </a:lvl1pPr>
            <a:lvl2pPr>
              <a:defRPr sz="2829"/>
            </a:lvl2pPr>
            <a:lvl3pPr>
              <a:defRPr sz="2545"/>
            </a:lvl3pPr>
            <a:lvl4pPr>
              <a:defRPr sz="2262"/>
            </a:lvl4pPr>
            <a:lvl5pPr>
              <a:defRPr sz="2262"/>
            </a:lvl5pPr>
            <a:lvl6pPr>
              <a:defRPr sz="2262"/>
            </a:lvl6pPr>
            <a:lvl7pPr>
              <a:defRPr sz="2262"/>
            </a:lvl7pPr>
            <a:lvl8pPr>
              <a:defRPr sz="2262"/>
            </a:lvl8pPr>
            <a:lvl9pPr>
              <a:defRPr sz="22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383DB79-11A9-41C9-A61C-5E0AA3823438}" type="slidenum">
              <a:rPr lang="en-US"/>
              <a:pPr/>
              <a:t>‹#›</a:t>
            </a:fld>
            <a:endParaRPr lang="en-US"/>
          </a:p>
        </p:txBody>
      </p:sp>
    </p:spTree>
    <p:extLst>
      <p:ext uri="{BB962C8B-B14F-4D97-AF65-F5344CB8AC3E}">
        <p14:creationId xmlns:p14="http://schemas.microsoft.com/office/powerpoint/2010/main" val="216940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FBB18EB-E426-44ED-BD9E-4B9D75DA5187}" type="slidenum">
              <a:rPr lang="en-US"/>
              <a:pPr/>
              <a:t>‹#›</a:t>
            </a:fld>
            <a:endParaRPr lang="en-US"/>
          </a:p>
        </p:txBody>
      </p:sp>
    </p:spTree>
    <p:extLst>
      <p:ext uri="{BB962C8B-B14F-4D97-AF65-F5344CB8AC3E}">
        <p14:creationId xmlns:p14="http://schemas.microsoft.com/office/powerpoint/2010/main" val="27417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bwMode="auto">
          <a:xfrm>
            <a:off x="0" y="0"/>
            <a:ext cx="42803763" cy="4263977"/>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7695" y="1096046"/>
            <a:ext cx="6221079" cy="2088232"/>
          </a:xfrm>
          <a:prstGeom prst="rect">
            <a:avLst/>
          </a:prstGeom>
        </p:spPr>
      </p:pic>
    </p:spTree>
    <p:extLst>
      <p:ext uri="{BB962C8B-B14F-4D97-AF65-F5344CB8AC3E}">
        <p14:creationId xmlns:p14="http://schemas.microsoft.com/office/powerpoint/2010/main" val="41852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200" y="1205933"/>
            <a:ext cx="14081632" cy="5129146"/>
          </a:xfrm>
        </p:spPr>
        <p:txBody>
          <a:bodyPr anchor="b"/>
          <a:lstStyle>
            <a:lvl1pPr algn="l">
              <a:defRPr sz="2829" b="1"/>
            </a:lvl1pPr>
          </a:lstStyle>
          <a:p>
            <a:r>
              <a:rPr lang="en-US"/>
              <a:t>Click to edit Master title style</a:t>
            </a:r>
            <a:endParaRPr lang="en-GB"/>
          </a:p>
        </p:txBody>
      </p:sp>
      <p:sp>
        <p:nvSpPr>
          <p:cNvPr id="3" name="Content Placeholder 2"/>
          <p:cNvSpPr>
            <a:spLocks noGrp="1"/>
          </p:cNvSpPr>
          <p:nvPr>
            <p:ph idx="1"/>
          </p:nvPr>
        </p:nvSpPr>
        <p:spPr>
          <a:xfrm>
            <a:off x="16734563" y="1205933"/>
            <a:ext cx="23928002" cy="25838860"/>
          </a:xfrm>
        </p:spPr>
        <p:txBody>
          <a:bodyPr/>
          <a:lstStyle>
            <a:lvl1pPr>
              <a:defRPr sz="4523"/>
            </a:lvl1pPr>
            <a:lvl2pPr>
              <a:defRPr sz="3957"/>
            </a:lvl2pPr>
            <a:lvl3pPr>
              <a:defRPr sz="3395"/>
            </a:lvl3pPr>
            <a:lvl4pPr>
              <a:defRPr sz="2829"/>
            </a:lvl4pPr>
            <a:lvl5pPr>
              <a:defRPr sz="2829"/>
            </a:lvl5pPr>
            <a:lvl6pPr>
              <a:defRPr sz="2829"/>
            </a:lvl6pPr>
            <a:lvl7pPr>
              <a:defRPr sz="2829"/>
            </a:lvl7pPr>
            <a:lvl8pPr>
              <a:defRPr sz="2829"/>
            </a:lvl8pPr>
            <a:lvl9pPr>
              <a:defRPr sz="2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2141200" y="6335080"/>
            <a:ext cx="14081632" cy="20709714"/>
          </a:xfrm>
        </p:spPr>
        <p:txBody>
          <a:bodyPr/>
          <a:lstStyle>
            <a:lvl1pPr marL="0" indent="0">
              <a:buNone/>
              <a:defRPr sz="1979"/>
            </a:lvl1pPr>
            <a:lvl2pPr marL="646378" indent="0">
              <a:buNone/>
              <a:defRPr sz="1697"/>
            </a:lvl2pPr>
            <a:lvl3pPr marL="1292753" indent="0">
              <a:buNone/>
              <a:defRPr sz="1414"/>
            </a:lvl3pPr>
            <a:lvl4pPr marL="1939131" indent="0">
              <a:buNone/>
              <a:defRPr sz="1274"/>
            </a:lvl4pPr>
            <a:lvl5pPr marL="2585507" indent="0">
              <a:buNone/>
              <a:defRPr sz="1274"/>
            </a:lvl5pPr>
            <a:lvl6pPr marL="3231885" indent="0">
              <a:buNone/>
              <a:defRPr sz="1274"/>
            </a:lvl6pPr>
            <a:lvl7pPr marL="3878261" indent="0">
              <a:buNone/>
              <a:defRPr sz="1274"/>
            </a:lvl7pPr>
            <a:lvl8pPr marL="4524638" indent="0">
              <a:buNone/>
              <a:defRPr sz="1274"/>
            </a:lvl8pPr>
            <a:lvl9pPr marL="5171015" indent="0">
              <a:buNone/>
              <a:defRPr sz="127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DB32D5B-236E-43FE-958A-93A926CB8AE9}" type="slidenum">
              <a:rPr lang="en-US"/>
              <a:pPr/>
              <a:t>‹#›</a:t>
            </a:fld>
            <a:endParaRPr lang="en-US"/>
          </a:p>
        </p:txBody>
      </p:sp>
    </p:spTree>
    <p:extLst>
      <p:ext uri="{BB962C8B-B14F-4D97-AF65-F5344CB8AC3E}">
        <p14:creationId xmlns:p14="http://schemas.microsoft.com/office/powerpoint/2010/main" val="400210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9728" y="21192537"/>
            <a:ext cx="25683156" cy="2501694"/>
          </a:xfrm>
        </p:spPr>
        <p:txBody>
          <a:bodyPr anchor="b"/>
          <a:lstStyle>
            <a:lvl1pPr algn="l">
              <a:defRPr sz="2829" b="1"/>
            </a:lvl1pPr>
          </a:lstStyle>
          <a:p>
            <a:r>
              <a:rPr lang="en-US"/>
              <a:t>Click to edit Master title style</a:t>
            </a:r>
            <a:endParaRPr lang="en-GB"/>
          </a:p>
        </p:txBody>
      </p:sp>
      <p:sp>
        <p:nvSpPr>
          <p:cNvPr id="3" name="Picture Placeholder 2"/>
          <p:cNvSpPr>
            <a:spLocks noGrp="1"/>
          </p:cNvSpPr>
          <p:nvPr>
            <p:ph type="pic" idx="1"/>
          </p:nvPr>
        </p:nvSpPr>
        <p:spPr>
          <a:xfrm>
            <a:off x="8389728" y="2704929"/>
            <a:ext cx="25683156" cy="18165352"/>
          </a:xfrm>
        </p:spPr>
        <p:txBody>
          <a:bodyPr/>
          <a:lstStyle>
            <a:lvl1pPr marL="0" indent="0">
              <a:buNone/>
              <a:defRPr sz="4523"/>
            </a:lvl1pPr>
            <a:lvl2pPr marL="646378" indent="0">
              <a:buNone/>
              <a:defRPr sz="3957"/>
            </a:lvl2pPr>
            <a:lvl3pPr marL="1292753" indent="0">
              <a:buNone/>
              <a:defRPr sz="3395"/>
            </a:lvl3pPr>
            <a:lvl4pPr marL="1939131" indent="0">
              <a:buNone/>
              <a:defRPr sz="2829"/>
            </a:lvl4pPr>
            <a:lvl5pPr marL="2585507" indent="0">
              <a:buNone/>
              <a:defRPr sz="2829"/>
            </a:lvl5pPr>
            <a:lvl6pPr marL="3231885" indent="0">
              <a:buNone/>
              <a:defRPr sz="2829"/>
            </a:lvl6pPr>
            <a:lvl7pPr marL="3878261" indent="0">
              <a:buNone/>
              <a:defRPr sz="2829"/>
            </a:lvl7pPr>
            <a:lvl8pPr marL="4524638" indent="0">
              <a:buNone/>
              <a:defRPr sz="2829"/>
            </a:lvl8pPr>
            <a:lvl9pPr marL="5171015" indent="0">
              <a:buNone/>
              <a:defRPr sz="2829"/>
            </a:lvl9pPr>
          </a:lstStyle>
          <a:p>
            <a:r>
              <a:rPr lang="en-US"/>
              <a:t>Drag picture to placeholder or click icon to add</a:t>
            </a:r>
            <a:endParaRPr lang="en-GB"/>
          </a:p>
        </p:txBody>
      </p:sp>
      <p:sp>
        <p:nvSpPr>
          <p:cNvPr id="4" name="Text Placeholder 3"/>
          <p:cNvSpPr>
            <a:spLocks noGrp="1"/>
          </p:cNvSpPr>
          <p:nvPr>
            <p:ph type="body" sz="half" idx="2"/>
          </p:nvPr>
        </p:nvSpPr>
        <p:spPr>
          <a:xfrm>
            <a:off x="8389728" y="23694231"/>
            <a:ext cx="25683156" cy="3553798"/>
          </a:xfrm>
        </p:spPr>
        <p:txBody>
          <a:bodyPr/>
          <a:lstStyle>
            <a:lvl1pPr marL="0" indent="0">
              <a:buNone/>
              <a:defRPr sz="1979"/>
            </a:lvl1pPr>
            <a:lvl2pPr marL="646378" indent="0">
              <a:buNone/>
              <a:defRPr sz="1697"/>
            </a:lvl2pPr>
            <a:lvl3pPr marL="1292753" indent="0">
              <a:buNone/>
              <a:defRPr sz="1414"/>
            </a:lvl3pPr>
            <a:lvl4pPr marL="1939131" indent="0">
              <a:buNone/>
              <a:defRPr sz="1274"/>
            </a:lvl4pPr>
            <a:lvl5pPr marL="2585507" indent="0">
              <a:buNone/>
              <a:defRPr sz="1274"/>
            </a:lvl5pPr>
            <a:lvl6pPr marL="3231885" indent="0">
              <a:buNone/>
              <a:defRPr sz="1274"/>
            </a:lvl6pPr>
            <a:lvl7pPr marL="3878261" indent="0">
              <a:buNone/>
              <a:defRPr sz="1274"/>
            </a:lvl7pPr>
            <a:lvl8pPr marL="4524638" indent="0">
              <a:buNone/>
              <a:defRPr sz="1274"/>
            </a:lvl8pPr>
            <a:lvl9pPr marL="5171015" indent="0">
              <a:buNone/>
              <a:defRPr sz="127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5CDC239-2C65-44BE-8AF1-96B5E4802A3F}" type="slidenum">
              <a:rPr lang="en-US"/>
              <a:pPr/>
              <a:t>‹#›</a:t>
            </a:fld>
            <a:endParaRPr lang="en-US"/>
          </a:p>
        </p:txBody>
      </p:sp>
    </p:spTree>
    <p:extLst>
      <p:ext uri="{BB962C8B-B14F-4D97-AF65-F5344CB8AC3E}">
        <p14:creationId xmlns:p14="http://schemas.microsoft.com/office/powerpoint/2010/main" val="254142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09553" y="2691455"/>
            <a:ext cx="36384658" cy="504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209553" y="8745825"/>
            <a:ext cx="36384658" cy="18165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09554" y="27583758"/>
            <a:ext cx="8917171" cy="201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defTabSz="5902679">
              <a:defRPr sz="9048">
                <a:latin typeface="Calibri" charset="0"/>
                <a:ea typeface="Calibri" charset="0"/>
                <a:cs typeface="Calibri" charset="0"/>
              </a:defRPr>
            </a:lvl1pPr>
          </a:lstStyle>
          <a:p>
            <a:endParaRPr lang="en-US"/>
          </a:p>
        </p:txBody>
      </p:sp>
      <p:sp>
        <p:nvSpPr>
          <p:cNvPr id="1029" name="Rectangle 5"/>
          <p:cNvSpPr>
            <a:spLocks noGrp="1" noChangeArrowheads="1"/>
          </p:cNvSpPr>
          <p:nvPr>
            <p:ph type="ftr" sz="quarter" idx="3"/>
          </p:nvPr>
        </p:nvSpPr>
        <p:spPr bwMode="auto">
          <a:xfrm>
            <a:off x="14624789" y="27583758"/>
            <a:ext cx="13554189" cy="201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algn="ctr" defTabSz="5902679">
              <a:defRPr sz="9048">
                <a:latin typeface="Calibri" charset="0"/>
                <a:ea typeface="Calibri" charset="0"/>
                <a:cs typeface="Calibri" charset="0"/>
              </a:defRPr>
            </a:lvl1pPr>
          </a:lstStyle>
          <a:p>
            <a:endParaRPr lang="en-US"/>
          </a:p>
        </p:txBody>
      </p:sp>
      <p:sp>
        <p:nvSpPr>
          <p:cNvPr id="1030" name="Rectangle 6"/>
          <p:cNvSpPr>
            <a:spLocks noGrp="1" noChangeArrowheads="1"/>
          </p:cNvSpPr>
          <p:nvPr>
            <p:ph type="sldNum" sz="quarter" idx="4"/>
          </p:nvPr>
        </p:nvSpPr>
        <p:spPr bwMode="auto">
          <a:xfrm>
            <a:off x="30677039" y="27583758"/>
            <a:ext cx="8917171" cy="201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algn="r" defTabSz="5902679">
              <a:defRPr sz="9048">
                <a:latin typeface="Calibri" charset="0"/>
                <a:ea typeface="Calibri" charset="0"/>
                <a:cs typeface="Calibri" charset="0"/>
              </a:defRPr>
            </a:lvl1pPr>
          </a:lstStyle>
          <a:p>
            <a:fld id="{97B7DC7E-A1F9-4C29-9F26-BFA0A3B2EA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902679" rtl="0" eaLnBrk="1" fontAlgn="base" hangingPunct="1">
        <a:spcBef>
          <a:spcPct val="0"/>
        </a:spcBef>
        <a:spcAft>
          <a:spcPct val="0"/>
        </a:spcAft>
        <a:defRPr sz="28417">
          <a:solidFill>
            <a:srgbClr val="547EE8"/>
          </a:solidFill>
          <a:latin typeface="Calibri" charset="0"/>
          <a:ea typeface="Calibri" charset="0"/>
          <a:cs typeface="Calibri" charset="0"/>
        </a:defRPr>
      </a:lvl1pPr>
      <a:lvl2pPr algn="ctr" defTabSz="5902679" rtl="0" eaLnBrk="1" fontAlgn="base" hangingPunct="1">
        <a:spcBef>
          <a:spcPct val="0"/>
        </a:spcBef>
        <a:spcAft>
          <a:spcPct val="0"/>
        </a:spcAft>
        <a:defRPr sz="28417">
          <a:solidFill>
            <a:schemeClr val="tx2"/>
          </a:solidFill>
          <a:latin typeface="Times"/>
        </a:defRPr>
      </a:lvl2pPr>
      <a:lvl3pPr algn="ctr" defTabSz="5902679" rtl="0" eaLnBrk="1" fontAlgn="base" hangingPunct="1">
        <a:spcBef>
          <a:spcPct val="0"/>
        </a:spcBef>
        <a:spcAft>
          <a:spcPct val="0"/>
        </a:spcAft>
        <a:defRPr sz="28417">
          <a:solidFill>
            <a:schemeClr val="tx2"/>
          </a:solidFill>
          <a:latin typeface="Times"/>
        </a:defRPr>
      </a:lvl3pPr>
      <a:lvl4pPr algn="ctr" defTabSz="5902679" rtl="0" eaLnBrk="1" fontAlgn="base" hangingPunct="1">
        <a:spcBef>
          <a:spcPct val="0"/>
        </a:spcBef>
        <a:spcAft>
          <a:spcPct val="0"/>
        </a:spcAft>
        <a:defRPr sz="28417">
          <a:solidFill>
            <a:schemeClr val="tx2"/>
          </a:solidFill>
          <a:latin typeface="Times"/>
        </a:defRPr>
      </a:lvl4pPr>
      <a:lvl5pPr algn="ctr" defTabSz="5902679" rtl="0" eaLnBrk="1" fontAlgn="base" hangingPunct="1">
        <a:spcBef>
          <a:spcPct val="0"/>
        </a:spcBef>
        <a:spcAft>
          <a:spcPct val="0"/>
        </a:spcAft>
        <a:defRPr sz="28417">
          <a:solidFill>
            <a:schemeClr val="tx2"/>
          </a:solidFill>
          <a:latin typeface="Times"/>
        </a:defRPr>
      </a:lvl5pPr>
      <a:lvl6pPr marL="646378" algn="ctr" defTabSz="5902679" rtl="0" eaLnBrk="1" fontAlgn="base" hangingPunct="1">
        <a:spcBef>
          <a:spcPct val="0"/>
        </a:spcBef>
        <a:spcAft>
          <a:spcPct val="0"/>
        </a:spcAft>
        <a:defRPr sz="28417">
          <a:solidFill>
            <a:schemeClr val="tx2"/>
          </a:solidFill>
          <a:latin typeface="Times"/>
        </a:defRPr>
      </a:lvl6pPr>
      <a:lvl7pPr marL="1292753" algn="ctr" defTabSz="5902679" rtl="0" eaLnBrk="1" fontAlgn="base" hangingPunct="1">
        <a:spcBef>
          <a:spcPct val="0"/>
        </a:spcBef>
        <a:spcAft>
          <a:spcPct val="0"/>
        </a:spcAft>
        <a:defRPr sz="28417">
          <a:solidFill>
            <a:schemeClr val="tx2"/>
          </a:solidFill>
          <a:latin typeface="Times"/>
        </a:defRPr>
      </a:lvl7pPr>
      <a:lvl8pPr marL="1939131" algn="ctr" defTabSz="5902679" rtl="0" eaLnBrk="1" fontAlgn="base" hangingPunct="1">
        <a:spcBef>
          <a:spcPct val="0"/>
        </a:spcBef>
        <a:spcAft>
          <a:spcPct val="0"/>
        </a:spcAft>
        <a:defRPr sz="28417">
          <a:solidFill>
            <a:schemeClr val="tx2"/>
          </a:solidFill>
          <a:latin typeface="Times"/>
        </a:defRPr>
      </a:lvl8pPr>
      <a:lvl9pPr marL="2585507" algn="ctr" defTabSz="5902679" rtl="0" eaLnBrk="1" fontAlgn="base" hangingPunct="1">
        <a:spcBef>
          <a:spcPct val="0"/>
        </a:spcBef>
        <a:spcAft>
          <a:spcPct val="0"/>
        </a:spcAft>
        <a:defRPr sz="28417">
          <a:solidFill>
            <a:schemeClr val="tx2"/>
          </a:solidFill>
          <a:latin typeface="Times"/>
        </a:defRPr>
      </a:lvl9pPr>
    </p:titleStyle>
    <p:bodyStyle>
      <a:lvl1pPr marL="2212943" indent="-2212943" algn="l" defTabSz="5902679" rtl="0" eaLnBrk="1" fontAlgn="base" hangingPunct="1">
        <a:spcBef>
          <a:spcPct val="20000"/>
        </a:spcBef>
        <a:spcAft>
          <a:spcPct val="0"/>
        </a:spcAft>
        <a:buChar char="•"/>
        <a:defRPr sz="20641">
          <a:solidFill>
            <a:schemeClr val="tx1"/>
          </a:solidFill>
          <a:latin typeface="Calibri" charset="0"/>
          <a:ea typeface="Calibri" charset="0"/>
          <a:cs typeface="Calibri" charset="0"/>
        </a:defRPr>
      </a:lvl1pPr>
      <a:lvl2pPr marL="4796208" indent="-1844866" algn="l" defTabSz="5902679" rtl="0" eaLnBrk="1" fontAlgn="base" hangingPunct="1">
        <a:spcBef>
          <a:spcPct val="20000"/>
        </a:spcBef>
        <a:spcAft>
          <a:spcPct val="0"/>
        </a:spcAft>
        <a:buChar char="–"/>
        <a:defRPr sz="18095">
          <a:solidFill>
            <a:schemeClr val="tx1"/>
          </a:solidFill>
          <a:latin typeface="Calibri" charset="0"/>
          <a:ea typeface="Calibri" charset="0"/>
          <a:cs typeface="Calibri" charset="0"/>
        </a:defRPr>
      </a:lvl2pPr>
      <a:lvl3pPr marL="7379470" indent="-1476792" algn="l" defTabSz="5902679" rtl="0" eaLnBrk="1" fontAlgn="base" hangingPunct="1">
        <a:spcBef>
          <a:spcPct val="20000"/>
        </a:spcBef>
        <a:spcAft>
          <a:spcPct val="0"/>
        </a:spcAft>
        <a:buChar char="•"/>
        <a:defRPr sz="15550">
          <a:solidFill>
            <a:schemeClr val="tx1"/>
          </a:solidFill>
          <a:latin typeface="Calibri" charset="0"/>
          <a:ea typeface="Calibri" charset="0"/>
          <a:cs typeface="Calibri" charset="0"/>
        </a:defRPr>
      </a:lvl3pPr>
      <a:lvl4pPr marL="10330809" indent="-1474547" algn="l" defTabSz="5902679" rtl="0" eaLnBrk="1" fontAlgn="base" hangingPunct="1">
        <a:spcBef>
          <a:spcPct val="20000"/>
        </a:spcBef>
        <a:spcAft>
          <a:spcPct val="0"/>
        </a:spcAft>
        <a:buChar char="–"/>
        <a:defRPr sz="12864">
          <a:solidFill>
            <a:schemeClr val="tx1"/>
          </a:solidFill>
          <a:latin typeface="Calibri" charset="0"/>
          <a:ea typeface="Calibri" charset="0"/>
          <a:cs typeface="Calibri" charset="0"/>
        </a:defRPr>
      </a:lvl4pPr>
      <a:lvl5pPr marL="13284393" indent="-1476792" algn="l" defTabSz="5902679" rtl="0" eaLnBrk="1" fontAlgn="base" hangingPunct="1">
        <a:spcBef>
          <a:spcPct val="20000"/>
        </a:spcBef>
        <a:spcAft>
          <a:spcPct val="0"/>
        </a:spcAft>
        <a:buChar char="»"/>
        <a:defRPr sz="12864">
          <a:solidFill>
            <a:schemeClr val="tx1"/>
          </a:solidFill>
          <a:latin typeface="Calibri" charset="0"/>
          <a:ea typeface="Calibri" charset="0"/>
          <a:cs typeface="Calibri" charset="0"/>
        </a:defRPr>
      </a:lvl5pPr>
      <a:lvl6pPr marL="13930769" indent="-1476792" algn="l" defTabSz="5902679" rtl="0" eaLnBrk="1" fontAlgn="base" hangingPunct="1">
        <a:spcBef>
          <a:spcPct val="20000"/>
        </a:spcBef>
        <a:spcAft>
          <a:spcPct val="0"/>
        </a:spcAft>
        <a:buChar char="»"/>
        <a:defRPr sz="12864">
          <a:solidFill>
            <a:schemeClr val="tx1"/>
          </a:solidFill>
          <a:latin typeface="+mn-lt"/>
        </a:defRPr>
      </a:lvl6pPr>
      <a:lvl7pPr marL="14577146" indent="-1476792" algn="l" defTabSz="5902679" rtl="0" eaLnBrk="1" fontAlgn="base" hangingPunct="1">
        <a:spcBef>
          <a:spcPct val="20000"/>
        </a:spcBef>
        <a:spcAft>
          <a:spcPct val="0"/>
        </a:spcAft>
        <a:buChar char="»"/>
        <a:defRPr sz="12864">
          <a:solidFill>
            <a:schemeClr val="tx1"/>
          </a:solidFill>
          <a:latin typeface="+mn-lt"/>
        </a:defRPr>
      </a:lvl7pPr>
      <a:lvl8pPr marL="15223524" indent="-1476792" algn="l" defTabSz="5902679" rtl="0" eaLnBrk="1" fontAlgn="base" hangingPunct="1">
        <a:spcBef>
          <a:spcPct val="20000"/>
        </a:spcBef>
        <a:spcAft>
          <a:spcPct val="0"/>
        </a:spcAft>
        <a:buChar char="»"/>
        <a:defRPr sz="12864">
          <a:solidFill>
            <a:schemeClr val="tx1"/>
          </a:solidFill>
          <a:latin typeface="+mn-lt"/>
        </a:defRPr>
      </a:lvl8pPr>
      <a:lvl9pPr marL="15869901" indent="-1476792" algn="l" defTabSz="5902679" rtl="0" eaLnBrk="1" fontAlgn="base" hangingPunct="1">
        <a:spcBef>
          <a:spcPct val="20000"/>
        </a:spcBef>
        <a:spcAft>
          <a:spcPct val="0"/>
        </a:spcAft>
        <a:buChar char="»"/>
        <a:defRPr sz="12864">
          <a:solidFill>
            <a:schemeClr val="tx1"/>
          </a:solidFill>
          <a:latin typeface="+mn-lt"/>
        </a:defRPr>
      </a:lvl9pPr>
    </p:bodyStyle>
    <p:otherStyle>
      <a:defPPr>
        <a:defRPr lang="en-US"/>
      </a:defPPr>
      <a:lvl1pPr marL="0" algn="l" defTabSz="1292753" rtl="0" eaLnBrk="1" latinLnBrk="0" hangingPunct="1">
        <a:defRPr sz="2545" kern="1200">
          <a:solidFill>
            <a:schemeClr val="tx1"/>
          </a:solidFill>
          <a:latin typeface="+mn-lt"/>
          <a:ea typeface="+mn-ea"/>
          <a:cs typeface="+mn-cs"/>
        </a:defRPr>
      </a:lvl1pPr>
      <a:lvl2pPr marL="646378" algn="l" defTabSz="1292753" rtl="0" eaLnBrk="1" latinLnBrk="0" hangingPunct="1">
        <a:defRPr sz="2545" kern="1200">
          <a:solidFill>
            <a:schemeClr val="tx1"/>
          </a:solidFill>
          <a:latin typeface="+mn-lt"/>
          <a:ea typeface="+mn-ea"/>
          <a:cs typeface="+mn-cs"/>
        </a:defRPr>
      </a:lvl2pPr>
      <a:lvl3pPr marL="1292753" algn="l" defTabSz="1292753" rtl="0" eaLnBrk="1" latinLnBrk="0" hangingPunct="1">
        <a:defRPr sz="2545" kern="1200">
          <a:solidFill>
            <a:schemeClr val="tx1"/>
          </a:solidFill>
          <a:latin typeface="+mn-lt"/>
          <a:ea typeface="+mn-ea"/>
          <a:cs typeface="+mn-cs"/>
        </a:defRPr>
      </a:lvl3pPr>
      <a:lvl4pPr marL="1939131" algn="l" defTabSz="1292753" rtl="0" eaLnBrk="1" latinLnBrk="0" hangingPunct="1">
        <a:defRPr sz="2545" kern="1200">
          <a:solidFill>
            <a:schemeClr val="tx1"/>
          </a:solidFill>
          <a:latin typeface="+mn-lt"/>
          <a:ea typeface="+mn-ea"/>
          <a:cs typeface="+mn-cs"/>
        </a:defRPr>
      </a:lvl4pPr>
      <a:lvl5pPr marL="2585507" algn="l" defTabSz="1292753" rtl="0" eaLnBrk="1" latinLnBrk="0" hangingPunct="1">
        <a:defRPr sz="2545" kern="1200">
          <a:solidFill>
            <a:schemeClr val="tx1"/>
          </a:solidFill>
          <a:latin typeface="+mn-lt"/>
          <a:ea typeface="+mn-ea"/>
          <a:cs typeface="+mn-cs"/>
        </a:defRPr>
      </a:lvl5pPr>
      <a:lvl6pPr marL="3231885" algn="l" defTabSz="1292753" rtl="0" eaLnBrk="1" latinLnBrk="0" hangingPunct="1">
        <a:defRPr sz="2545" kern="1200">
          <a:solidFill>
            <a:schemeClr val="tx1"/>
          </a:solidFill>
          <a:latin typeface="+mn-lt"/>
          <a:ea typeface="+mn-ea"/>
          <a:cs typeface="+mn-cs"/>
        </a:defRPr>
      </a:lvl6pPr>
      <a:lvl7pPr marL="3878261" algn="l" defTabSz="1292753" rtl="0" eaLnBrk="1" latinLnBrk="0" hangingPunct="1">
        <a:defRPr sz="2545" kern="1200">
          <a:solidFill>
            <a:schemeClr val="tx1"/>
          </a:solidFill>
          <a:latin typeface="+mn-lt"/>
          <a:ea typeface="+mn-ea"/>
          <a:cs typeface="+mn-cs"/>
        </a:defRPr>
      </a:lvl7pPr>
      <a:lvl8pPr marL="4524638" algn="l" defTabSz="1292753" rtl="0" eaLnBrk="1" latinLnBrk="0" hangingPunct="1">
        <a:defRPr sz="2545" kern="1200">
          <a:solidFill>
            <a:schemeClr val="tx1"/>
          </a:solidFill>
          <a:latin typeface="+mn-lt"/>
          <a:ea typeface="+mn-ea"/>
          <a:cs typeface="+mn-cs"/>
        </a:defRPr>
      </a:lvl8pPr>
      <a:lvl9pPr marL="5171015" algn="l" defTabSz="1292753" rtl="0" eaLnBrk="1" latinLnBrk="0" hangingPunct="1">
        <a:defRPr sz="25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95" name="Rectangle 7"/>
          <p:cNvSpPr>
            <a:spLocks noChangeArrowheads="1"/>
          </p:cNvSpPr>
          <p:nvPr/>
        </p:nvSpPr>
        <p:spPr bwMode="auto">
          <a:xfrm>
            <a:off x="32219087" y="26154830"/>
            <a:ext cx="10008000" cy="3690170"/>
          </a:xfrm>
          <a:prstGeom prst="rect">
            <a:avLst/>
          </a:prstGeom>
          <a:solidFill>
            <a:srgbClr val="D1E2F2"/>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fontAlgn="t">
              <a:spcBef>
                <a:spcPts val="0"/>
              </a:spcBef>
            </a:pPr>
            <a:r>
              <a:rPr lang="en-AU" altLang="en-US" sz="1600" b="1" dirty="0">
                <a:solidFill>
                  <a:srgbClr val="464646"/>
                </a:solidFill>
                <a:latin typeface="Calibri" panose="020F0502020204030204" pitchFamily="34" charset="0"/>
                <a:ea typeface="Calibri" charset="0"/>
                <a:cs typeface="Calibri" panose="020F0502020204030204" pitchFamily="34" charset="0"/>
              </a:rPr>
              <a:t>Thank you to Professor Abboud for his continuous guidance throughout the project as well as all the staff at IMAR who gave so much help and time.</a:t>
            </a:r>
            <a:endParaRPr lang="en-AU" altLang="en-US" sz="1200" b="1" dirty="0">
              <a:solidFill>
                <a:srgbClr val="464646"/>
              </a:solidFill>
              <a:latin typeface="Calibri" panose="020F0502020204030204" pitchFamily="34" charset="0"/>
              <a:ea typeface="Calibri" charset="0"/>
              <a:cs typeface="Calibri" panose="020F0502020204030204" pitchFamily="34" charset="0"/>
            </a:endParaRPr>
          </a:p>
          <a:p>
            <a:pPr fontAlgn="t">
              <a:spcBef>
                <a:spcPts val="0"/>
              </a:spcBef>
            </a:pPr>
            <a:endParaRPr lang="en-AU" altLang="en-US" sz="1200" dirty="0">
              <a:solidFill>
                <a:srgbClr val="464646"/>
              </a:solidFill>
              <a:latin typeface="Calibri" panose="020F0502020204030204" pitchFamily="34" charset="0"/>
              <a:ea typeface="Calibri" charset="0"/>
              <a:cs typeface="Calibri" panose="020F0502020204030204" pitchFamily="34" charset="0"/>
            </a:endParaRPr>
          </a:p>
          <a:p>
            <a:pPr fontAlgn="t">
              <a:spcBef>
                <a:spcPts val="0"/>
              </a:spcBef>
            </a:pPr>
            <a:endParaRPr lang="en-AU" altLang="en-US" sz="1200" dirty="0">
              <a:solidFill>
                <a:srgbClr val="464646"/>
              </a:solidFill>
              <a:latin typeface="Calibri" panose="020F0502020204030204" pitchFamily="34" charset="0"/>
              <a:ea typeface="Calibri" charset="0"/>
              <a:cs typeface="Calibri" panose="020F0502020204030204" pitchFamily="34" charset="0"/>
            </a:endParaRPr>
          </a:p>
          <a:p>
            <a:pPr fontAlgn="t">
              <a:spcBef>
                <a:spcPts val="0"/>
              </a:spcBef>
            </a:pPr>
            <a:r>
              <a:rPr lang="en-AU" altLang="en-US" sz="1200" baseline="30000" dirty="0">
                <a:solidFill>
                  <a:srgbClr val="464646"/>
                </a:solidFill>
                <a:latin typeface="Calibri" panose="020F0502020204030204" pitchFamily="34" charset="0"/>
                <a:ea typeface="Calibri" charset="0"/>
                <a:cs typeface="Calibri" panose="020F0502020204030204" pitchFamily="34" charset="0"/>
              </a:rPr>
              <a:t>1  </a:t>
            </a:r>
            <a:r>
              <a:rPr lang="en-US" sz="1200" dirty="0">
                <a:solidFill>
                  <a:srgbClr val="464646"/>
                </a:solidFill>
                <a:latin typeface="Calibri" panose="020F0502020204030204" pitchFamily="34" charset="0"/>
                <a:cs typeface="Calibri" panose="020F0502020204030204" pitchFamily="34" charset="0"/>
              </a:rPr>
              <a:t>BASC (2018) </a:t>
            </a:r>
            <a:r>
              <a:rPr lang="en-US" sz="1200" i="1" dirty="0">
                <a:solidFill>
                  <a:srgbClr val="464646"/>
                </a:solidFill>
                <a:latin typeface="Calibri" panose="020F0502020204030204" pitchFamily="34" charset="0"/>
                <a:cs typeface="Calibri" panose="020F0502020204030204" pitchFamily="34" charset="0"/>
              </a:rPr>
              <a:t>Shooting - the facts for journalists</a:t>
            </a:r>
            <a:r>
              <a:rPr lang="en-US" sz="1200" dirty="0">
                <a:solidFill>
                  <a:srgbClr val="464646"/>
                </a:solidFill>
                <a:latin typeface="Calibri" panose="020F0502020204030204" pitchFamily="34" charset="0"/>
                <a:cs typeface="Calibri" panose="020F0502020204030204" pitchFamily="34" charset="0"/>
              </a:rPr>
              <a:t>, </a:t>
            </a:r>
            <a:r>
              <a:rPr lang="en-US" sz="1200" i="1" dirty="0">
                <a:solidFill>
                  <a:srgbClr val="464646"/>
                </a:solidFill>
                <a:latin typeface="Calibri" panose="020F0502020204030204" pitchFamily="34" charset="0"/>
                <a:cs typeface="Calibri" panose="020F0502020204030204" pitchFamily="34" charset="0"/>
              </a:rPr>
              <a:t>Future Plc</a:t>
            </a:r>
            <a:r>
              <a:rPr lang="en-US" sz="1200" dirty="0">
                <a:solidFill>
                  <a:srgbClr val="464646"/>
                </a:solidFill>
                <a:latin typeface="Calibri" panose="020F0502020204030204" pitchFamily="34" charset="0"/>
                <a:cs typeface="Calibri" panose="020F0502020204030204" pitchFamily="34" charset="0"/>
              </a:rPr>
              <a:t>.</a:t>
            </a:r>
            <a:endParaRPr lang="en-AU" altLang="en-US" sz="1200" dirty="0">
              <a:solidFill>
                <a:srgbClr val="464646"/>
              </a:solidFill>
              <a:latin typeface="Calibri" panose="020F0502020204030204" pitchFamily="34" charset="0"/>
              <a:ea typeface="Calibri" charset="0"/>
              <a:cs typeface="Calibri" panose="020F0502020204030204" pitchFamily="34" charset="0"/>
            </a:endParaRPr>
          </a:p>
          <a:p>
            <a:pPr fontAlgn="t">
              <a:spcBef>
                <a:spcPts val="0"/>
              </a:spcBef>
            </a:pPr>
            <a:r>
              <a:rPr lang="en-AU" altLang="en-US" sz="1200" baseline="30000" dirty="0">
                <a:solidFill>
                  <a:srgbClr val="464646"/>
                </a:solidFill>
                <a:latin typeface="Calibri" panose="020F0502020204030204" pitchFamily="34" charset="0"/>
                <a:ea typeface="Calibri" charset="0"/>
                <a:cs typeface="Calibri" panose="020F0502020204030204" pitchFamily="34" charset="0"/>
              </a:rPr>
              <a:t>2 </a:t>
            </a:r>
            <a:r>
              <a:rPr lang="en-US" sz="1200" dirty="0">
                <a:solidFill>
                  <a:srgbClr val="464646"/>
                </a:solidFill>
                <a:latin typeface="Calibri" panose="020F0502020204030204" pitchFamily="34" charset="0"/>
                <a:cs typeface="Calibri" panose="020F0502020204030204" pitchFamily="34" charset="0"/>
              </a:rPr>
              <a:t>Strydom, B. and Ferreira, J. (2010) ‘The role of vision and visual skills in archery’, </a:t>
            </a:r>
            <a:r>
              <a:rPr lang="en-US" sz="1200" i="1" dirty="0">
                <a:solidFill>
                  <a:srgbClr val="464646"/>
                </a:solidFill>
                <a:latin typeface="Calibri" panose="020F0502020204030204" pitchFamily="34" charset="0"/>
                <a:cs typeface="Calibri" panose="020F0502020204030204" pitchFamily="34" charset="0"/>
              </a:rPr>
              <a:t>The South African Optometrist</a:t>
            </a:r>
            <a:r>
              <a:rPr lang="en-US" sz="1200" dirty="0">
                <a:solidFill>
                  <a:srgbClr val="464646"/>
                </a:solidFill>
                <a:latin typeface="Calibri" panose="020F0502020204030204" pitchFamily="34" charset="0"/>
                <a:cs typeface="Calibri" panose="020F0502020204030204" pitchFamily="34" charset="0"/>
              </a:rPr>
              <a:t>, 69, pp. 121–28</a:t>
            </a:r>
            <a:r>
              <a:rPr lang="en-GB" sz="1200" dirty="0">
                <a:solidFill>
                  <a:srgbClr val="464646"/>
                </a:solidFill>
                <a:latin typeface="Calibri" panose="020F0502020204030204" pitchFamily="34" charset="0"/>
                <a:cs typeface="Calibri" panose="020F0502020204030204" pitchFamily="34" charset="0"/>
              </a:rPr>
              <a:t> </a:t>
            </a:r>
          </a:p>
          <a:p>
            <a:pPr fontAlgn="t">
              <a:spcBef>
                <a:spcPts val="0"/>
              </a:spcBef>
            </a:pPr>
            <a:r>
              <a:rPr lang="en-GB" sz="1200" baseline="30000" dirty="0">
                <a:solidFill>
                  <a:srgbClr val="464646"/>
                </a:solidFill>
                <a:latin typeface="Calibri" panose="020F0502020204030204" pitchFamily="34" charset="0"/>
                <a:cs typeface="Calibri" panose="020F0502020204030204" pitchFamily="34" charset="0"/>
              </a:rPr>
              <a:t>3</a:t>
            </a:r>
            <a:r>
              <a:rPr lang="en-GB" sz="1200" dirty="0">
                <a:solidFill>
                  <a:srgbClr val="464646"/>
                </a:solidFill>
                <a:latin typeface="Calibri" panose="020F0502020204030204" pitchFamily="34" charset="0"/>
                <a:cs typeface="Calibri" panose="020F0502020204030204" pitchFamily="34" charset="0"/>
              </a:rPr>
              <a:t> </a:t>
            </a:r>
            <a:r>
              <a:rPr lang="en-US" sz="1200" dirty="0">
                <a:solidFill>
                  <a:srgbClr val="464646"/>
                </a:solidFill>
                <a:latin typeface="Calibri" panose="020F0502020204030204" pitchFamily="34" charset="0"/>
                <a:cs typeface="Calibri" panose="020F0502020204030204" pitchFamily="34" charset="0"/>
              </a:rPr>
              <a:t>Christie, I. S. (2019) ‘Sports lab plan view [custom image] ©’. Department of </a:t>
            </a:r>
            <a:r>
              <a:rPr lang="en-US" sz="1200" dirty="0" err="1">
                <a:solidFill>
                  <a:srgbClr val="464646"/>
                </a:solidFill>
                <a:latin typeface="Calibri" panose="020F0502020204030204" pitchFamily="34" charset="0"/>
                <a:cs typeface="Calibri" panose="020F0502020204030204" pitchFamily="34" charset="0"/>
              </a:rPr>
              <a:t>Orthopaedic</a:t>
            </a:r>
            <a:r>
              <a:rPr lang="en-US" sz="1200" dirty="0">
                <a:solidFill>
                  <a:srgbClr val="464646"/>
                </a:solidFill>
                <a:latin typeface="Calibri" panose="020F0502020204030204" pitchFamily="34" charset="0"/>
                <a:cs typeface="Calibri" panose="020F0502020204030204" pitchFamily="34" charset="0"/>
              </a:rPr>
              <a:t> and Trauma Surgery, University of Dundee</a:t>
            </a:r>
            <a:r>
              <a:rPr lang="en-GB" sz="1200" dirty="0">
                <a:solidFill>
                  <a:srgbClr val="464646"/>
                </a:solidFill>
                <a:latin typeface="Calibri" panose="020F0502020204030204" pitchFamily="34" charset="0"/>
                <a:cs typeface="Calibri" panose="020F0502020204030204" pitchFamily="34" charset="0"/>
              </a:rPr>
              <a:t> </a:t>
            </a:r>
          </a:p>
          <a:p>
            <a:pPr fontAlgn="t">
              <a:spcBef>
                <a:spcPts val="0"/>
              </a:spcBef>
            </a:pPr>
            <a:r>
              <a:rPr lang="en-AU" altLang="en-US" sz="1200" baseline="30000" dirty="0">
                <a:solidFill>
                  <a:srgbClr val="464646"/>
                </a:solidFill>
                <a:latin typeface="Calibri" panose="020F0502020204030204" pitchFamily="34" charset="0"/>
                <a:ea typeface="Calibri" charset="0"/>
                <a:cs typeface="Calibri" panose="020F0502020204030204" pitchFamily="34" charset="0"/>
              </a:rPr>
              <a:t>4</a:t>
            </a:r>
            <a:r>
              <a:rPr lang="en-AU" altLang="en-US" sz="1200" dirty="0">
                <a:solidFill>
                  <a:srgbClr val="464646"/>
                </a:solidFill>
                <a:latin typeface="Calibri" panose="020F0502020204030204" pitchFamily="34" charset="0"/>
                <a:ea typeface="Calibri" charset="0"/>
                <a:cs typeface="Calibri" panose="020F0502020204030204" pitchFamily="34" charset="0"/>
              </a:rPr>
              <a:t> </a:t>
            </a:r>
            <a:r>
              <a:rPr lang="en-US" sz="1200" dirty="0">
                <a:solidFill>
                  <a:srgbClr val="464646"/>
                </a:solidFill>
                <a:latin typeface="Calibri" panose="020F0502020204030204" pitchFamily="34" charset="0"/>
                <a:cs typeface="Calibri" panose="020F0502020204030204" pitchFamily="34" charset="0"/>
              </a:rPr>
              <a:t>Tong, F. and Engel, S. A. (2001) ‘Interocular rivalry revealed in the human cortical blind-spot representation’, </a:t>
            </a:r>
            <a:r>
              <a:rPr lang="en-US" sz="1200" i="1" dirty="0">
                <a:solidFill>
                  <a:srgbClr val="464646"/>
                </a:solidFill>
                <a:latin typeface="Calibri" panose="020F0502020204030204" pitchFamily="34" charset="0"/>
                <a:cs typeface="Calibri" panose="020F0502020204030204" pitchFamily="34" charset="0"/>
              </a:rPr>
              <a:t>Nature</a:t>
            </a:r>
            <a:r>
              <a:rPr lang="en-US" sz="1200" dirty="0">
                <a:solidFill>
                  <a:srgbClr val="464646"/>
                </a:solidFill>
                <a:latin typeface="Calibri" panose="020F0502020204030204" pitchFamily="34" charset="0"/>
                <a:cs typeface="Calibri" panose="020F0502020204030204" pitchFamily="34" charset="0"/>
              </a:rPr>
              <a:t>, 411, pp. 195–199</a:t>
            </a:r>
            <a:r>
              <a:rPr lang="en-GB" sz="1200" dirty="0">
                <a:solidFill>
                  <a:srgbClr val="464646"/>
                </a:solidFill>
                <a:latin typeface="Calibri" panose="020F0502020204030204" pitchFamily="34" charset="0"/>
                <a:cs typeface="Calibri" panose="020F0502020204030204" pitchFamily="34" charset="0"/>
              </a:rPr>
              <a:t> </a:t>
            </a:r>
          </a:p>
          <a:p>
            <a:pPr fontAlgn="t">
              <a:spcBef>
                <a:spcPts val="0"/>
              </a:spcBef>
            </a:pPr>
            <a:r>
              <a:rPr lang="en-GB" altLang="en-US" sz="1200" baseline="30000" dirty="0">
                <a:solidFill>
                  <a:srgbClr val="464646"/>
                </a:solidFill>
                <a:latin typeface="Calibri" panose="020F0502020204030204" pitchFamily="34" charset="0"/>
                <a:ea typeface="Calibri" charset="0"/>
                <a:cs typeface="Calibri" panose="020F0502020204030204" pitchFamily="34" charset="0"/>
              </a:rPr>
              <a:t>5</a:t>
            </a:r>
            <a:r>
              <a:rPr lang="en-GB" altLang="en-US" sz="1200" dirty="0">
                <a:solidFill>
                  <a:srgbClr val="464646"/>
                </a:solidFill>
                <a:latin typeface="Calibri" panose="020F0502020204030204" pitchFamily="34" charset="0"/>
                <a:ea typeface="Calibri" charset="0"/>
                <a:cs typeface="Calibri" panose="020F0502020204030204" pitchFamily="34" charset="0"/>
              </a:rPr>
              <a:t> </a:t>
            </a:r>
            <a:r>
              <a:rPr lang="en-US" sz="1200" dirty="0">
                <a:solidFill>
                  <a:srgbClr val="464646"/>
                </a:solidFill>
                <a:latin typeface="Calibri" panose="020F0502020204030204" pitchFamily="34" charset="0"/>
                <a:cs typeface="Calibri" panose="020F0502020204030204" pitchFamily="34" charset="0"/>
              </a:rPr>
              <a:t>Vickers, J. N., Roderigues, S. T. and Edworthy, G. (2000) ‘Quiet eye and accuracy in the dart throw’, </a:t>
            </a:r>
            <a:r>
              <a:rPr lang="en-US" sz="1200" i="1" dirty="0">
                <a:solidFill>
                  <a:srgbClr val="464646"/>
                </a:solidFill>
                <a:latin typeface="Calibri" panose="020F0502020204030204" pitchFamily="34" charset="0"/>
                <a:cs typeface="Calibri" panose="020F0502020204030204" pitchFamily="34" charset="0"/>
              </a:rPr>
              <a:t>International Journal of Sports Vision</a:t>
            </a:r>
            <a:r>
              <a:rPr lang="en-US" sz="1200" dirty="0">
                <a:solidFill>
                  <a:srgbClr val="464646"/>
                </a:solidFill>
                <a:latin typeface="Calibri" panose="020F0502020204030204" pitchFamily="34" charset="0"/>
                <a:cs typeface="Calibri" panose="020F0502020204030204" pitchFamily="34" charset="0"/>
              </a:rPr>
              <a:t>, 6(1), pp. 30–36</a:t>
            </a:r>
            <a:r>
              <a:rPr lang="en-GB" sz="1200" dirty="0">
                <a:solidFill>
                  <a:srgbClr val="464646"/>
                </a:solidFill>
                <a:latin typeface="Calibri" panose="020F0502020204030204" pitchFamily="34" charset="0"/>
                <a:cs typeface="Calibri" panose="020F0502020204030204" pitchFamily="34" charset="0"/>
              </a:rPr>
              <a:t> </a:t>
            </a:r>
          </a:p>
          <a:p>
            <a:pPr fontAlgn="t">
              <a:spcBef>
                <a:spcPts val="0"/>
              </a:spcBef>
            </a:pPr>
            <a:r>
              <a:rPr lang="en-GB" altLang="en-US" sz="1200" baseline="30000" dirty="0">
                <a:solidFill>
                  <a:srgbClr val="464646"/>
                </a:solidFill>
                <a:latin typeface="Calibri" panose="020F0502020204030204" pitchFamily="34" charset="0"/>
                <a:ea typeface="Calibri" charset="0"/>
                <a:cs typeface="Calibri" panose="020F0502020204030204" pitchFamily="34" charset="0"/>
              </a:rPr>
              <a:t>6</a:t>
            </a:r>
            <a:r>
              <a:rPr lang="en-GB" altLang="en-US" sz="1200" dirty="0">
                <a:solidFill>
                  <a:srgbClr val="464646"/>
                </a:solidFill>
                <a:latin typeface="Calibri" panose="020F0502020204030204" pitchFamily="34" charset="0"/>
                <a:ea typeface="Calibri" charset="0"/>
                <a:cs typeface="Calibri" panose="020F0502020204030204" pitchFamily="34" charset="0"/>
              </a:rPr>
              <a:t> </a:t>
            </a:r>
            <a:r>
              <a:rPr lang="en-US" sz="1200" dirty="0">
                <a:solidFill>
                  <a:srgbClr val="464646"/>
                </a:solidFill>
                <a:latin typeface="Calibri" panose="020F0502020204030204" pitchFamily="34" charset="0"/>
                <a:cs typeface="Calibri" panose="020F0502020204030204" pitchFamily="34" charset="0"/>
              </a:rPr>
              <a:t>Behan, M. and Wilson, M. (2008) ‘State anxiety and visual attention: The role of the quiet eye period in aiming at a far target’, </a:t>
            </a:r>
            <a:r>
              <a:rPr lang="en-US" sz="1200" i="1" dirty="0">
                <a:solidFill>
                  <a:srgbClr val="464646"/>
                </a:solidFill>
                <a:latin typeface="Calibri" panose="020F0502020204030204" pitchFamily="34" charset="0"/>
                <a:cs typeface="Calibri" panose="020F0502020204030204" pitchFamily="34" charset="0"/>
              </a:rPr>
              <a:t>Journal of Sports Sciences</a:t>
            </a:r>
            <a:r>
              <a:rPr lang="en-US" sz="1200" dirty="0">
                <a:solidFill>
                  <a:srgbClr val="464646"/>
                </a:solidFill>
                <a:latin typeface="Calibri" panose="020F0502020204030204" pitchFamily="34" charset="0"/>
                <a:cs typeface="Calibri" panose="020F0502020204030204" pitchFamily="34" charset="0"/>
              </a:rPr>
              <a:t>, 26(2), pp. 207–215</a:t>
            </a:r>
            <a:r>
              <a:rPr lang="en-GB" sz="1200" dirty="0">
                <a:solidFill>
                  <a:srgbClr val="464646"/>
                </a:solidFill>
                <a:latin typeface="Calibri" panose="020F0502020204030204" pitchFamily="34" charset="0"/>
                <a:cs typeface="Calibri" panose="020F0502020204030204" pitchFamily="34" charset="0"/>
              </a:rPr>
              <a:t> </a:t>
            </a:r>
          </a:p>
          <a:p>
            <a:pPr fontAlgn="t">
              <a:spcBef>
                <a:spcPts val="0"/>
              </a:spcBef>
            </a:pPr>
            <a:r>
              <a:rPr lang="en-GB" altLang="en-US" sz="1200" baseline="30000" dirty="0">
                <a:solidFill>
                  <a:srgbClr val="464646"/>
                </a:solidFill>
                <a:latin typeface="Calibri" panose="020F0502020204030204" pitchFamily="34" charset="0"/>
                <a:ea typeface="Calibri" charset="0"/>
                <a:cs typeface="Calibri" panose="020F0502020204030204" pitchFamily="34" charset="0"/>
              </a:rPr>
              <a:t>7</a:t>
            </a:r>
            <a:r>
              <a:rPr lang="en-GB" altLang="en-US" sz="1200" dirty="0">
                <a:solidFill>
                  <a:srgbClr val="464646"/>
                </a:solidFill>
                <a:latin typeface="Calibri" panose="020F0502020204030204" pitchFamily="34" charset="0"/>
                <a:ea typeface="Calibri" charset="0"/>
                <a:cs typeface="Calibri" panose="020F0502020204030204" pitchFamily="34" charset="0"/>
              </a:rPr>
              <a:t> </a:t>
            </a:r>
            <a:r>
              <a:rPr lang="en-US" sz="1200" dirty="0">
                <a:solidFill>
                  <a:srgbClr val="464646"/>
                </a:solidFill>
                <a:latin typeface="Calibri" panose="020F0502020204030204" pitchFamily="34" charset="0"/>
                <a:cs typeface="Calibri" panose="020F0502020204030204" pitchFamily="34" charset="0"/>
              </a:rPr>
              <a:t>Causer, J. </a:t>
            </a:r>
            <a:r>
              <a:rPr lang="en-US" sz="1200" i="1" dirty="0">
                <a:solidFill>
                  <a:srgbClr val="464646"/>
                </a:solidFill>
                <a:latin typeface="Calibri" panose="020F0502020204030204" pitchFamily="34" charset="0"/>
                <a:cs typeface="Calibri" panose="020F0502020204030204" pitchFamily="34" charset="0"/>
              </a:rPr>
              <a:t>et al.</a:t>
            </a:r>
            <a:r>
              <a:rPr lang="en-US" sz="1200" dirty="0">
                <a:solidFill>
                  <a:srgbClr val="464646"/>
                </a:solidFill>
                <a:latin typeface="Calibri" panose="020F0502020204030204" pitchFamily="34" charset="0"/>
                <a:cs typeface="Calibri" panose="020F0502020204030204" pitchFamily="34" charset="0"/>
              </a:rPr>
              <a:t> (2010) ‘Quiet eye duration and gun motion in elite shotgun shooting’, </a:t>
            </a:r>
            <a:r>
              <a:rPr lang="en-US" sz="1200" i="1" dirty="0">
                <a:solidFill>
                  <a:srgbClr val="464646"/>
                </a:solidFill>
                <a:latin typeface="Calibri" panose="020F0502020204030204" pitchFamily="34" charset="0"/>
                <a:cs typeface="Calibri" panose="020F0502020204030204" pitchFamily="34" charset="0"/>
              </a:rPr>
              <a:t>Medicine and Science in Sports and Exercise</a:t>
            </a:r>
            <a:r>
              <a:rPr lang="en-US" sz="1200" dirty="0">
                <a:solidFill>
                  <a:srgbClr val="464646"/>
                </a:solidFill>
                <a:latin typeface="Calibri" panose="020F0502020204030204" pitchFamily="34" charset="0"/>
                <a:cs typeface="Calibri" panose="020F0502020204030204" pitchFamily="34" charset="0"/>
              </a:rPr>
              <a:t>, 42(8), pp. 1599–1608</a:t>
            </a:r>
            <a:r>
              <a:rPr lang="en-GB" sz="1200" dirty="0">
                <a:solidFill>
                  <a:srgbClr val="464646"/>
                </a:solidFill>
                <a:latin typeface="Calibri" panose="020F0502020204030204" pitchFamily="34" charset="0"/>
                <a:cs typeface="Calibri" panose="020F0502020204030204" pitchFamily="34" charset="0"/>
              </a:rPr>
              <a:t> </a:t>
            </a:r>
            <a:endParaRPr lang="en-AU" altLang="en-US" sz="1200" dirty="0">
              <a:solidFill>
                <a:srgbClr val="464646"/>
              </a:solidFill>
              <a:latin typeface="Calibri" panose="020F0502020204030204" pitchFamily="34" charset="0"/>
              <a:ea typeface="Calibri" charset="0"/>
              <a:cs typeface="Calibri" panose="020F0502020204030204" pitchFamily="34" charset="0"/>
            </a:endParaRPr>
          </a:p>
          <a:p>
            <a:pPr fontAlgn="t">
              <a:spcBef>
                <a:spcPts val="0"/>
              </a:spcBef>
            </a:pPr>
            <a:r>
              <a:rPr lang="en-AU" altLang="en-US" sz="1200" baseline="30000" dirty="0">
                <a:solidFill>
                  <a:srgbClr val="464646"/>
                </a:solidFill>
                <a:latin typeface="Calibri" panose="020F0502020204030204" pitchFamily="34" charset="0"/>
                <a:ea typeface="Calibri" charset="0"/>
                <a:cs typeface="Calibri" panose="020F0502020204030204" pitchFamily="34" charset="0"/>
              </a:rPr>
              <a:t>8</a:t>
            </a:r>
            <a:r>
              <a:rPr lang="en-AU" altLang="en-US" sz="1200" dirty="0">
                <a:solidFill>
                  <a:srgbClr val="464646"/>
                </a:solidFill>
                <a:latin typeface="Calibri" panose="020F0502020204030204" pitchFamily="34" charset="0"/>
                <a:ea typeface="Calibri" charset="0"/>
                <a:cs typeface="Calibri" panose="020F0502020204030204" pitchFamily="34" charset="0"/>
              </a:rPr>
              <a:t> </a:t>
            </a:r>
            <a:r>
              <a:rPr lang="en-US" sz="1200" dirty="0">
                <a:solidFill>
                  <a:srgbClr val="464646"/>
                </a:solidFill>
                <a:latin typeface="Calibri" panose="020F0502020204030204" pitchFamily="34" charset="0"/>
                <a:cs typeface="Calibri" panose="020F0502020204030204" pitchFamily="34" charset="0"/>
              </a:rPr>
              <a:t>Mack, A. and </a:t>
            </a:r>
            <a:r>
              <a:rPr lang="en-US" sz="1200" dirty="0" err="1">
                <a:solidFill>
                  <a:srgbClr val="464646"/>
                </a:solidFill>
                <a:latin typeface="Calibri" panose="020F0502020204030204" pitchFamily="34" charset="0"/>
                <a:cs typeface="Calibri" panose="020F0502020204030204" pitchFamily="34" charset="0"/>
              </a:rPr>
              <a:t>Bachant</a:t>
            </a:r>
            <a:r>
              <a:rPr lang="en-US" sz="1200" dirty="0">
                <a:solidFill>
                  <a:srgbClr val="464646"/>
                </a:solidFill>
                <a:latin typeface="Calibri" panose="020F0502020204030204" pitchFamily="34" charset="0"/>
                <a:cs typeface="Calibri" panose="020F0502020204030204" pitchFamily="34" charset="0"/>
              </a:rPr>
              <a:t>, J. (1969) ‘Perceived movement of the afterimage during eye movements’, </a:t>
            </a:r>
            <a:r>
              <a:rPr lang="en-US" sz="1200" i="1" dirty="0">
                <a:solidFill>
                  <a:srgbClr val="464646"/>
                </a:solidFill>
                <a:latin typeface="Calibri" panose="020F0502020204030204" pitchFamily="34" charset="0"/>
                <a:cs typeface="Calibri" panose="020F0502020204030204" pitchFamily="34" charset="0"/>
              </a:rPr>
              <a:t>Perception &amp; Psychophysics</a:t>
            </a:r>
            <a:r>
              <a:rPr lang="en-US" sz="1200" dirty="0">
                <a:solidFill>
                  <a:srgbClr val="464646"/>
                </a:solidFill>
                <a:latin typeface="Calibri" panose="020F0502020204030204" pitchFamily="34" charset="0"/>
                <a:cs typeface="Calibri" panose="020F0502020204030204" pitchFamily="34" charset="0"/>
              </a:rPr>
              <a:t>, 6(6), pp. 379–384</a:t>
            </a:r>
            <a:r>
              <a:rPr lang="en-GB" sz="1200" dirty="0">
                <a:solidFill>
                  <a:srgbClr val="464646"/>
                </a:solidFill>
                <a:latin typeface="Calibri" panose="020F0502020204030204" pitchFamily="34" charset="0"/>
                <a:cs typeface="Calibri" panose="020F0502020204030204" pitchFamily="34" charset="0"/>
              </a:rPr>
              <a:t> </a:t>
            </a:r>
          </a:p>
          <a:p>
            <a:pPr fontAlgn="t">
              <a:spcBef>
                <a:spcPts val="0"/>
              </a:spcBef>
            </a:pPr>
            <a:r>
              <a:rPr lang="en-GB" altLang="en-US" sz="1200" baseline="30000" dirty="0">
                <a:solidFill>
                  <a:srgbClr val="464646"/>
                </a:solidFill>
                <a:latin typeface="Calibri" panose="020F0502020204030204" pitchFamily="34" charset="0"/>
                <a:ea typeface="Calibri" charset="0"/>
                <a:cs typeface="Calibri" panose="020F0502020204030204" pitchFamily="34" charset="0"/>
              </a:rPr>
              <a:t>9</a:t>
            </a:r>
            <a:r>
              <a:rPr lang="en-GB" altLang="en-US" sz="1200" dirty="0">
                <a:solidFill>
                  <a:srgbClr val="464646"/>
                </a:solidFill>
                <a:latin typeface="Calibri" panose="020F0502020204030204" pitchFamily="34" charset="0"/>
                <a:ea typeface="Calibri" charset="0"/>
                <a:cs typeface="Calibri" panose="020F0502020204030204" pitchFamily="34" charset="0"/>
              </a:rPr>
              <a:t> </a:t>
            </a:r>
            <a:r>
              <a:rPr lang="en-US" sz="1200" dirty="0" err="1">
                <a:solidFill>
                  <a:srgbClr val="464646"/>
                </a:solidFill>
                <a:latin typeface="Calibri" panose="020F0502020204030204" pitchFamily="34" charset="0"/>
                <a:cs typeface="Calibri" panose="020F0502020204030204" pitchFamily="34" charset="0"/>
              </a:rPr>
              <a:t>Grebot</a:t>
            </a:r>
            <a:r>
              <a:rPr lang="en-US" sz="1200" dirty="0">
                <a:solidFill>
                  <a:srgbClr val="464646"/>
                </a:solidFill>
                <a:latin typeface="Calibri" panose="020F0502020204030204" pitchFamily="34" charset="0"/>
                <a:cs typeface="Calibri" panose="020F0502020204030204" pitchFamily="34" charset="0"/>
              </a:rPr>
              <a:t>, C., </a:t>
            </a:r>
            <a:r>
              <a:rPr lang="en-US" sz="1200" dirty="0" err="1">
                <a:solidFill>
                  <a:srgbClr val="464646"/>
                </a:solidFill>
                <a:latin typeface="Calibri" panose="020F0502020204030204" pitchFamily="34" charset="0"/>
                <a:cs typeface="Calibri" panose="020F0502020204030204" pitchFamily="34" charset="0"/>
              </a:rPr>
              <a:t>Groslambert</a:t>
            </a:r>
            <a:r>
              <a:rPr lang="en-US" sz="1200" dirty="0">
                <a:solidFill>
                  <a:srgbClr val="464646"/>
                </a:solidFill>
                <a:latin typeface="Calibri" panose="020F0502020204030204" pitchFamily="34" charset="0"/>
                <a:cs typeface="Calibri" panose="020F0502020204030204" pitchFamily="34" charset="0"/>
              </a:rPr>
              <a:t>, A. and </a:t>
            </a:r>
            <a:r>
              <a:rPr lang="en-US" sz="1200" dirty="0" err="1">
                <a:solidFill>
                  <a:srgbClr val="464646"/>
                </a:solidFill>
                <a:latin typeface="Calibri" panose="020F0502020204030204" pitchFamily="34" charset="0"/>
                <a:cs typeface="Calibri" panose="020F0502020204030204" pitchFamily="34" charset="0"/>
              </a:rPr>
              <a:t>Rouillon</a:t>
            </a:r>
            <a:r>
              <a:rPr lang="en-US" sz="1200" dirty="0">
                <a:solidFill>
                  <a:srgbClr val="464646"/>
                </a:solidFill>
                <a:latin typeface="Calibri" panose="020F0502020204030204" pitchFamily="34" charset="0"/>
                <a:cs typeface="Calibri" panose="020F0502020204030204" pitchFamily="34" charset="0"/>
              </a:rPr>
              <a:t>, J. (2002) ‘Relationship between velocity and accuracy in standing shooting in biathlon.’, </a:t>
            </a:r>
            <a:r>
              <a:rPr lang="en-US" sz="1200" i="1" dirty="0">
                <a:solidFill>
                  <a:srgbClr val="464646"/>
                </a:solidFill>
                <a:latin typeface="Calibri" panose="020F0502020204030204" pitchFamily="34" charset="0"/>
                <a:cs typeface="Calibri" panose="020F0502020204030204" pitchFamily="34" charset="0"/>
              </a:rPr>
              <a:t>Science &amp; Sports</a:t>
            </a:r>
            <a:r>
              <a:rPr lang="en-US" sz="1200" dirty="0">
                <a:solidFill>
                  <a:srgbClr val="464646"/>
                </a:solidFill>
                <a:latin typeface="Calibri" panose="020F0502020204030204" pitchFamily="34" charset="0"/>
                <a:cs typeface="Calibri" panose="020F0502020204030204" pitchFamily="34" charset="0"/>
              </a:rPr>
              <a:t>, 17(1), pp. 35–37</a:t>
            </a:r>
            <a:r>
              <a:rPr lang="en-GB" sz="1200" dirty="0">
                <a:solidFill>
                  <a:srgbClr val="464646"/>
                </a:solidFill>
                <a:latin typeface="Calibri" panose="020F0502020204030204" pitchFamily="34" charset="0"/>
                <a:cs typeface="Calibri" panose="020F0502020204030204" pitchFamily="34" charset="0"/>
              </a:rPr>
              <a:t> </a:t>
            </a:r>
          </a:p>
          <a:p>
            <a:pPr>
              <a:spcBef>
                <a:spcPct val="40000"/>
              </a:spcBef>
            </a:pPr>
            <a:endParaRPr lang="en-AU" altLang="en-US" sz="3200" dirty="0">
              <a:solidFill>
                <a:srgbClr val="464646"/>
              </a:solidFill>
              <a:latin typeface="Calibri" charset="0"/>
              <a:ea typeface="Calibri" charset="0"/>
              <a:cs typeface="Calibri" charset="0"/>
            </a:endParaRPr>
          </a:p>
        </p:txBody>
      </p:sp>
      <p:sp>
        <p:nvSpPr>
          <p:cNvPr id="96" name="Rectangle 38"/>
          <p:cNvSpPr>
            <a:spLocks noChangeArrowheads="1"/>
          </p:cNvSpPr>
          <p:nvPr/>
        </p:nvSpPr>
        <p:spPr bwMode="auto">
          <a:xfrm>
            <a:off x="32219087" y="25002862"/>
            <a:ext cx="10008000" cy="1440000"/>
          </a:xfrm>
          <a:prstGeom prst="rect">
            <a:avLst/>
          </a:prstGeom>
          <a:solidFill>
            <a:srgbClr val="D1E2F2"/>
          </a:solidFill>
          <a:ln w="12700">
            <a:noFill/>
            <a:miter lim="800000"/>
            <a:headEnd/>
            <a:tailEnd/>
          </a:ln>
          <a:effectLst/>
        </p:spPr>
        <p:txBody>
          <a:bodyPr lIns="342504" tIns="342504" rIns="342504" bIns="342504" anchor="ctr"/>
          <a:lstStyle/>
          <a:p>
            <a:pPr defTabSz="869950">
              <a:spcBef>
                <a:spcPct val="50000"/>
              </a:spcBef>
            </a:pPr>
            <a:r>
              <a:rPr lang="en-GB" altLang="en-US" sz="5400" b="1" dirty="0">
                <a:solidFill>
                  <a:srgbClr val="4365E2"/>
                </a:solidFill>
                <a:latin typeface="Calibri" charset="0"/>
                <a:ea typeface="Calibri" charset="0"/>
                <a:cs typeface="Calibri" charset="0"/>
              </a:rPr>
              <a:t>Acknowledgement </a:t>
            </a:r>
            <a:r>
              <a:rPr lang="en-GB" altLang="en-US" sz="4000" b="1" dirty="0">
                <a:solidFill>
                  <a:srgbClr val="4365E2"/>
                </a:solidFill>
                <a:latin typeface="Calibri" charset="0"/>
                <a:ea typeface="Calibri" charset="0"/>
                <a:cs typeface="Calibri" charset="0"/>
              </a:rPr>
              <a:t>&amp;</a:t>
            </a:r>
            <a:r>
              <a:rPr lang="en-GB" altLang="en-US" sz="5400" b="1" dirty="0">
                <a:solidFill>
                  <a:srgbClr val="4365E2"/>
                </a:solidFill>
                <a:latin typeface="Calibri" charset="0"/>
                <a:ea typeface="Calibri" charset="0"/>
                <a:cs typeface="Calibri" charset="0"/>
              </a:rPr>
              <a:t> References</a:t>
            </a:r>
          </a:p>
        </p:txBody>
      </p:sp>
      <p:sp>
        <p:nvSpPr>
          <p:cNvPr id="97" name="Rectangle 7"/>
          <p:cNvSpPr>
            <a:spLocks noChangeArrowheads="1"/>
          </p:cNvSpPr>
          <p:nvPr/>
        </p:nvSpPr>
        <p:spPr bwMode="auto">
          <a:xfrm>
            <a:off x="21671087" y="9333393"/>
            <a:ext cx="10008000" cy="20511607"/>
          </a:xfrm>
          <a:prstGeom prst="rect">
            <a:avLst/>
          </a:prstGeom>
          <a:solidFill>
            <a:srgbClr val="FFFFFF"/>
          </a:solidFill>
          <a:ln w="12700">
            <a:noFill/>
            <a:miter lim="800000"/>
            <a:headEnd/>
            <a:tailEnd/>
          </a:ln>
          <a:effectLst/>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just">
              <a:spcBef>
                <a:spcPct val="40000"/>
              </a:spcBef>
            </a:pPr>
            <a:r>
              <a:rPr lang="en-AU" altLang="en-US" sz="3200" dirty="0">
                <a:solidFill>
                  <a:srgbClr val="464646"/>
                </a:solidFill>
                <a:latin typeface="Calibri" charset="0"/>
                <a:ea typeface="Calibri" charset="0"/>
                <a:cs typeface="Calibri" charset="0"/>
              </a:rPr>
              <a:t>The mean score for iron sights was greater than when using the EasyHit sight with a mean score of 47.6 compared to 41.9 respectively. This difference was found to be statistically significant (</a:t>
            </a:r>
            <a:r>
              <a:rPr lang="en-AU" altLang="en-US" sz="3200" i="1" dirty="0">
                <a:solidFill>
                  <a:srgbClr val="464646"/>
                </a:solidFill>
                <a:latin typeface="Calibri" charset="0"/>
                <a:ea typeface="Calibri" charset="0"/>
                <a:cs typeface="Calibri" charset="0"/>
              </a:rPr>
              <a:t>p</a:t>
            </a:r>
            <a:r>
              <a:rPr lang="en-AU" altLang="en-US" sz="3200" dirty="0">
                <a:solidFill>
                  <a:srgbClr val="464646"/>
                </a:solidFill>
                <a:latin typeface="Calibri" charset="0"/>
                <a:ea typeface="Calibri" charset="0"/>
                <a:cs typeface="Calibri" charset="0"/>
              </a:rPr>
              <a:t> = 0.015).</a:t>
            </a:r>
          </a:p>
          <a:p>
            <a:pPr algn="just">
              <a:spcBef>
                <a:spcPct val="40000"/>
              </a:spcBef>
            </a:pPr>
            <a:endParaRPr lang="en-AU" altLang="en-US" sz="3200" dirty="0">
              <a:solidFill>
                <a:srgbClr val="464646"/>
              </a:solidFill>
              <a:latin typeface="Calibri" charset="0"/>
              <a:ea typeface="Calibri" charset="0"/>
              <a:cs typeface="Calibri" charset="0"/>
            </a:endParaRPr>
          </a:p>
          <a:p>
            <a:pPr algn="just">
              <a:spcBef>
                <a:spcPct val="40000"/>
              </a:spcBef>
            </a:pPr>
            <a:endParaRPr lang="en-AU" altLang="en-US" sz="3200" dirty="0">
              <a:solidFill>
                <a:srgbClr val="464646"/>
              </a:solidFill>
              <a:latin typeface="Calibri" charset="0"/>
              <a:ea typeface="Calibri" charset="0"/>
              <a:cs typeface="Calibri" charset="0"/>
            </a:endParaRPr>
          </a:p>
          <a:p>
            <a:pPr algn="just">
              <a:spcBef>
                <a:spcPct val="40000"/>
              </a:spcBef>
            </a:pPr>
            <a:endParaRPr lang="en-AU" altLang="en-US" sz="3200" dirty="0">
              <a:solidFill>
                <a:srgbClr val="464646"/>
              </a:solidFill>
              <a:latin typeface="Calibri" charset="0"/>
              <a:ea typeface="Calibri" charset="0"/>
              <a:cs typeface="Calibri" charset="0"/>
            </a:endParaRPr>
          </a:p>
          <a:p>
            <a:pPr algn="just">
              <a:spcBef>
                <a:spcPct val="40000"/>
              </a:spcBef>
            </a:pPr>
            <a:endParaRPr lang="en-AU" altLang="en-US" sz="3200" dirty="0">
              <a:solidFill>
                <a:srgbClr val="464646"/>
              </a:solidFill>
              <a:latin typeface="Calibri" charset="0"/>
              <a:ea typeface="Calibri" charset="0"/>
              <a:cs typeface="Calibri" charset="0"/>
            </a:endParaRPr>
          </a:p>
          <a:p>
            <a:pPr algn="just">
              <a:spcBef>
                <a:spcPct val="40000"/>
              </a:spcBef>
            </a:pPr>
            <a:endParaRPr lang="en-AU" altLang="en-US" sz="3200" dirty="0">
              <a:solidFill>
                <a:srgbClr val="464646"/>
              </a:solidFill>
              <a:latin typeface="Calibri" charset="0"/>
              <a:ea typeface="Calibri" charset="0"/>
              <a:cs typeface="Calibri" charset="0"/>
            </a:endParaRPr>
          </a:p>
          <a:p>
            <a:pPr algn="just">
              <a:spcBef>
                <a:spcPct val="40000"/>
              </a:spcBef>
            </a:pPr>
            <a:endParaRPr lang="en-AU" altLang="en-US" sz="3200" dirty="0">
              <a:solidFill>
                <a:srgbClr val="464646"/>
              </a:solidFill>
              <a:latin typeface="Calibri" charset="0"/>
              <a:ea typeface="Calibri" charset="0"/>
              <a:cs typeface="Calibri" charset="0"/>
            </a:endParaRPr>
          </a:p>
          <a:p>
            <a:pPr algn="just">
              <a:spcBef>
                <a:spcPct val="40000"/>
              </a:spcBef>
            </a:pPr>
            <a:endParaRPr lang="en-AU" altLang="en-US" sz="3200" dirty="0">
              <a:solidFill>
                <a:srgbClr val="464646"/>
              </a:solidFill>
              <a:latin typeface="Calibri" charset="0"/>
              <a:ea typeface="Calibri" charset="0"/>
              <a:cs typeface="Calibri" charset="0"/>
            </a:endParaRPr>
          </a:p>
          <a:p>
            <a:pPr algn="just">
              <a:spcBef>
                <a:spcPct val="40000"/>
              </a:spcBef>
            </a:pPr>
            <a:endParaRPr lang="en-AU" altLang="en-US" sz="3200" dirty="0">
              <a:solidFill>
                <a:srgbClr val="464646"/>
              </a:solidFill>
              <a:latin typeface="Calibri" charset="0"/>
              <a:ea typeface="Calibri" charset="0"/>
              <a:cs typeface="Calibri" charset="0"/>
            </a:endParaRPr>
          </a:p>
          <a:p>
            <a:pPr algn="just">
              <a:spcBef>
                <a:spcPct val="40000"/>
              </a:spcBef>
            </a:pPr>
            <a:endParaRPr lang="en-AU" altLang="en-US" sz="3200" dirty="0">
              <a:solidFill>
                <a:srgbClr val="464646"/>
              </a:solidFill>
              <a:latin typeface="Calibri" charset="0"/>
              <a:ea typeface="Calibri" charset="0"/>
              <a:cs typeface="Calibri" charset="0"/>
            </a:endParaRPr>
          </a:p>
          <a:p>
            <a:pPr algn="just">
              <a:spcBef>
                <a:spcPct val="40000"/>
              </a:spcBef>
            </a:pPr>
            <a:endParaRPr lang="en-AU" altLang="en-US" sz="3200" dirty="0">
              <a:solidFill>
                <a:srgbClr val="464646"/>
              </a:solidFill>
              <a:latin typeface="Calibri" charset="0"/>
              <a:ea typeface="Calibri" charset="0"/>
              <a:cs typeface="Calibri" charset="0"/>
            </a:endParaRPr>
          </a:p>
          <a:p>
            <a:pPr algn="just">
              <a:spcBef>
                <a:spcPct val="40000"/>
              </a:spcBef>
            </a:pPr>
            <a:endParaRPr lang="en-AU" altLang="en-US" sz="3200" dirty="0">
              <a:solidFill>
                <a:srgbClr val="464646"/>
              </a:solidFill>
              <a:latin typeface="Calibri" charset="0"/>
              <a:ea typeface="Calibri" charset="0"/>
              <a:cs typeface="Calibri" charset="0"/>
            </a:endParaRPr>
          </a:p>
          <a:p>
            <a:pPr algn="just">
              <a:spcBef>
                <a:spcPct val="40000"/>
              </a:spcBef>
            </a:pPr>
            <a:r>
              <a:rPr lang="en-AU" altLang="en-US" sz="3200" dirty="0">
                <a:solidFill>
                  <a:srgbClr val="464646"/>
                </a:solidFill>
                <a:latin typeface="Calibri" charset="0"/>
                <a:ea typeface="Calibri" charset="0"/>
                <a:cs typeface="Calibri" charset="0"/>
              </a:rPr>
              <a:t>The general trend for grouping found that the iron sight had a smaller grouping than the EasyHit in terms of smallest distance, largest distance and average distance between shots. This however was not statistically significant.</a:t>
            </a:r>
          </a:p>
          <a:p>
            <a:pPr algn="just">
              <a:spcBef>
                <a:spcPct val="40000"/>
              </a:spcBef>
            </a:pPr>
            <a:endParaRPr lang="en-AU" altLang="en-US" sz="3200" dirty="0">
              <a:solidFill>
                <a:srgbClr val="464646"/>
              </a:solidFill>
              <a:latin typeface="Calibri" charset="0"/>
              <a:ea typeface="Calibri" charset="0"/>
              <a:cs typeface="Calibri" charset="0"/>
            </a:endParaRPr>
          </a:p>
          <a:p>
            <a:pPr algn="just">
              <a:spcBef>
                <a:spcPct val="40000"/>
              </a:spcBef>
            </a:pPr>
            <a:endParaRPr lang="en-AU" altLang="en-US" sz="3200" dirty="0">
              <a:solidFill>
                <a:srgbClr val="464646"/>
              </a:solidFill>
              <a:latin typeface="Calibri" charset="0"/>
              <a:ea typeface="Calibri" charset="0"/>
              <a:cs typeface="Calibri" charset="0"/>
            </a:endParaRPr>
          </a:p>
          <a:p>
            <a:pPr algn="just">
              <a:spcBef>
                <a:spcPct val="40000"/>
              </a:spcBef>
            </a:pPr>
            <a:endParaRPr lang="en-AU" altLang="en-US" sz="3200" dirty="0">
              <a:solidFill>
                <a:srgbClr val="464646"/>
              </a:solidFill>
              <a:latin typeface="Calibri" charset="0"/>
              <a:ea typeface="Calibri" charset="0"/>
              <a:cs typeface="Calibri" charset="0"/>
            </a:endParaRPr>
          </a:p>
          <a:p>
            <a:pPr algn="just">
              <a:spcBef>
                <a:spcPct val="40000"/>
              </a:spcBef>
            </a:pPr>
            <a:endParaRPr lang="en-AU" altLang="en-US" sz="3200" dirty="0">
              <a:solidFill>
                <a:srgbClr val="464646"/>
              </a:solidFill>
              <a:latin typeface="Calibri" charset="0"/>
              <a:ea typeface="Calibri" charset="0"/>
              <a:cs typeface="Calibri" charset="0"/>
            </a:endParaRPr>
          </a:p>
        </p:txBody>
      </p:sp>
      <p:sp>
        <p:nvSpPr>
          <p:cNvPr id="98" name="Rectangle 38"/>
          <p:cNvSpPr>
            <a:spLocks noChangeArrowheads="1"/>
          </p:cNvSpPr>
          <p:nvPr/>
        </p:nvSpPr>
        <p:spPr bwMode="auto">
          <a:xfrm>
            <a:off x="21671087" y="7893393"/>
            <a:ext cx="10008000" cy="1440000"/>
          </a:xfrm>
          <a:prstGeom prst="rect">
            <a:avLst/>
          </a:prstGeom>
          <a:solidFill>
            <a:srgbClr val="FFFFFF"/>
          </a:solidFill>
          <a:ln w="12700">
            <a:noFill/>
            <a:miter lim="800000"/>
            <a:headEnd/>
            <a:tailEnd/>
          </a:ln>
          <a:effectLst/>
        </p:spPr>
        <p:txBody>
          <a:bodyPr lIns="342504" tIns="342504" rIns="342504" bIns="342504" anchor="ctr"/>
          <a:lstStyle/>
          <a:p>
            <a:pPr defTabSz="869950">
              <a:spcBef>
                <a:spcPct val="50000"/>
              </a:spcBef>
            </a:pPr>
            <a:r>
              <a:rPr lang="en-GB" altLang="en-US" sz="5400" b="1" dirty="0">
                <a:solidFill>
                  <a:srgbClr val="4365E2"/>
                </a:solidFill>
                <a:latin typeface="Calibri" charset="0"/>
                <a:ea typeface="Calibri" charset="0"/>
                <a:cs typeface="Calibri" charset="0"/>
              </a:rPr>
              <a:t>Results</a:t>
            </a:r>
          </a:p>
        </p:txBody>
      </p:sp>
      <p:sp>
        <p:nvSpPr>
          <p:cNvPr id="102" name="Rectangle 7"/>
          <p:cNvSpPr>
            <a:spLocks noChangeArrowheads="1"/>
          </p:cNvSpPr>
          <p:nvPr/>
        </p:nvSpPr>
        <p:spPr bwMode="auto">
          <a:xfrm>
            <a:off x="32219087" y="9333392"/>
            <a:ext cx="10008000" cy="15237261"/>
          </a:xfrm>
          <a:prstGeom prst="rect">
            <a:avLst/>
          </a:prstGeom>
          <a:solidFill>
            <a:srgbClr val="C4EBD0"/>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just">
              <a:spcBef>
                <a:spcPct val="40000"/>
              </a:spcBef>
            </a:pPr>
            <a:r>
              <a:rPr lang="en-AU" altLang="en-US" sz="3200" dirty="0">
                <a:solidFill>
                  <a:srgbClr val="464646"/>
                </a:solidFill>
                <a:latin typeface="Calibri" charset="0"/>
                <a:ea typeface="Calibri" charset="0"/>
                <a:cs typeface="Calibri" charset="0"/>
              </a:rPr>
              <a:t>Overall monocular shooting was more accurate in terms of both score and grouping than binocular vision. </a:t>
            </a:r>
          </a:p>
          <a:p>
            <a:pPr algn="just">
              <a:spcBef>
                <a:spcPct val="40000"/>
              </a:spcBef>
            </a:pPr>
            <a:endParaRPr lang="en-AU" altLang="en-US" sz="2000" dirty="0">
              <a:solidFill>
                <a:srgbClr val="464646"/>
              </a:solidFill>
              <a:latin typeface="Calibri" charset="0"/>
              <a:ea typeface="Calibri" charset="0"/>
              <a:cs typeface="Calibri" charset="0"/>
            </a:endParaRPr>
          </a:p>
          <a:p>
            <a:pPr algn="just">
              <a:spcBef>
                <a:spcPct val="40000"/>
              </a:spcBef>
            </a:pPr>
            <a:r>
              <a:rPr lang="en-AU" altLang="en-US" sz="3200" dirty="0">
                <a:solidFill>
                  <a:srgbClr val="464646"/>
                </a:solidFill>
                <a:latin typeface="Calibri" charset="0"/>
                <a:ea typeface="Calibri" charset="0"/>
                <a:cs typeface="Calibri" charset="0"/>
              </a:rPr>
              <a:t>The most likely reasons for score are listed below:</a:t>
            </a:r>
          </a:p>
          <a:p>
            <a:pPr marL="457200" indent="-457200" algn="just">
              <a:spcBef>
                <a:spcPct val="40000"/>
              </a:spcBef>
              <a:buFont typeface="Arial" panose="020B0604020202020204" pitchFamily="34" charset="0"/>
              <a:buChar char="•"/>
            </a:pPr>
            <a:r>
              <a:rPr lang="en-AU" altLang="en-US" sz="3200" dirty="0">
                <a:solidFill>
                  <a:srgbClr val="464646"/>
                </a:solidFill>
                <a:latin typeface="Calibri" charset="0"/>
                <a:ea typeface="Calibri" charset="0"/>
                <a:cs typeface="Calibri" charset="0"/>
              </a:rPr>
              <a:t>Physiological double vision and interocular rivalry and suppression - does not occur in monocular vision</a:t>
            </a:r>
            <a:r>
              <a:rPr lang="en-AU" altLang="en-US" sz="3200" baseline="30000" dirty="0">
                <a:solidFill>
                  <a:srgbClr val="464646"/>
                </a:solidFill>
                <a:latin typeface="Calibri" charset="0"/>
                <a:ea typeface="Calibri" charset="0"/>
                <a:cs typeface="Calibri" charset="0"/>
              </a:rPr>
              <a:t>4</a:t>
            </a:r>
          </a:p>
          <a:p>
            <a:pPr marL="1200150" lvl="1" indent="-457200" algn="just">
              <a:spcBef>
                <a:spcPct val="40000"/>
              </a:spcBef>
              <a:buFont typeface="Arial" panose="020B0604020202020204" pitchFamily="34" charset="0"/>
              <a:buChar char="•"/>
            </a:pPr>
            <a:r>
              <a:rPr lang="en-AU" altLang="en-US" sz="3200" dirty="0">
                <a:solidFill>
                  <a:srgbClr val="464646"/>
                </a:solidFill>
                <a:latin typeface="Calibri" charset="0"/>
                <a:ea typeface="Calibri" charset="0"/>
                <a:cs typeface="Calibri" charset="0"/>
              </a:rPr>
              <a:t>Participants either saw two targets or two sights when using binocular vision</a:t>
            </a:r>
          </a:p>
          <a:p>
            <a:pPr marL="1200150" lvl="1" indent="-457200" algn="just">
              <a:spcBef>
                <a:spcPct val="40000"/>
              </a:spcBef>
              <a:buFont typeface="Arial" panose="020B0604020202020204" pitchFamily="34" charset="0"/>
              <a:buChar char="•"/>
            </a:pPr>
            <a:r>
              <a:rPr lang="en-AU" altLang="en-US" sz="3200" dirty="0">
                <a:solidFill>
                  <a:srgbClr val="464646"/>
                </a:solidFill>
                <a:latin typeface="Calibri" charset="0"/>
                <a:ea typeface="Calibri" charset="0"/>
                <a:cs typeface="Calibri" charset="0"/>
              </a:rPr>
              <a:t>Difficulty in focusing using binocular vision</a:t>
            </a:r>
          </a:p>
          <a:p>
            <a:pPr marL="457200" indent="-457200" algn="just">
              <a:spcBef>
                <a:spcPct val="40000"/>
              </a:spcBef>
              <a:buFont typeface="Arial" panose="020B0604020202020204" pitchFamily="34" charset="0"/>
              <a:buChar char="•"/>
            </a:pPr>
            <a:r>
              <a:rPr lang="en-AU" altLang="en-US" sz="3200" dirty="0">
                <a:solidFill>
                  <a:srgbClr val="464646"/>
                </a:solidFill>
                <a:latin typeface="Calibri" charset="0"/>
                <a:ea typeface="Calibri" charset="0"/>
                <a:cs typeface="Calibri" charset="0"/>
              </a:rPr>
              <a:t>Decreased quiet eye duration during binocular shooting due to stress/anxiety – many participants found binocular shooting ‘difficult’ and ‘unnatural’</a:t>
            </a:r>
            <a:r>
              <a:rPr lang="en-AU" altLang="en-US" sz="3200" baseline="30000" dirty="0">
                <a:solidFill>
                  <a:srgbClr val="464646"/>
                </a:solidFill>
                <a:latin typeface="Calibri" charset="0"/>
                <a:ea typeface="Calibri" charset="0"/>
                <a:cs typeface="Calibri" charset="0"/>
              </a:rPr>
              <a:t>5,6,7</a:t>
            </a:r>
          </a:p>
          <a:p>
            <a:pPr marL="457200" indent="-457200" algn="just">
              <a:spcBef>
                <a:spcPct val="40000"/>
              </a:spcBef>
              <a:buFont typeface="Arial" panose="020B0604020202020204" pitchFamily="34" charset="0"/>
              <a:buChar char="•"/>
            </a:pPr>
            <a:r>
              <a:rPr lang="en-AU" altLang="en-US" sz="3200" dirty="0">
                <a:solidFill>
                  <a:srgbClr val="464646"/>
                </a:solidFill>
                <a:latin typeface="Calibri" charset="0"/>
                <a:ea typeface="Calibri" charset="0"/>
                <a:cs typeface="Calibri" charset="0"/>
              </a:rPr>
              <a:t>Due to difficulty and stress/anxiety, the volunteers may have focused longer on the target, so were affected by the afterimage phenomenon</a:t>
            </a:r>
            <a:r>
              <a:rPr lang="en-AU" altLang="en-US" sz="3200" baseline="30000" dirty="0">
                <a:solidFill>
                  <a:srgbClr val="464646"/>
                </a:solidFill>
                <a:latin typeface="Calibri" charset="0"/>
                <a:ea typeface="Calibri" charset="0"/>
                <a:cs typeface="Calibri" charset="0"/>
              </a:rPr>
              <a:t>8</a:t>
            </a:r>
          </a:p>
          <a:p>
            <a:pPr algn="just">
              <a:spcBef>
                <a:spcPct val="40000"/>
              </a:spcBef>
            </a:pPr>
            <a:endParaRPr lang="en-AU" altLang="en-US" sz="2000" dirty="0">
              <a:solidFill>
                <a:srgbClr val="464646"/>
              </a:solidFill>
              <a:latin typeface="Calibri" charset="0"/>
              <a:ea typeface="Calibri" charset="0"/>
              <a:cs typeface="Calibri" charset="0"/>
            </a:endParaRPr>
          </a:p>
          <a:p>
            <a:pPr algn="just">
              <a:spcBef>
                <a:spcPct val="40000"/>
              </a:spcBef>
            </a:pPr>
            <a:r>
              <a:rPr lang="en-AU" altLang="en-US" sz="3200" dirty="0">
                <a:solidFill>
                  <a:srgbClr val="464646"/>
                </a:solidFill>
                <a:latin typeface="Calibri" charset="0"/>
                <a:ea typeface="Calibri" charset="0"/>
                <a:cs typeface="Calibri" charset="0"/>
              </a:rPr>
              <a:t>The most likely reason for poor grouping across both sights is because novices were used, who generally have a large group (bullets are far away from one another). Other reasons may have included:</a:t>
            </a:r>
          </a:p>
          <a:p>
            <a:pPr marL="457200" indent="-457200" algn="just">
              <a:spcBef>
                <a:spcPct val="40000"/>
              </a:spcBef>
              <a:buFont typeface="Arial" panose="020B0604020202020204" pitchFamily="34" charset="0"/>
              <a:buChar char="•"/>
            </a:pPr>
            <a:r>
              <a:rPr lang="en-AU" altLang="en-US" sz="3200" dirty="0">
                <a:solidFill>
                  <a:srgbClr val="464646"/>
                </a:solidFill>
                <a:latin typeface="Calibri" charset="0"/>
                <a:ea typeface="Calibri" charset="0"/>
                <a:cs typeface="Calibri" charset="0"/>
              </a:rPr>
              <a:t>Decreased stability of rifle due to upper body fatigue caused by the ’heavy’ weight of the rifle</a:t>
            </a:r>
            <a:r>
              <a:rPr lang="en-AU" altLang="en-US" sz="3200" baseline="30000" dirty="0">
                <a:solidFill>
                  <a:srgbClr val="464646"/>
                </a:solidFill>
                <a:latin typeface="Calibri" charset="0"/>
                <a:ea typeface="Calibri" charset="0"/>
                <a:cs typeface="Calibri" charset="0"/>
              </a:rPr>
              <a:t>9</a:t>
            </a:r>
          </a:p>
          <a:p>
            <a:pPr marL="457200" indent="-457200" algn="just">
              <a:spcBef>
                <a:spcPct val="40000"/>
              </a:spcBef>
              <a:buFont typeface="Arial" panose="020B0604020202020204" pitchFamily="34" charset="0"/>
              <a:buChar char="•"/>
            </a:pPr>
            <a:r>
              <a:rPr lang="en-AU" altLang="en-US" sz="3200" dirty="0">
                <a:solidFill>
                  <a:srgbClr val="464646"/>
                </a:solidFill>
                <a:latin typeface="Calibri" charset="0"/>
                <a:ea typeface="Calibri" charset="0"/>
                <a:cs typeface="Calibri" charset="0"/>
              </a:rPr>
              <a:t>A temporary tremor developed due to this fatigue</a:t>
            </a:r>
          </a:p>
          <a:p>
            <a:pPr marL="457200" indent="-457200" algn="just">
              <a:spcBef>
                <a:spcPct val="40000"/>
              </a:spcBef>
              <a:buFont typeface="Arial" panose="020B0604020202020204" pitchFamily="34" charset="0"/>
              <a:buChar char="•"/>
            </a:pPr>
            <a:r>
              <a:rPr lang="en-AU" altLang="en-US" sz="3200" dirty="0">
                <a:solidFill>
                  <a:srgbClr val="464646"/>
                </a:solidFill>
                <a:latin typeface="Calibri" charset="0"/>
                <a:ea typeface="Calibri" charset="0"/>
                <a:cs typeface="Calibri" charset="0"/>
              </a:rPr>
              <a:t>Poor posture and large body sway comparatively to elite shooter</a:t>
            </a:r>
            <a:endParaRPr lang="en-AU" altLang="en-US" sz="3200" baseline="30000" dirty="0">
              <a:solidFill>
                <a:srgbClr val="464646"/>
              </a:solidFill>
              <a:latin typeface="Calibri" charset="0"/>
              <a:ea typeface="Calibri" charset="0"/>
              <a:cs typeface="Calibri" charset="0"/>
            </a:endParaRPr>
          </a:p>
          <a:p>
            <a:pPr marL="457200" indent="-457200" algn="just">
              <a:spcBef>
                <a:spcPct val="40000"/>
              </a:spcBef>
              <a:buFont typeface="Arial" panose="020B0604020202020204" pitchFamily="34" charset="0"/>
              <a:buChar char="•"/>
            </a:pPr>
            <a:endParaRPr lang="en-AU" altLang="en-US" sz="3200" dirty="0">
              <a:solidFill>
                <a:srgbClr val="464646"/>
              </a:solidFill>
              <a:latin typeface="Calibri" charset="0"/>
              <a:ea typeface="Calibri" charset="0"/>
              <a:cs typeface="Calibri" charset="0"/>
            </a:endParaRPr>
          </a:p>
        </p:txBody>
      </p:sp>
      <p:sp>
        <p:nvSpPr>
          <p:cNvPr id="103" name="Rectangle 38"/>
          <p:cNvSpPr>
            <a:spLocks noChangeArrowheads="1"/>
          </p:cNvSpPr>
          <p:nvPr/>
        </p:nvSpPr>
        <p:spPr bwMode="auto">
          <a:xfrm>
            <a:off x="32219087" y="7893393"/>
            <a:ext cx="10008000" cy="1440000"/>
          </a:xfrm>
          <a:prstGeom prst="rect">
            <a:avLst/>
          </a:prstGeom>
          <a:solidFill>
            <a:srgbClr val="C4EBD0"/>
          </a:solidFill>
          <a:ln w="12700">
            <a:noFill/>
            <a:miter lim="800000"/>
            <a:headEnd/>
            <a:tailEnd/>
          </a:ln>
          <a:effectLst/>
        </p:spPr>
        <p:txBody>
          <a:bodyPr lIns="342504" tIns="342504" rIns="342504" bIns="342504" anchor="ctr"/>
          <a:lstStyle/>
          <a:p>
            <a:pPr defTabSz="869950">
              <a:spcBef>
                <a:spcPct val="50000"/>
              </a:spcBef>
            </a:pPr>
            <a:r>
              <a:rPr lang="en-GB" altLang="en-US" sz="5400" b="1" dirty="0">
                <a:solidFill>
                  <a:srgbClr val="4365E2"/>
                </a:solidFill>
                <a:latin typeface="Calibri" charset="0"/>
                <a:ea typeface="Calibri" charset="0"/>
                <a:cs typeface="Calibri" charset="0"/>
              </a:rPr>
              <a:t>Discussion and Conclusions</a:t>
            </a:r>
          </a:p>
        </p:txBody>
      </p:sp>
      <p:sp>
        <p:nvSpPr>
          <p:cNvPr id="104" name="Rectangle 103"/>
          <p:cNvSpPr>
            <a:spLocks noChangeArrowheads="1"/>
          </p:cNvSpPr>
          <p:nvPr/>
        </p:nvSpPr>
        <p:spPr bwMode="auto">
          <a:xfrm>
            <a:off x="575087" y="9333393"/>
            <a:ext cx="10008000" cy="11984185"/>
          </a:xfrm>
          <a:prstGeom prst="rect">
            <a:avLst/>
          </a:prstGeom>
          <a:solidFill>
            <a:srgbClr val="DDD9D6"/>
          </a:solidFill>
          <a:ln w="12700">
            <a:noFill/>
            <a:miter lim="800000"/>
            <a:headEnd/>
            <a:tailEnd/>
          </a:ln>
          <a:effectLst/>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just">
              <a:spcBef>
                <a:spcPct val="40000"/>
              </a:spcBef>
            </a:pPr>
            <a:r>
              <a:rPr lang="en-GB" altLang="en-US" sz="3200" dirty="0">
                <a:solidFill>
                  <a:srgbClr val="464646"/>
                </a:solidFill>
                <a:latin typeface="Calibri" charset="0"/>
                <a:ea typeface="Calibri" charset="0"/>
                <a:cs typeface="Calibri" charset="0"/>
              </a:rPr>
              <a:t>At least 1.6 million people shoot regularly in the UK</a:t>
            </a:r>
            <a:r>
              <a:rPr lang="en-GB" altLang="en-US" sz="3200" baseline="30000" dirty="0">
                <a:solidFill>
                  <a:srgbClr val="464646"/>
                </a:solidFill>
                <a:latin typeface="Calibri" charset="0"/>
                <a:ea typeface="Calibri" charset="0"/>
                <a:cs typeface="Calibri" charset="0"/>
              </a:rPr>
              <a:t>1</a:t>
            </a:r>
            <a:r>
              <a:rPr lang="en-GB" altLang="en-US" sz="3200" dirty="0">
                <a:solidFill>
                  <a:srgbClr val="464646"/>
                </a:solidFill>
                <a:latin typeface="Calibri" charset="0"/>
                <a:ea typeface="Calibri" charset="0"/>
                <a:cs typeface="Calibri" charset="0"/>
              </a:rPr>
              <a:t> – ranging from complete beginners to a successful Olympic team. </a:t>
            </a:r>
          </a:p>
          <a:p>
            <a:pPr algn="just">
              <a:spcBef>
                <a:spcPct val="40000"/>
              </a:spcBef>
            </a:pPr>
            <a:r>
              <a:rPr lang="en-GB" altLang="en-US" sz="3200" dirty="0">
                <a:solidFill>
                  <a:srgbClr val="464646"/>
                </a:solidFill>
                <a:latin typeface="Calibri" charset="0"/>
                <a:ea typeface="Calibri" charset="0"/>
                <a:cs typeface="Calibri" charset="0"/>
              </a:rPr>
              <a:t>The literature surrounding rifle shooting is sparse compared to other sports such as rugby and football. Two studies were found comparing binocular and monocular vision in a ‘point and shoot’ sport. In archery, monocular vision increased the accuracy of the shot in terms of score</a:t>
            </a:r>
            <a:r>
              <a:rPr lang="en-GB" altLang="en-US" sz="3200" baseline="30000" dirty="0">
                <a:solidFill>
                  <a:srgbClr val="464646"/>
                </a:solidFill>
                <a:latin typeface="Calibri" charset="0"/>
                <a:ea typeface="Calibri" charset="0"/>
                <a:cs typeface="Calibri" charset="0"/>
              </a:rPr>
              <a:t>2</a:t>
            </a:r>
            <a:r>
              <a:rPr lang="en-GB" altLang="en-US" sz="3200" dirty="0">
                <a:solidFill>
                  <a:srgbClr val="464646"/>
                </a:solidFill>
                <a:latin typeface="Calibri" charset="0"/>
                <a:ea typeface="Calibri" charset="0"/>
                <a:cs typeface="Calibri" charset="0"/>
              </a:rPr>
              <a:t>.</a:t>
            </a:r>
          </a:p>
          <a:p>
            <a:pPr algn="just">
              <a:spcBef>
                <a:spcPct val="40000"/>
              </a:spcBef>
            </a:pPr>
            <a:r>
              <a:rPr lang="en-GB" altLang="en-US" sz="3200" dirty="0">
                <a:solidFill>
                  <a:srgbClr val="464646"/>
                </a:solidFill>
                <a:latin typeface="Calibri" charset="0"/>
                <a:ea typeface="Calibri" charset="0"/>
                <a:cs typeface="Calibri" charset="0"/>
              </a:rPr>
              <a:t>Twenty-four healthy participants without any uncorrected visual problems were recruited for the study, the vast majority of whom were novice shooters. They were asked to shoot with an iron sight, to show monocular vision, and an EasyHit sight to simulate binocular vision. </a:t>
            </a:r>
          </a:p>
          <a:p>
            <a:pPr algn="just">
              <a:spcBef>
                <a:spcPct val="40000"/>
              </a:spcBef>
            </a:pPr>
            <a:r>
              <a:rPr lang="en-GB" altLang="en-US" sz="3200" dirty="0">
                <a:solidFill>
                  <a:srgbClr val="464646"/>
                </a:solidFill>
                <a:latin typeface="Calibri" charset="0"/>
                <a:ea typeface="Calibri" charset="0"/>
                <a:cs typeface="Calibri" charset="0"/>
              </a:rPr>
              <a:t>Further to this the targets from each participant were analysed in terms of both score and grouping (how close the bullets are to one another).</a:t>
            </a:r>
            <a:endParaRPr lang="en-US" altLang="en-US" sz="2800" dirty="0">
              <a:solidFill>
                <a:srgbClr val="464646"/>
              </a:solidFill>
              <a:latin typeface="Calibri" charset="0"/>
              <a:ea typeface="Calibri" charset="0"/>
              <a:cs typeface="Calibri" charset="0"/>
            </a:endParaRPr>
          </a:p>
          <a:p>
            <a:pPr algn="just">
              <a:spcBef>
                <a:spcPct val="40000"/>
              </a:spcBef>
            </a:pPr>
            <a:endParaRPr lang="en-US" altLang="en-US" sz="2800" dirty="0">
              <a:solidFill>
                <a:srgbClr val="464646"/>
              </a:solidFill>
              <a:latin typeface="Calibri" charset="0"/>
              <a:ea typeface="Calibri" charset="0"/>
              <a:cs typeface="Calibri" charset="0"/>
            </a:endParaRPr>
          </a:p>
          <a:p>
            <a:pPr algn="just">
              <a:spcBef>
                <a:spcPct val="40000"/>
              </a:spcBef>
            </a:pPr>
            <a:r>
              <a:rPr lang="en-AU" altLang="en-US" sz="3200" dirty="0">
                <a:solidFill>
                  <a:srgbClr val="464646"/>
                </a:solidFill>
                <a:latin typeface="Calibri" charset="0"/>
                <a:ea typeface="Calibri" charset="0"/>
                <a:cs typeface="Calibri" charset="0"/>
              </a:rPr>
              <a:t>This study has been approved by the University of Dundee Medical School Ethics Committee.</a:t>
            </a:r>
          </a:p>
        </p:txBody>
      </p:sp>
      <p:sp>
        <p:nvSpPr>
          <p:cNvPr id="105" name="Rectangle 38"/>
          <p:cNvSpPr>
            <a:spLocks noChangeArrowheads="1"/>
          </p:cNvSpPr>
          <p:nvPr/>
        </p:nvSpPr>
        <p:spPr bwMode="auto">
          <a:xfrm>
            <a:off x="575087" y="7893393"/>
            <a:ext cx="10008000" cy="1440000"/>
          </a:xfrm>
          <a:prstGeom prst="rect">
            <a:avLst/>
          </a:prstGeom>
          <a:solidFill>
            <a:srgbClr val="DDD9D6"/>
          </a:solidFill>
          <a:ln w="9525">
            <a:noFill/>
            <a:miter lim="800000"/>
            <a:headEnd/>
            <a:tailEnd/>
          </a:ln>
          <a:effectLst/>
        </p:spPr>
        <p:txBody>
          <a:bodyPr wrap="none" lIns="342000" tIns="342000" rIns="342000" bIns="342000" anchor="ctr"/>
          <a:lstStyle/>
          <a:p>
            <a:r>
              <a:rPr lang="en-GB" altLang="en-US" sz="5400" b="1" dirty="0">
                <a:solidFill>
                  <a:srgbClr val="4365E2"/>
                </a:solidFill>
                <a:latin typeface="Calibri" charset="0"/>
                <a:ea typeface="Calibri" charset="0"/>
                <a:cs typeface="Calibri" charset="0"/>
              </a:rPr>
              <a:t>Introduction</a:t>
            </a:r>
          </a:p>
        </p:txBody>
      </p:sp>
      <p:sp>
        <p:nvSpPr>
          <p:cNvPr id="114" name="Rectangle 7"/>
          <p:cNvSpPr>
            <a:spLocks noChangeArrowheads="1"/>
          </p:cNvSpPr>
          <p:nvPr/>
        </p:nvSpPr>
        <p:spPr bwMode="auto">
          <a:xfrm>
            <a:off x="11134991" y="9379519"/>
            <a:ext cx="10008000" cy="10794506"/>
          </a:xfrm>
          <a:prstGeom prst="rect">
            <a:avLst/>
          </a:prstGeom>
          <a:solidFill>
            <a:srgbClr val="FFFFFF"/>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just">
              <a:spcBef>
                <a:spcPct val="40000"/>
              </a:spcBef>
            </a:pPr>
            <a:r>
              <a:rPr lang="en-AU" altLang="en-US" sz="3200" b="1" dirty="0">
                <a:solidFill>
                  <a:srgbClr val="464646"/>
                </a:solidFill>
                <a:latin typeface="Calibri" charset="0"/>
                <a:ea typeface="Calibri" charset="0"/>
                <a:cs typeface="Calibri" charset="0"/>
              </a:rPr>
              <a:t>The materials used are listed below:</a:t>
            </a:r>
          </a:p>
          <a:p>
            <a:pPr marL="457200" indent="-457200" algn="just">
              <a:spcBef>
                <a:spcPct val="40000"/>
              </a:spcBef>
              <a:buFont typeface="Arial" panose="020B0604020202020204" pitchFamily="34" charset="0"/>
              <a:buChar char="•"/>
            </a:pPr>
            <a:r>
              <a:rPr lang="en-AU" altLang="en-US" sz="3200" dirty="0">
                <a:solidFill>
                  <a:srgbClr val="464646"/>
                </a:solidFill>
                <a:latin typeface="Calibri" charset="0"/>
                <a:ea typeface="Calibri" charset="0"/>
                <a:cs typeface="Calibri" charset="0"/>
              </a:rPr>
              <a:t>.22 Ruger small bore rifle</a:t>
            </a:r>
          </a:p>
          <a:p>
            <a:pPr marL="457200" indent="-457200" algn="just">
              <a:spcBef>
                <a:spcPct val="40000"/>
              </a:spcBef>
              <a:buFont typeface="Arial" panose="020B0604020202020204" pitchFamily="34" charset="0"/>
              <a:buChar char="•"/>
            </a:pPr>
            <a:r>
              <a:rPr lang="en-AU" altLang="en-US" sz="3200" dirty="0">
                <a:solidFill>
                  <a:srgbClr val="464646"/>
                </a:solidFill>
                <a:latin typeface="Calibri" charset="0"/>
                <a:ea typeface="Calibri" charset="0"/>
                <a:cs typeface="Calibri" charset="0"/>
              </a:rPr>
              <a:t>Kruger Druck Plus VE target</a:t>
            </a:r>
          </a:p>
          <a:p>
            <a:pPr marL="457200" indent="-457200" algn="just">
              <a:spcBef>
                <a:spcPct val="40000"/>
              </a:spcBef>
              <a:buFont typeface="Arial" panose="020B0604020202020204" pitchFamily="34" charset="0"/>
              <a:buChar char="•"/>
            </a:pPr>
            <a:r>
              <a:rPr lang="en-AU" altLang="en-US" sz="3200" dirty="0">
                <a:solidFill>
                  <a:srgbClr val="464646"/>
                </a:solidFill>
                <a:latin typeface="Calibri" charset="0"/>
                <a:ea typeface="Calibri" charset="0"/>
                <a:cs typeface="Calibri" charset="0"/>
              </a:rPr>
              <a:t>Iron sight and EasyHit sight</a:t>
            </a:r>
          </a:p>
          <a:p>
            <a:pPr marL="457200" indent="-457200" algn="just">
              <a:spcBef>
                <a:spcPct val="40000"/>
              </a:spcBef>
              <a:buFont typeface="Arial" panose="020B0604020202020204" pitchFamily="34" charset="0"/>
              <a:buChar char="•"/>
            </a:pPr>
            <a:r>
              <a:rPr lang="en-AU" altLang="en-US" sz="3200" dirty="0">
                <a:solidFill>
                  <a:srgbClr val="464646"/>
                </a:solidFill>
                <a:latin typeface="Calibri" charset="0"/>
                <a:ea typeface="Calibri" charset="0"/>
                <a:cs typeface="Calibri" charset="0"/>
              </a:rPr>
              <a:t>ESE lightweight prone shooting mat</a:t>
            </a:r>
          </a:p>
          <a:p>
            <a:pPr marL="457200" indent="-457200" algn="just">
              <a:spcBef>
                <a:spcPct val="40000"/>
              </a:spcBef>
              <a:buFont typeface="Arial" panose="020B0604020202020204" pitchFamily="34" charset="0"/>
              <a:buChar char="•"/>
            </a:pPr>
            <a:r>
              <a:rPr lang="en-AU" altLang="en-US" sz="3200" dirty="0">
                <a:solidFill>
                  <a:srgbClr val="464646"/>
                </a:solidFill>
                <a:latin typeface="Calibri" charset="0"/>
                <a:ea typeface="Calibri" charset="0"/>
                <a:cs typeface="Calibri" charset="0"/>
              </a:rPr>
              <a:t>iPhone 6s with iTarget application loaded on</a:t>
            </a:r>
          </a:p>
          <a:p>
            <a:pPr marL="457200" indent="-457200" algn="just">
              <a:spcBef>
                <a:spcPct val="40000"/>
              </a:spcBef>
              <a:buFont typeface="Arial" panose="020B0604020202020204" pitchFamily="34" charset="0"/>
              <a:buChar char="•"/>
            </a:pPr>
            <a:r>
              <a:rPr lang="en-AU" altLang="en-US" sz="3200" dirty="0" err="1">
                <a:solidFill>
                  <a:srgbClr val="464646"/>
                </a:solidFill>
                <a:latin typeface="Calibri" charset="0"/>
                <a:ea typeface="Calibri" charset="0"/>
                <a:cs typeface="Calibri" charset="0"/>
              </a:rPr>
              <a:t>Sightmark</a:t>
            </a:r>
            <a:r>
              <a:rPr lang="en-AU" altLang="en-US" sz="3200" dirty="0">
                <a:solidFill>
                  <a:srgbClr val="464646"/>
                </a:solidFill>
                <a:latin typeface="Calibri" charset="0"/>
                <a:ea typeface="Calibri" charset="0"/>
                <a:cs typeface="Calibri" charset="0"/>
              </a:rPr>
              <a:t> .22lr Boresight laser bullet</a:t>
            </a:r>
          </a:p>
          <a:p>
            <a:pPr algn="just">
              <a:spcBef>
                <a:spcPct val="40000"/>
              </a:spcBef>
            </a:pPr>
            <a:endParaRPr lang="en-AU" altLang="en-US" sz="3200" dirty="0">
              <a:solidFill>
                <a:srgbClr val="464646"/>
              </a:solidFill>
              <a:latin typeface="Calibri" charset="0"/>
              <a:ea typeface="Calibri" charset="0"/>
              <a:cs typeface="Calibri" charset="0"/>
            </a:endParaRPr>
          </a:p>
          <a:p>
            <a:pPr algn="just">
              <a:spcBef>
                <a:spcPct val="40000"/>
              </a:spcBef>
            </a:pPr>
            <a:r>
              <a:rPr lang="en-AU" altLang="en-US" sz="3200" dirty="0">
                <a:solidFill>
                  <a:srgbClr val="464646"/>
                </a:solidFill>
                <a:latin typeface="Calibri" charset="0"/>
                <a:ea typeface="Calibri" charset="0"/>
                <a:cs typeface="Calibri" charset="0"/>
              </a:rPr>
              <a:t>Further to reading a participant information sheet 24hrs prior to the study, each participant signed a consent form. A Kruger Druck Plus VE target was set up 25m from the nearest part of shooting mat. The iPhone 6s was set up 0.5m away from the target with the iTarget application running.</a:t>
            </a:r>
          </a:p>
          <a:p>
            <a:pPr algn="just">
              <a:spcBef>
                <a:spcPct val="40000"/>
              </a:spcBef>
            </a:pPr>
            <a:r>
              <a:rPr lang="en-AU" altLang="en-US" sz="3200" dirty="0">
                <a:solidFill>
                  <a:srgbClr val="464646"/>
                </a:solidFill>
                <a:latin typeface="Calibri" charset="0"/>
                <a:ea typeface="Calibri" charset="0"/>
                <a:cs typeface="Calibri" charset="0"/>
              </a:rPr>
              <a:t>The volunteers were tested for eye dominance before being asked to lie in prone position on the mat as shown below.</a:t>
            </a:r>
          </a:p>
        </p:txBody>
      </p:sp>
      <p:sp>
        <p:nvSpPr>
          <p:cNvPr id="115" name="Rectangle 38"/>
          <p:cNvSpPr>
            <a:spLocks noChangeArrowheads="1"/>
          </p:cNvSpPr>
          <p:nvPr/>
        </p:nvSpPr>
        <p:spPr bwMode="auto">
          <a:xfrm>
            <a:off x="11134991" y="7930713"/>
            <a:ext cx="10008000" cy="1440000"/>
          </a:xfrm>
          <a:prstGeom prst="rect">
            <a:avLst/>
          </a:prstGeom>
          <a:solidFill>
            <a:srgbClr val="FFFFFF"/>
          </a:solidFill>
          <a:ln w="9525">
            <a:noFill/>
            <a:miter lim="800000"/>
            <a:headEnd/>
            <a:tailEnd/>
          </a:ln>
          <a:effectLst/>
        </p:spPr>
        <p:txBody>
          <a:bodyPr wrap="none" lIns="342000" tIns="342000" rIns="342000" bIns="342000" anchor="ctr"/>
          <a:lstStyle/>
          <a:p>
            <a:r>
              <a:rPr lang="en-GB" altLang="en-US" sz="5400" b="1" dirty="0">
                <a:solidFill>
                  <a:srgbClr val="4365E2"/>
                </a:solidFill>
                <a:latin typeface="Calibri" charset="0"/>
                <a:ea typeface="Calibri" charset="0"/>
                <a:cs typeface="Calibri" charset="0"/>
              </a:rPr>
              <a:t>Methods and Materials</a:t>
            </a:r>
          </a:p>
        </p:txBody>
      </p:sp>
      <p:sp>
        <p:nvSpPr>
          <p:cNvPr id="190" name="TextBox 189"/>
          <p:cNvSpPr txBox="1"/>
          <p:nvPr/>
        </p:nvSpPr>
        <p:spPr>
          <a:xfrm>
            <a:off x="22006938" y="18495857"/>
            <a:ext cx="9309501" cy="523220"/>
          </a:xfrm>
          <a:prstGeom prst="rect">
            <a:avLst/>
          </a:prstGeom>
          <a:noFill/>
        </p:spPr>
        <p:txBody>
          <a:bodyPr wrap="square" rtlCol="0">
            <a:spAutoFit/>
          </a:bodyPr>
          <a:lstStyle/>
          <a:p>
            <a:pPr algn="ctr"/>
            <a:r>
              <a:rPr lang="en-US" sz="2600" i="1" dirty="0">
                <a:solidFill>
                  <a:srgbClr val="464646"/>
                </a:solidFill>
                <a:latin typeface="Calibri" charset="0"/>
                <a:ea typeface="Calibri" charset="0"/>
                <a:cs typeface="Calibri" charset="0"/>
              </a:rPr>
              <a:t>Mean score</a:t>
            </a:r>
            <a:r>
              <a:rPr lang="en-US" sz="2600" i="1" dirty="0">
                <a:solidFill>
                  <a:srgbClr val="464646"/>
                </a:solidFill>
                <a:latin typeface="Calibri" panose="020F0502020204030204" pitchFamily="34" charset="0"/>
                <a:ea typeface="Calibri" charset="0"/>
                <a:cs typeface="Calibri" panose="020F0502020204030204" pitchFamily="34" charset="0"/>
              </a:rPr>
              <a:t> </a:t>
            </a:r>
            <a:r>
              <a:rPr lang="en-GB" sz="2800" dirty="0">
                <a:solidFill>
                  <a:srgbClr val="464646"/>
                </a:solidFill>
                <a:latin typeface="Calibri" panose="020F0502020204030204" pitchFamily="34" charset="0"/>
                <a:cs typeface="Calibri" panose="020F0502020204030204" pitchFamily="34" charset="0"/>
              </a:rPr>
              <a:t>±</a:t>
            </a:r>
            <a:r>
              <a:rPr lang="en-US" sz="2600" i="1" dirty="0">
                <a:solidFill>
                  <a:srgbClr val="464646"/>
                </a:solidFill>
                <a:latin typeface="Calibri" panose="020F0502020204030204" pitchFamily="34" charset="0"/>
                <a:ea typeface="Calibri" charset="0"/>
                <a:cs typeface="Calibri" panose="020F0502020204030204" pitchFamily="34" charset="0"/>
              </a:rPr>
              <a:t> </a:t>
            </a:r>
            <a:r>
              <a:rPr lang="en-US" sz="2600" i="1" dirty="0">
                <a:solidFill>
                  <a:srgbClr val="464646"/>
                </a:solidFill>
                <a:latin typeface="Calibri" charset="0"/>
                <a:ea typeface="Calibri" charset="0"/>
                <a:cs typeface="Calibri" charset="0"/>
              </a:rPr>
              <a:t>standard deviation for both sights</a:t>
            </a:r>
          </a:p>
        </p:txBody>
      </p:sp>
      <p:sp>
        <p:nvSpPr>
          <p:cNvPr id="64" name="TextBox 63"/>
          <p:cNvSpPr txBox="1"/>
          <p:nvPr/>
        </p:nvSpPr>
        <p:spPr>
          <a:xfrm>
            <a:off x="124766" y="4439745"/>
            <a:ext cx="42678997" cy="2708434"/>
          </a:xfrm>
          <a:prstGeom prst="rect">
            <a:avLst/>
          </a:prstGeom>
          <a:noFill/>
        </p:spPr>
        <p:txBody>
          <a:bodyPr wrap="square" lIns="0" tIns="0" rIns="0" bIns="0" rtlCol="0">
            <a:spAutoFit/>
          </a:bodyPr>
          <a:lstStyle/>
          <a:p>
            <a:pPr algn="ctr" fontAlgn="t">
              <a:spcAft>
                <a:spcPts val="1200"/>
              </a:spcAft>
            </a:pPr>
            <a:r>
              <a:rPr lang="en-GB" sz="8200" b="1" dirty="0">
                <a:solidFill>
                  <a:srgbClr val="4365E2"/>
                </a:solidFill>
                <a:latin typeface="Calibri" charset="0"/>
                <a:ea typeface="Calibri" charset="0"/>
                <a:cs typeface="Calibri" charset="0"/>
              </a:rPr>
              <a:t>Does accuracy improve when shooting a rifle at 25m using EasyHit compared to a standard sight?</a:t>
            </a:r>
            <a:br>
              <a:rPr lang="en-GB" sz="8200" b="1" dirty="0">
                <a:solidFill>
                  <a:srgbClr val="4365E2"/>
                </a:solidFill>
                <a:latin typeface="Calibri" charset="0"/>
                <a:ea typeface="Calibri" charset="0"/>
                <a:cs typeface="Calibri" charset="0"/>
              </a:rPr>
            </a:br>
            <a:br>
              <a:rPr lang="en-GB" sz="1200" b="1" dirty="0">
                <a:solidFill>
                  <a:srgbClr val="4365E2"/>
                </a:solidFill>
                <a:latin typeface="Calibri" charset="0"/>
                <a:ea typeface="Calibri" charset="0"/>
                <a:cs typeface="Calibri" charset="0"/>
              </a:rPr>
            </a:br>
            <a:r>
              <a:rPr lang="en-GB" sz="3600" dirty="0">
                <a:solidFill>
                  <a:srgbClr val="4365E2"/>
                </a:solidFill>
                <a:latin typeface="Calibri" charset="0"/>
                <a:ea typeface="Calibri" charset="0"/>
                <a:cs typeface="Calibri" charset="0"/>
              </a:rPr>
              <a:t>Ramsay, E.,  Arnold, G. P., Wang, W., Nasir, S., Drew, T. S., Abboud. R. J,</a:t>
            </a:r>
          </a:p>
          <a:p>
            <a:pPr algn="ctr" fontAlgn="t">
              <a:spcAft>
                <a:spcPts val="1200"/>
              </a:spcAft>
            </a:pPr>
            <a:r>
              <a:rPr lang="en-GB" sz="3600" dirty="0">
                <a:solidFill>
                  <a:srgbClr val="4365E2"/>
                </a:solidFill>
                <a:latin typeface="Calibri" charset="0"/>
                <a:ea typeface="Calibri" charset="0"/>
                <a:cs typeface="Calibri" charset="0"/>
              </a:rPr>
              <a:t>Institute of Motion Analysis and Research, Department of Orthopaedic and Trauma Surgery,  Tayside Orthopaedic Rehabilitation and Technology Centre, Ninewells Hospital, Dundee, UK</a:t>
            </a:r>
          </a:p>
        </p:txBody>
      </p:sp>
      <p:pic>
        <p:nvPicPr>
          <p:cNvPr id="62" name="Picture 61" descr="IMAR Logo Registered.jpg">
            <a:extLst>
              <a:ext uri="{FF2B5EF4-FFF2-40B4-BE49-F238E27FC236}">
                <a16:creationId xmlns:a16="http://schemas.microsoft.com/office/drawing/2014/main" id="{443A051A-A647-FE40-A2F7-10DA3B6293D8}"/>
              </a:ext>
            </a:extLst>
          </p:cNvPr>
          <p:cNvPicPr>
            <a:picLocks noChangeAspect="1"/>
          </p:cNvPicPr>
          <p:nvPr/>
        </p:nvPicPr>
        <p:blipFill>
          <a:blip r:embed="rId3" cstate="print"/>
          <a:srcRect l="1906" t="1242" r="910"/>
          <a:stretch>
            <a:fillRect/>
          </a:stretch>
        </p:blipFill>
        <p:spPr>
          <a:xfrm>
            <a:off x="31316439" y="0"/>
            <a:ext cx="11321347" cy="4439744"/>
          </a:xfrm>
          <a:prstGeom prst="rect">
            <a:avLst/>
          </a:prstGeom>
        </p:spPr>
      </p:pic>
      <p:pic>
        <p:nvPicPr>
          <p:cNvPr id="3" name="Picture 2">
            <a:extLst>
              <a:ext uri="{FF2B5EF4-FFF2-40B4-BE49-F238E27FC236}">
                <a16:creationId xmlns:a16="http://schemas.microsoft.com/office/drawing/2014/main" id="{6BF981E8-31E6-E84C-8630-9BD85F25A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33376" y="19587255"/>
            <a:ext cx="5423059" cy="9077707"/>
          </a:xfrm>
          <a:prstGeom prst="rect">
            <a:avLst/>
          </a:prstGeom>
        </p:spPr>
      </p:pic>
      <p:sp>
        <p:nvSpPr>
          <p:cNvPr id="66" name="Rectangle 38">
            <a:extLst>
              <a:ext uri="{FF2B5EF4-FFF2-40B4-BE49-F238E27FC236}">
                <a16:creationId xmlns:a16="http://schemas.microsoft.com/office/drawing/2014/main" id="{3B0B87CA-4535-6043-922B-0F9999CF8063}"/>
              </a:ext>
            </a:extLst>
          </p:cNvPr>
          <p:cNvSpPr>
            <a:spLocks noChangeArrowheads="1"/>
          </p:cNvSpPr>
          <p:nvPr/>
        </p:nvSpPr>
        <p:spPr bwMode="auto">
          <a:xfrm>
            <a:off x="477494" y="22223822"/>
            <a:ext cx="10008000" cy="1440000"/>
          </a:xfrm>
          <a:prstGeom prst="rect">
            <a:avLst/>
          </a:prstGeom>
          <a:solidFill>
            <a:srgbClr val="F4CEC3"/>
          </a:solidFill>
          <a:ln w="9525">
            <a:noFill/>
            <a:miter lim="800000"/>
            <a:headEnd/>
            <a:tailEnd/>
          </a:ln>
          <a:effectLst/>
        </p:spPr>
        <p:txBody>
          <a:bodyPr wrap="none" lIns="342000" tIns="342000" rIns="342000" bIns="342000" anchor="ctr"/>
          <a:lstStyle/>
          <a:p>
            <a:r>
              <a:rPr lang="en-GB" altLang="en-US" sz="5400" b="1" dirty="0">
                <a:solidFill>
                  <a:srgbClr val="4365E2"/>
                </a:solidFill>
                <a:latin typeface="Calibri" charset="0"/>
                <a:ea typeface="Calibri" charset="0"/>
                <a:cs typeface="Calibri" charset="0"/>
              </a:rPr>
              <a:t>Aims and Objectives</a:t>
            </a:r>
          </a:p>
        </p:txBody>
      </p:sp>
      <p:sp>
        <p:nvSpPr>
          <p:cNvPr id="70" name="Rectangle 69">
            <a:extLst>
              <a:ext uri="{FF2B5EF4-FFF2-40B4-BE49-F238E27FC236}">
                <a16:creationId xmlns:a16="http://schemas.microsoft.com/office/drawing/2014/main" id="{8C4A6C31-2F3F-894D-847F-1034775894CA}"/>
              </a:ext>
            </a:extLst>
          </p:cNvPr>
          <p:cNvSpPr>
            <a:spLocks noChangeArrowheads="1"/>
          </p:cNvSpPr>
          <p:nvPr/>
        </p:nvSpPr>
        <p:spPr bwMode="auto">
          <a:xfrm>
            <a:off x="471080" y="23663822"/>
            <a:ext cx="10008000" cy="6181178"/>
          </a:xfrm>
          <a:prstGeom prst="rect">
            <a:avLst/>
          </a:prstGeom>
          <a:solidFill>
            <a:srgbClr val="F4CEC3"/>
          </a:solidFill>
          <a:ln w="12700">
            <a:noFill/>
            <a:miter lim="800000"/>
            <a:headEnd/>
            <a:tailEnd/>
          </a:ln>
          <a:effectLst/>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just"/>
            <a:r>
              <a:rPr lang="en-GB" sz="3200" dirty="0">
                <a:solidFill>
                  <a:srgbClr val="464646"/>
                </a:solidFill>
                <a:latin typeface="Calibri" panose="020F0502020204030204" pitchFamily="34" charset="0"/>
                <a:cs typeface="Calibri" panose="020F0502020204030204" pitchFamily="34" charset="0"/>
              </a:rPr>
              <a:t>The aim of this project is to establish whether or not there is a difference in accuracy between shooting with one eye closed and with both eyes open. Monocular vision was tested using an iron sight and binocular vision with an EasyHit sight.</a:t>
            </a:r>
          </a:p>
          <a:p>
            <a:pPr algn="just"/>
            <a:endParaRPr lang="en-GB" sz="3200" dirty="0">
              <a:solidFill>
                <a:srgbClr val="464646"/>
              </a:solidFill>
              <a:latin typeface="Calibri" panose="020F0502020204030204" pitchFamily="34" charset="0"/>
              <a:cs typeface="Calibri" panose="020F0502020204030204" pitchFamily="34" charset="0"/>
            </a:endParaRPr>
          </a:p>
          <a:p>
            <a:pPr algn="just"/>
            <a:endParaRPr lang="en-GB" sz="3200" dirty="0">
              <a:solidFill>
                <a:srgbClr val="464646"/>
              </a:solidFill>
              <a:latin typeface="Calibri" panose="020F0502020204030204" pitchFamily="34" charset="0"/>
              <a:cs typeface="Calibri" panose="020F0502020204030204" pitchFamily="34" charset="0"/>
            </a:endParaRPr>
          </a:p>
          <a:p>
            <a:pPr algn="just"/>
            <a:r>
              <a:rPr lang="en-GB" sz="3200" dirty="0">
                <a:solidFill>
                  <a:srgbClr val="464646"/>
                </a:solidFill>
                <a:latin typeface="Calibri" panose="020F0502020204030204" pitchFamily="34" charset="0"/>
                <a:cs typeface="Calibri" panose="020F0502020204030204" pitchFamily="34" charset="0"/>
              </a:rPr>
              <a:t>They were measured in terms of score and grouping. It was carried out using an iTarget application on a smartphone and a custom-made programme on Python before analysing using Microsoft Excel and SPSS.</a:t>
            </a:r>
          </a:p>
          <a:p>
            <a:pPr>
              <a:spcBef>
                <a:spcPct val="40000"/>
              </a:spcBef>
            </a:pPr>
            <a:endParaRPr lang="en-US" altLang="en-US" sz="2800" dirty="0">
              <a:solidFill>
                <a:srgbClr val="464646"/>
              </a:solidFill>
              <a:latin typeface="Calibri" charset="0"/>
              <a:ea typeface="Calibri" charset="0"/>
              <a:cs typeface="Calibri" charset="0"/>
            </a:endParaRPr>
          </a:p>
          <a:p>
            <a:pPr>
              <a:spcBef>
                <a:spcPct val="40000"/>
              </a:spcBef>
            </a:pPr>
            <a:endParaRPr lang="en-US" altLang="en-US" sz="2800" dirty="0">
              <a:solidFill>
                <a:srgbClr val="464646"/>
              </a:solidFill>
              <a:latin typeface="Calibri" charset="0"/>
              <a:ea typeface="Calibri" charset="0"/>
              <a:cs typeface="Calibri" charset="0"/>
            </a:endParaRPr>
          </a:p>
          <a:p>
            <a:pPr>
              <a:spcBef>
                <a:spcPct val="40000"/>
              </a:spcBef>
            </a:pPr>
            <a:endParaRPr lang="en-US" altLang="en-US" sz="2800" dirty="0">
              <a:solidFill>
                <a:srgbClr val="464646"/>
              </a:solidFill>
              <a:latin typeface="Calibri" charset="0"/>
              <a:ea typeface="Calibri" charset="0"/>
              <a:cs typeface="Calibri" charset="0"/>
            </a:endParaRPr>
          </a:p>
          <a:p>
            <a:pPr>
              <a:spcBef>
                <a:spcPct val="40000"/>
              </a:spcBef>
            </a:pPr>
            <a:endParaRPr lang="en-AU" altLang="en-US" sz="2800" dirty="0">
              <a:solidFill>
                <a:srgbClr val="464646"/>
              </a:solidFill>
              <a:latin typeface="Calibri" charset="0"/>
              <a:ea typeface="Calibri" charset="0"/>
              <a:cs typeface="Calibri" charset="0"/>
            </a:endParaRPr>
          </a:p>
        </p:txBody>
      </p:sp>
      <p:sp>
        <p:nvSpPr>
          <p:cNvPr id="72" name="Rectangle 7">
            <a:extLst>
              <a:ext uri="{FF2B5EF4-FFF2-40B4-BE49-F238E27FC236}">
                <a16:creationId xmlns:a16="http://schemas.microsoft.com/office/drawing/2014/main" id="{8D9A3BC3-ABA1-EF48-A093-83FDA86DD9C6}"/>
              </a:ext>
            </a:extLst>
          </p:cNvPr>
          <p:cNvSpPr>
            <a:spLocks noChangeArrowheads="1"/>
          </p:cNvSpPr>
          <p:nvPr/>
        </p:nvSpPr>
        <p:spPr bwMode="auto">
          <a:xfrm>
            <a:off x="11134991" y="19824132"/>
            <a:ext cx="4598385" cy="10020868"/>
          </a:xfrm>
          <a:prstGeom prst="rect">
            <a:avLst/>
          </a:prstGeom>
          <a:solidFill>
            <a:srgbClr val="FFFFFF"/>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just">
              <a:spcBef>
                <a:spcPct val="40000"/>
              </a:spcBef>
            </a:pPr>
            <a:r>
              <a:rPr lang="en-AU" altLang="en-US" sz="3200" dirty="0">
                <a:solidFill>
                  <a:srgbClr val="464646"/>
                </a:solidFill>
                <a:latin typeface="Calibri" charset="0"/>
                <a:ea typeface="Calibri" charset="0"/>
                <a:cs typeface="Calibri" charset="0"/>
              </a:rPr>
              <a:t>Participants were asked to shoot a total of thirty shots with each sight, using the .22 rifle loaded with the laser bullet. These  were recorded by the iTarget system. </a:t>
            </a:r>
          </a:p>
          <a:p>
            <a:pPr algn="just">
              <a:spcBef>
                <a:spcPct val="40000"/>
              </a:spcBef>
            </a:pPr>
            <a:r>
              <a:rPr lang="en-AU" altLang="en-US" sz="3200" dirty="0">
                <a:solidFill>
                  <a:srgbClr val="464646"/>
                </a:solidFill>
                <a:latin typeface="Calibri" charset="0"/>
                <a:ea typeface="Calibri" charset="0"/>
                <a:cs typeface="Calibri" charset="0"/>
              </a:rPr>
              <a:t>Half the cohort shot with the EasyHit sight first and the other with the iron sight first. This was to stop bias in the data resulting from increasing familiarity with the rifle and equipment.</a:t>
            </a:r>
          </a:p>
          <a:p>
            <a:pPr algn="just">
              <a:spcBef>
                <a:spcPct val="40000"/>
              </a:spcBef>
            </a:pPr>
            <a:endParaRPr lang="en-AU" altLang="en-US" sz="3200" dirty="0">
              <a:solidFill>
                <a:srgbClr val="464646"/>
              </a:solidFill>
              <a:latin typeface="Calibri" charset="0"/>
              <a:ea typeface="Calibri" charset="0"/>
              <a:cs typeface="Calibri" charset="0"/>
            </a:endParaRPr>
          </a:p>
        </p:txBody>
      </p:sp>
      <p:sp>
        <p:nvSpPr>
          <p:cNvPr id="75" name="Rectangle 7">
            <a:extLst>
              <a:ext uri="{FF2B5EF4-FFF2-40B4-BE49-F238E27FC236}">
                <a16:creationId xmlns:a16="http://schemas.microsoft.com/office/drawing/2014/main" id="{4A4AD083-ADA5-444C-9706-D6993059B9CE}"/>
              </a:ext>
            </a:extLst>
          </p:cNvPr>
          <p:cNvSpPr>
            <a:spLocks noChangeArrowheads="1"/>
          </p:cNvSpPr>
          <p:nvPr/>
        </p:nvSpPr>
        <p:spPr bwMode="auto">
          <a:xfrm>
            <a:off x="15733376" y="28664963"/>
            <a:ext cx="5423059" cy="1180037"/>
          </a:xfrm>
          <a:prstGeom prst="rect">
            <a:avLst/>
          </a:prstGeom>
          <a:solidFill>
            <a:srgbClr val="FFFFFF"/>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spcBef>
                <a:spcPct val="40000"/>
              </a:spcBef>
            </a:pPr>
            <a:r>
              <a:rPr lang="en-AU" altLang="en-US" sz="2600" i="1" dirty="0">
                <a:solidFill>
                  <a:srgbClr val="464646"/>
                </a:solidFill>
                <a:latin typeface="Calibri" charset="0"/>
                <a:ea typeface="Calibri" charset="0"/>
                <a:cs typeface="Calibri" charset="0"/>
              </a:rPr>
              <a:t>Set-up of lab with participant shooting</a:t>
            </a:r>
            <a:r>
              <a:rPr lang="en-AU" altLang="en-US" sz="2600" i="1" baseline="30000" dirty="0">
                <a:solidFill>
                  <a:srgbClr val="464646"/>
                </a:solidFill>
                <a:latin typeface="Calibri" charset="0"/>
                <a:ea typeface="Calibri" charset="0"/>
                <a:cs typeface="Calibri" charset="0"/>
              </a:rPr>
              <a:t>3</a:t>
            </a:r>
          </a:p>
        </p:txBody>
      </p:sp>
      <p:pic>
        <p:nvPicPr>
          <p:cNvPr id="7" name="Picture 6">
            <a:extLst>
              <a:ext uri="{FF2B5EF4-FFF2-40B4-BE49-F238E27FC236}">
                <a16:creationId xmlns:a16="http://schemas.microsoft.com/office/drawing/2014/main" id="{54FB352E-4D17-1847-80B5-6F0D27039CC4}"/>
              </a:ext>
            </a:extLst>
          </p:cNvPr>
          <p:cNvPicPr>
            <a:picLocks noChangeAspect="1"/>
          </p:cNvPicPr>
          <p:nvPr/>
        </p:nvPicPr>
        <p:blipFill>
          <a:blip r:embed="rId5"/>
          <a:stretch>
            <a:fillRect/>
          </a:stretch>
        </p:blipFill>
        <p:spPr>
          <a:xfrm>
            <a:off x="22020336" y="12250372"/>
            <a:ext cx="9259376" cy="5997799"/>
          </a:xfrm>
          <a:prstGeom prst="rect">
            <a:avLst/>
          </a:prstGeom>
        </p:spPr>
      </p:pic>
      <p:pic>
        <p:nvPicPr>
          <p:cNvPr id="9" name="Picture 8">
            <a:extLst>
              <a:ext uri="{FF2B5EF4-FFF2-40B4-BE49-F238E27FC236}">
                <a16:creationId xmlns:a16="http://schemas.microsoft.com/office/drawing/2014/main" id="{04E87317-A544-5046-8F5E-D80B4AFBFB2F}"/>
              </a:ext>
            </a:extLst>
          </p:cNvPr>
          <p:cNvPicPr>
            <a:picLocks noChangeAspect="1"/>
          </p:cNvPicPr>
          <p:nvPr/>
        </p:nvPicPr>
        <p:blipFill>
          <a:blip r:embed="rId6"/>
          <a:stretch>
            <a:fillRect/>
          </a:stretch>
        </p:blipFill>
        <p:spPr>
          <a:xfrm>
            <a:off x="22020336" y="22441098"/>
            <a:ext cx="9259375" cy="6015978"/>
          </a:xfrm>
          <a:prstGeom prst="rect">
            <a:avLst/>
          </a:prstGeom>
        </p:spPr>
      </p:pic>
      <p:sp>
        <p:nvSpPr>
          <p:cNvPr id="79" name="TextBox 78">
            <a:extLst>
              <a:ext uri="{FF2B5EF4-FFF2-40B4-BE49-F238E27FC236}">
                <a16:creationId xmlns:a16="http://schemas.microsoft.com/office/drawing/2014/main" id="{BA0AB533-7491-C84A-B700-342C1940A46B}"/>
              </a:ext>
            </a:extLst>
          </p:cNvPr>
          <p:cNvSpPr txBox="1"/>
          <p:nvPr/>
        </p:nvSpPr>
        <p:spPr>
          <a:xfrm>
            <a:off x="21970210" y="28704762"/>
            <a:ext cx="9309501" cy="892552"/>
          </a:xfrm>
          <a:prstGeom prst="rect">
            <a:avLst/>
          </a:prstGeom>
          <a:noFill/>
        </p:spPr>
        <p:txBody>
          <a:bodyPr wrap="square" rtlCol="0">
            <a:spAutoFit/>
          </a:bodyPr>
          <a:lstStyle/>
          <a:p>
            <a:pPr algn="ctr"/>
            <a:r>
              <a:rPr lang="en-GB" sz="2600" i="1" dirty="0">
                <a:solidFill>
                  <a:srgbClr val="464646"/>
                </a:solidFill>
                <a:latin typeface="Calibri" panose="020F0502020204030204" pitchFamily="34" charset="0"/>
                <a:ea typeface="Calibri" charset="0"/>
                <a:cs typeface="Calibri" panose="020F0502020204030204" pitchFamily="34" charset="0"/>
              </a:rPr>
              <a:t>Mean  </a:t>
            </a:r>
            <a:r>
              <a:rPr lang="en-GB" sz="2600" i="1" dirty="0">
                <a:solidFill>
                  <a:srgbClr val="464646"/>
                </a:solidFill>
                <a:latin typeface="Calibri" panose="020F0502020204030204" pitchFamily="34" charset="0"/>
                <a:cs typeface="Calibri" panose="020F0502020204030204" pitchFamily="34" charset="0"/>
              </a:rPr>
              <a:t>± 1 standard deviation for groupings with iron sight and EasyHit sight</a:t>
            </a:r>
          </a:p>
        </p:txBody>
      </p:sp>
    </p:spTree>
  </p:cSld>
  <p:clrMapOvr>
    <a:masterClrMapping/>
  </p:clrMapOvr>
</p:sld>
</file>

<file path=ppt/theme/theme1.xml><?xml version="1.0" encoding="utf-8"?>
<a:theme xmlns:a="http://schemas.openxmlformats.org/drawingml/2006/main" name="Blank Presentation">
  <a:themeElements>
    <a:clrScheme name="Custom 4">
      <a:dk1>
        <a:srgbClr val="000000"/>
      </a:dk1>
      <a:lt1>
        <a:srgbClr val="FEFDFF"/>
      </a:lt1>
      <a:dk2>
        <a:srgbClr val="537EE8"/>
      </a:dk2>
      <a:lt2>
        <a:srgbClr val="DDD9D6"/>
      </a:lt2>
      <a:accent1>
        <a:srgbClr val="4265E1"/>
      </a:accent1>
      <a:accent2>
        <a:srgbClr val="D0E1F1"/>
      </a:accent2>
      <a:accent3>
        <a:srgbClr val="FD2A6F"/>
      </a:accent3>
      <a:accent4>
        <a:srgbClr val="F4CEC3"/>
      </a:accent4>
      <a:accent5>
        <a:srgbClr val="00D07B"/>
      </a:accent5>
      <a:accent6>
        <a:srgbClr val="C4EBCF"/>
      </a:accent6>
      <a:hlink>
        <a:srgbClr val="4365E2"/>
      </a:hlink>
      <a:folHlink>
        <a:srgbClr val="4265E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13992E25-8367-2942-9DD1-9FA448B75C44}" vid="{2F1C1580-20CA-6E40-98D2-2C2DC98335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uod_research-poster_landscape_v1-b</Template>
  <TotalTime>1561</TotalTime>
  <Words>1077</Words>
  <Application>Microsoft Macintosh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vt:lpstr>
      <vt:lpstr>Blank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Burrows (Staff)</dc:creator>
  <cp:lastModifiedBy>Elizabeth Ramsay (Student)</cp:lastModifiedBy>
  <cp:revision>69</cp:revision>
  <dcterms:created xsi:type="dcterms:W3CDTF">2017-05-30T08:38:05Z</dcterms:created>
  <dcterms:modified xsi:type="dcterms:W3CDTF">2019-04-03T10:04:20Z</dcterms:modified>
</cp:coreProperties>
</file>