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D5D68-E74E-463A-98C6-007C76F20AEF}" v="48" dt="2024-02-28T20:37:35.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B910-AA25-7581-5C11-8BDB184CF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41BD7-F5FB-E81A-4C22-0A5F655CF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F936D-A3F6-117B-B113-3503E9208D08}"/>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247D3BF6-D261-99E3-103B-83E857EC9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DD332-2305-67A0-77EA-99A4B0C02B5D}"/>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00619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30B8-10AD-19A2-2DFE-4186725CFE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0BCAFC-9E51-D958-5757-73ED834B6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5C3F3-F5C8-F862-0EC8-B85738E3EF90}"/>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884799AD-66F0-5BF5-1011-C4151C365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4F8DF-844D-64D5-B9BF-25759E58128A}"/>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329459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9FEE4-E1F8-6C9F-2327-C13133C51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9FBD0-3147-6133-18CD-39F4AE568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6DD93-52B3-BCBE-FE19-E94C5D87D0AE}"/>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C8BEDD66-39D7-61A1-39B1-B27E59FAA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256ED-8FB4-91DB-1DC5-515E4CFA7304}"/>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59802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CA1-8975-3AC7-8809-B568636AC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F161FE-B394-9FF6-D988-DCE4E41D7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628B3-B75E-6367-9B55-A2E0B18A857C}"/>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4A124113-20D4-F05F-53FF-1A47ACD57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0B950-C1D7-B433-E630-E86B901FF835}"/>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62914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CF93-3DA2-6148-A9B8-71ABA10F9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DAB0B-A74D-E5B9-7C2A-4F8BD60A19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21382-AB53-E67E-4348-FDD0516D6BDF}"/>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130470F6-55D8-18E6-9A4A-8A3F08669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A2D34-8355-4873-9D89-E35F06D65001}"/>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313388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E4FB-3070-7A57-FFD9-222BF43E1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80E16-EA06-ECDB-59C1-275E2B2474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A6CE92-E277-F3CB-ED0C-E0A59D78B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FC029D-E2F1-966E-2B0B-9A542EB7A64E}"/>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6" name="Footer Placeholder 5">
            <a:extLst>
              <a:ext uri="{FF2B5EF4-FFF2-40B4-BE49-F238E27FC236}">
                <a16:creationId xmlns:a16="http://schemas.microsoft.com/office/drawing/2014/main" id="{3A7955A8-E5E5-1909-A38B-12BBD788E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61B435-9855-3C69-A91A-CA1A1D979ED3}"/>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218938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66C4-4BA8-6891-DB79-2ECD722D3E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BB3E4F-B437-CDF9-7802-E342A802B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9CB6D-AF0A-60ED-E958-4184C91B7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509AF5-7A61-E28C-3B98-D0F27D44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D2C4D-CB6A-1F40-516C-DAEE1E7C8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2C4187-E01E-5052-1102-CE496AC0D3A2}"/>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8" name="Footer Placeholder 7">
            <a:extLst>
              <a:ext uri="{FF2B5EF4-FFF2-40B4-BE49-F238E27FC236}">
                <a16:creationId xmlns:a16="http://schemas.microsoft.com/office/drawing/2014/main" id="{96D62112-7179-36AA-320A-19042CA4ED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D93F5-6CA3-5F9C-8C59-B74FE46E89C9}"/>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51611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E5F4-F94D-218A-2143-AEEED028B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B2255A-6EBD-99A1-DA77-57CA873A8B3A}"/>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4" name="Footer Placeholder 3">
            <a:extLst>
              <a:ext uri="{FF2B5EF4-FFF2-40B4-BE49-F238E27FC236}">
                <a16:creationId xmlns:a16="http://schemas.microsoft.com/office/drawing/2014/main" id="{961C4DE0-938F-4369-1FCC-9B6D84775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661B43-BDB7-647A-9615-AB5977696FCF}"/>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3891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40DF0-B7F4-DCC8-C561-8ECF012B7AC9}"/>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3" name="Footer Placeholder 2">
            <a:extLst>
              <a:ext uri="{FF2B5EF4-FFF2-40B4-BE49-F238E27FC236}">
                <a16:creationId xmlns:a16="http://schemas.microsoft.com/office/drawing/2014/main" id="{65A12F46-2323-9FCE-5BF2-F1CC0A3ABC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C066CF-7B12-A7CD-8C4C-5D38EB71C259}"/>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104190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8E7C-8906-C451-6524-7A8CFD488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20A624-3153-D029-1B07-6C7902955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D1074D-63C4-91B6-08AC-403B228CD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1A05F-1D7B-A19F-54DD-25D27E89398A}"/>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6" name="Footer Placeholder 5">
            <a:extLst>
              <a:ext uri="{FF2B5EF4-FFF2-40B4-BE49-F238E27FC236}">
                <a16:creationId xmlns:a16="http://schemas.microsoft.com/office/drawing/2014/main" id="{FAB1A040-76A3-8B29-E08A-968057EF5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025903-1E56-244C-68C1-ACC0553EA83F}"/>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402034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E703-6157-18EC-81E8-E6A3FFF4C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FC29B-F829-A70F-71C5-D62C5BACA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5C3D34-4A99-0922-3B97-1885C5C1B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31622-C562-63BF-1D19-1B715134202C}"/>
              </a:ext>
            </a:extLst>
          </p:cNvPr>
          <p:cNvSpPr>
            <a:spLocks noGrp="1"/>
          </p:cNvSpPr>
          <p:nvPr>
            <p:ph type="dt" sz="half" idx="10"/>
          </p:nvPr>
        </p:nvSpPr>
        <p:spPr/>
        <p:txBody>
          <a:bodyPr/>
          <a:lstStyle/>
          <a:p>
            <a:fld id="{28F87FC7-E644-42B0-83C8-32801CF69C85}" type="datetimeFigureOut">
              <a:rPr lang="en-IN" smtClean="0"/>
              <a:t>01-05-2024</a:t>
            </a:fld>
            <a:endParaRPr lang="en-IN"/>
          </a:p>
        </p:txBody>
      </p:sp>
      <p:sp>
        <p:nvSpPr>
          <p:cNvPr id="6" name="Footer Placeholder 5">
            <a:extLst>
              <a:ext uri="{FF2B5EF4-FFF2-40B4-BE49-F238E27FC236}">
                <a16:creationId xmlns:a16="http://schemas.microsoft.com/office/drawing/2014/main" id="{63310EAC-24A7-7E8A-76CC-EA31E0CFE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313C5-5BA3-47F5-6046-272FF2A65868}"/>
              </a:ext>
            </a:extLst>
          </p:cNvPr>
          <p:cNvSpPr>
            <a:spLocks noGrp="1"/>
          </p:cNvSpPr>
          <p:nvPr>
            <p:ph type="sldNum" sz="quarter" idx="12"/>
          </p:nvPr>
        </p:nvSpPr>
        <p:spPr/>
        <p:txBody>
          <a:bodyPr/>
          <a:lstStyle/>
          <a:p>
            <a:fld id="{CBFAE30E-D7DD-465E-B82C-258A3DAEE31C}" type="slidenum">
              <a:rPr lang="en-IN" smtClean="0"/>
              <a:t>‹#›</a:t>
            </a:fld>
            <a:endParaRPr lang="en-IN"/>
          </a:p>
        </p:txBody>
      </p:sp>
    </p:spTree>
    <p:extLst>
      <p:ext uri="{BB962C8B-B14F-4D97-AF65-F5344CB8AC3E}">
        <p14:creationId xmlns:p14="http://schemas.microsoft.com/office/powerpoint/2010/main" val="405287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0F623-2BCB-1AA7-E934-4DDEC0F36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95D4A-25D8-EA26-F642-827C87519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0EC3E-D022-9E61-B19C-911E41972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F87FC7-E644-42B0-83C8-32801CF69C85}" type="datetimeFigureOut">
              <a:rPr lang="en-IN" smtClean="0"/>
              <a:t>01-05-2024</a:t>
            </a:fld>
            <a:endParaRPr lang="en-IN"/>
          </a:p>
        </p:txBody>
      </p:sp>
      <p:sp>
        <p:nvSpPr>
          <p:cNvPr id="5" name="Footer Placeholder 4">
            <a:extLst>
              <a:ext uri="{FF2B5EF4-FFF2-40B4-BE49-F238E27FC236}">
                <a16:creationId xmlns:a16="http://schemas.microsoft.com/office/drawing/2014/main" id="{3FA135FC-99A2-3686-3694-50DA0D23E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6EF697E-1849-EDD6-5CD5-C90AD603D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FAE30E-D7DD-465E-B82C-258A3DAEE31C}" type="slidenum">
              <a:rPr lang="en-IN" smtClean="0"/>
              <a:t>‹#›</a:t>
            </a:fld>
            <a:endParaRPr lang="en-IN"/>
          </a:p>
        </p:txBody>
      </p:sp>
    </p:spTree>
    <p:extLst>
      <p:ext uri="{BB962C8B-B14F-4D97-AF65-F5344CB8AC3E}">
        <p14:creationId xmlns:p14="http://schemas.microsoft.com/office/powerpoint/2010/main" val="33365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DF7-2674-5B3D-A064-B8AC01104947}"/>
              </a:ext>
            </a:extLst>
          </p:cNvPr>
          <p:cNvSpPr>
            <a:spLocks noGrp="1"/>
          </p:cNvSpPr>
          <p:nvPr>
            <p:ph type="ctrTitle"/>
          </p:nvPr>
        </p:nvSpPr>
        <p:spPr>
          <a:xfrm>
            <a:off x="281353" y="1671003"/>
            <a:ext cx="5378548" cy="1939422"/>
          </a:xfrm>
        </p:spPr>
        <p:txBody>
          <a:bodyPr>
            <a:normAutofit fontScale="90000"/>
          </a:bodyPr>
          <a:lstStyle/>
          <a:p>
            <a:pPr algn="l"/>
            <a:r>
              <a:rPr lang="en-US" sz="4000" dirty="0">
                <a:solidFill>
                  <a:schemeClr val="bg1"/>
                </a:solidFill>
                <a:latin typeface="HelveticaNeueCyr" panose="02000503040000020004" pitchFamily="2" charset="-52"/>
                <a:ea typeface="Roboto" panose="02000000000000000000" pitchFamily="2" charset="0"/>
              </a:rPr>
              <a:t>SkyBMS: </a:t>
            </a:r>
            <a:br>
              <a:rPr lang="en-US" sz="4000" dirty="0">
                <a:solidFill>
                  <a:schemeClr val="bg1"/>
                </a:solidFill>
                <a:latin typeface="HelveticaNeueCyr" panose="02000503040000020004" pitchFamily="2" charset="-52"/>
                <a:ea typeface="Roboto" panose="02000000000000000000" pitchFamily="2" charset="0"/>
              </a:rPr>
            </a:br>
            <a:r>
              <a:rPr lang="en-US" sz="4000" dirty="0">
                <a:solidFill>
                  <a:schemeClr val="bg1"/>
                </a:solidFill>
                <a:latin typeface="HelveticaNeueCyr" panose="02000503040000020004" pitchFamily="2" charset="-52"/>
                <a:ea typeface="Roboto" panose="02000000000000000000" pitchFamily="2" charset="0"/>
              </a:rPr>
              <a:t>Elevating Battery Management with Cloud Intelligence</a:t>
            </a:r>
            <a:endParaRPr lang="en-IN" sz="4000" dirty="0">
              <a:solidFill>
                <a:schemeClr val="bg1"/>
              </a:solidFill>
              <a:latin typeface="HelveticaNeueCyr" panose="02000503040000020004" pitchFamily="2" charset="-52"/>
              <a:ea typeface="Roboto" panose="02000000000000000000" pitchFamily="2" charset="0"/>
            </a:endParaRPr>
          </a:p>
        </p:txBody>
      </p:sp>
      <p:sp>
        <p:nvSpPr>
          <p:cNvPr id="3" name="Subtitle 2">
            <a:extLst>
              <a:ext uri="{FF2B5EF4-FFF2-40B4-BE49-F238E27FC236}">
                <a16:creationId xmlns:a16="http://schemas.microsoft.com/office/drawing/2014/main" id="{12720926-207A-F6DE-049D-2510ED0511EC}"/>
              </a:ext>
            </a:extLst>
          </p:cNvPr>
          <p:cNvSpPr>
            <a:spLocks noGrp="1"/>
          </p:cNvSpPr>
          <p:nvPr>
            <p:ph type="subTitle" idx="1"/>
          </p:nvPr>
        </p:nvSpPr>
        <p:spPr>
          <a:xfrm>
            <a:off x="281353" y="3979096"/>
            <a:ext cx="5378548" cy="547931"/>
          </a:xfrm>
        </p:spPr>
        <p:txBody>
          <a:bodyPr>
            <a:normAutofit/>
          </a:bodyPr>
          <a:lstStyle/>
          <a:p>
            <a:pPr algn="l"/>
            <a:r>
              <a:rPr lang="en-US" sz="1400" dirty="0">
                <a:solidFill>
                  <a:schemeClr val="tx1">
                    <a:lumMod val="65000"/>
                    <a:lumOff val="35000"/>
                  </a:schemeClr>
                </a:solidFill>
                <a:latin typeface="HelveticaNeueCyr" panose="02000503040000020004" pitchFamily="2" charset="-52"/>
              </a:rPr>
              <a:t>Empowering batteries through CloudBMS for efficient storage, analytics, and insights in energy management.</a:t>
            </a:r>
            <a:endParaRPr lang="en-IN" sz="1400" dirty="0">
              <a:solidFill>
                <a:schemeClr val="tx1">
                  <a:lumMod val="65000"/>
                  <a:lumOff val="35000"/>
                </a:schemeClr>
              </a:solidFill>
              <a:latin typeface="HelveticaNeueCyr" panose="02000503040000020004" pitchFamily="2" charset="-52"/>
            </a:endParaRPr>
          </a:p>
        </p:txBody>
      </p:sp>
      <p:sp>
        <p:nvSpPr>
          <p:cNvPr id="8" name="Rectangle: Rounded Corners 7">
            <a:extLst>
              <a:ext uri="{FF2B5EF4-FFF2-40B4-BE49-F238E27FC236}">
                <a16:creationId xmlns:a16="http://schemas.microsoft.com/office/drawing/2014/main" id="{6D261460-73BE-5E8C-7C15-1D28A41FD1D1}"/>
              </a:ext>
            </a:extLst>
          </p:cNvPr>
          <p:cNvSpPr/>
          <p:nvPr/>
        </p:nvSpPr>
        <p:spPr>
          <a:xfrm>
            <a:off x="5659901" y="665163"/>
            <a:ext cx="6142893" cy="5609028"/>
          </a:xfrm>
          <a:prstGeom prst="roundRect">
            <a:avLst>
              <a:gd name="adj" fmla="val 2859"/>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ubtitle 2">
            <a:extLst>
              <a:ext uri="{FF2B5EF4-FFF2-40B4-BE49-F238E27FC236}">
                <a16:creationId xmlns:a16="http://schemas.microsoft.com/office/drawing/2014/main" id="{49DA3C9B-91F1-202E-12DE-F40AA6ED4AEE}"/>
              </a:ext>
            </a:extLst>
          </p:cNvPr>
          <p:cNvSpPr txBox="1">
            <a:spLocks/>
          </p:cNvSpPr>
          <p:nvPr/>
        </p:nvSpPr>
        <p:spPr>
          <a:xfrm>
            <a:off x="281353" y="5726260"/>
            <a:ext cx="6063176" cy="5479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chemeClr val="tx1">
                    <a:lumMod val="65000"/>
                    <a:lumOff val="35000"/>
                  </a:schemeClr>
                </a:solidFill>
                <a:latin typeface="HelveticaNeueCyr" panose="02000503040000020004" pitchFamily="2" charset="-52"/>
              </a:rPr>
              <a:t>Sundeep Dayalan (www.sundeepdayalan.in)</a:t>
            </a:r>
            <a:endParaRPr lang="en-IN" sz="1400" dirty="0">
              <a:solidFill>
                <a:schemeClr val="tx1">
                  <a:lumMod val="65000"/>
                  <a:lumOff val="35000"/>
                </a:schemeClr>
              </a:solidFill>
              <a:latin typeface="HelveticaNeueCyr" panose="02000503040000020004" pitchFamily="2" charset="-52"/>
            </a:endParaRPr>
          </a:p>
        </p:txBody>
      </p:sp>
    </p:spTree>
    <p:extLst>
      <p:ext uri="{BB962C8B-B14F-4D97-AF65-F5344CB8AC3E}">
        <p14:creationId xmlns:p14="http://schemas.microsoft.com/office/powerpoint/2010/main" val="287493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2142799-2849-FFC6-094A-163428AE14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BAD47D9-649E-CD24-92EF-2E3B77671DD0}"/>
              </a:ext>
            </a:extLst>
          </p:cNvPr>
          <p:cNvSpPr>
            <a:spLocks noGrp="1"/>
          </p:cNvSpPr>
          <p:nvPr>
            <p:ph type="subTitle" idx="1"/>
          </p:nvPr>
        </p:nvSpPr>
        <p:spPr>
          <a:xfrm>
            <a:off x="717451" y="1772430"/>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The Problem</a:t>
            </a:r>
            <a:endParaRPr lang="en-IN" sz="1800" dirty="0">
              <a:solidFill>
                <a:schemeClr val="tx1">
                  <a:lumMod val="65000"/>
                  <a:lumOff val="35000"/>
                </a:schemeClr>
              </a:solidFill>
              <a:latin typeface="HelveticaNeueCyr" panose="02000503040000020004" pitchFamily="2" charset="-52"/>
            </a:endParaRPr>
          </a:p>
        </p:txBody>
      </p:sp>
      <p:sp>
        <p:nvSpPr>
          <p:cNvPr id="4" name="Rectangle: Rounded Corners 3">
            <a:extLst>
              <a:ext uri="{FF2B5EF4-FFF2-40B4-BE49-F238E27FC236}">
                <a16:creationId xmlns:a16="http://schemas.microsoft.com/office/drawing/2014/main" id="{A669C21B-6B50-4B52-9DD9-FDEACAB6C9FE}"/>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question mark with black and orange stripes&#10;&#10;Description automatically generated">
            <a:extLst>
              <a:ext uri="{FF2B5EF4-FFF2-40B4-BE49-F238E27FC236}">
                <a16:creationId xmlns:a16="http://schemas.microsoft.com/office/drawing/2014/main" id="{9ABE6B2E-2904-EC3F-0818-15469D7C9428}"/>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6712048" y="1047750"/>
            <a:ext cx="4762500" cy="4762500"/>
          </a:xfrm>
          <a:prstGeom prst="rect">
            <a:avLst/>
          </a:prstGeom>
        </p:spPr>
      </p:pic>
      <p:sp>
        <p:nvSpPr>
          <p:cNvPr id="2" name="Title 1">
            <a:extLst>
              <a:ext uri="{FF2B5EF4-FFF2-40B4-BE49-F238E27FC236}">
                <a16:creationId xmlns:a16="http://schemas.microsoft.com/office/drawing/2014/main" id="{61C8ADE6-57B4-5C68-930D-0489EC9A3B8E}"/>
              </a:ext>
            </a:extLst>
          </p:cNvPr>
          <p:cNvSpPr>
            <a:spLocks noGrp="1"/>
          </p:cNvSpPr>
          <p:nvPr>
            <p:ph type="ctrTitle"/>
          </p:nvPr>
        </p:nvSpPr>
        <p:spPr>
          <a:xfrm>
            <a:off x="717452" y="2320361"/>
            <a:ext cx="10573400" cy="3007014"/>
          </a:xfrm>
        </p:spPr>
        <p:txBody>
          <a:bodyPr anchor="t">
            <a:noAutofit/>
          </a:bodyPr>
          <a:lstStyle/>
          <a:p>
            <a:pPr algn="l"/>
            <a:r>
              <a:rPr lang="en-US" sz="1800" dirty="0">
                <a:solidFill>
                  <a:schemeClr val="bg1"/>
                </a:solidFill>
                <a:latin typeface="HelveticaNeueCyr" panose="02000503040000020004" pitchFamily="2" charset="-52"/>
                <a:ea typeface="Roboto" panose="02000000000000000000" pitchFamily="2" charset="0"/>
              </a:rPr>
              <a:t>1. </a:t>
            </a:r>
            <a:r>
              <a:rPr lang="en-US" sz="1800" u="sng" dirty="0">
                <a:solidFill>
                  <a:schemeClr val="bg1"/>
                </a:solidFill>
                <a:latin typeface="HelveticaNeueCyr" panose="02000503040000020004" pitchFamily="2" charset="-52"/>
                <a:ea typeface="Roboto" panose="02000000000000000000" pitchFamily="2" charset="0"/>
              </a:rPr>
              <a:t>Limited storage and computation </a:t>
            </a:r>
            <a:r>
              <a:rPr lang="en-US" sz="1800" dirty="0">
                <a:solidFill>
                  <a:schemeClr val="bg1"/>
                </a:solidFill>
                <a:latin typeface="HelveticaNeueCyr" panose="02000503040000020004" pitchFamily="2" charset="-52"/>
                <a:ea typeface="Roboto" panose="02000000000000000000" pitchFamily="2" charset="0"/>
              </a:rPr>
              <a:t>in diverse Battery Management Systems (BMS) hinder effective handling of sensor-generated data in batteries.</a:t>
            </a:r>
            <a:br>
              <a:rPr lang="en-US" sz="1800" dirty="0">
                <a:solidFill>
                  <a:schemeClr val="bg1"/>
                </a:solidFill>
                <a:latin typeface="HelveticaNeueCyr" panose="02000503040000020004" pitchFamily="2" charset="-52"/>
                <a:ea typeface="Roboto" panose="02000000000000000000" pitchFamily="2" charset="0"/>
              </a:rPr>
            </a:br>
            <a:br>
              <a:rPr lang="en-US" sz="1800" dirty="0">
                <a:solidFill>
                  <a:schemeClr val="bg1"/>
                </a:solidFill>
                <a:latin typeface="HelveticaNeueCyr" panose="02000503040000020004" pitchFamily="2" charset="-52"/>
                <a:ea typeface="Roboto" panose="02000000000000000000" pitchFamily="2" charset="0"/>
              </a:rPr>
            </a:br>
            <a:r>
              <a:rPr lang="en-US" sz="1800" dirty="0">
                <a:solidFill>
                  <a:schemeClr val="bg1"/>
                </a:solidFill>
                <a:latin typeface="HelveticaNeueCyr" panose="02000503040000020004" pitchFamily="2" charset="-52"/>
                <a:ea typeface="Roboto" panose="02000000000000000000" pitchFamily="2" charset="0"/>
              </a:rPr>
              <a:t>2. Many electrically operated devices lack Battery Management Systems (BMS) capable of providing insightful data on battery performance, </a:t>
            </a:r>
            <a:r>
              <a:rPr lang="en-US" sz="1800" u="sng" dirty="0">
                <a:solidFill>
                  <a:schemeClr val="bg1"/>
                </a:solidFill>
                <a:latin typeface="HelveticaNeueCyr" panose="02000503040000020004" pitchFamily="2" charset="-52"/>
                <a:ea typeface="Roboto" panose="02000000000000000000" pitchFamily="2" charset="0"/>
              </a:rPr>
              <a:t>limiting monitoring capabilities</a:t>
            </a:r>
            <a:r>
              <a:rPr lang="en-US" sz="1800" dirty="0">
                <a:solidFill>
                  <a:schemeClr val="bg1"/>
                </a:solidFill>
                <a:latin typeface="HelveticaNeueCyr" panose="02000503040000020004" pitchFamily="2" charset="-52"/>
                <a:ea typeface="Roboto" panose="02000000000000000000" pitchFamily="2" charset="0"/>
              </a:rPr>
              <a:t>.</a:t>
            </a:r>
            <a:br>
              <a:rPr lang="en-US" sz="1800" dirty="0">
                <a:solidFill>
                  <a:schemeClr val="bg1"/>
                </a:solidFill>
                <a:latin typeface="HelveticaNeueCyr" panose="02000503040000020004" pitchFamily="2" charset="-52"/>
                <a:ea typeface="Roboto" panose="02000000000000000000" pitchFamily="2" charset="0"/>
              </a:rPr>
            </a:br>
            <a:br>
              <a:rPr lang="en-US" sz="1800" dirty="0">
                <a:solidFill>
                  <a:schemeClr val="bg1"/>
                </a:solidFill>
                <a:latin typeface="HelveticaNeueCyr" panose="02000503040000020004" pitchFamily="2" charset="-52"/>
                <a:ea typeface="Roboto" panose="02000000000000000000" pitchFamily="2" charset="0"/>
              </a:rPr>
            </a:br>
            <a:r>
              <a:rPr lang="en-US" sz="1800" dirty="0">
                <a:solidFill>
                  <a:schemeClr val="bg1"/>
                </a:solidFill>
                <a:latin typeface="HelveticaNeueCyr" panose="02000503040000020004" pitchFamily="2" charset="-52"/>
                <a:ea typeface="Roboto" panose="02000000000000000000" pitchFamily="2" charset="0"/>
              </a:rPr>
              <a:t>3. </a:t>
            </a:r>
            <a:r>
              <a:rPr lang="en-US" sz="1800" u="sng" dirty="0">
                <a:solidFill>
                  <a:schemeClr val="bg1"/>
                </a:solidFill>
                <a:latin typeface="HelveticaNeueCyr" panose="02000503040000020004" pitchFamily="2" charset="-52"/>
                <a:ea typeface="Roboto" panose="02000000000000000000" pitchFamily="2" charset="0"/>
              </a:rPr>
              <a:t>Resource constraints in emerging companies </a:t>
            </a:r>
            <a:r>
              <a:rPr lang="en-US" sz="1800" dirty="0">
                <a:solidFill>
                  <a:schemeClr val="bg1"/>
                </a:solidFill>
                <a:latin typeface="HelveticaNeueCyr" panose="02000503040000020004" pitchFamily="2" charset="-52"/>
                <a:ea typeface="Roboto" panose="02000000000000000000" pitchFamily="2" charset="0"/>
              </a:rPr>
              <a:t>impede research and implementation of cloud-based BMS for advanced analytics, restricting optimal battery management.</a:t>
            </a:r>
            <a:endParaRPr lang="en-IN" sz="1800" dirty="0">
              <a:solidFill>
                <a:schemeClr val="bg1"/>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382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CD5BCB-ED9D-71E8-5501-56D42B25159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3984BF-51B4-0229-285E-3F6FE885BC18}"/>
              </a:ext>
            </a:extLst>
          </p:cNvPr>
          <p:cNvSpPr>
            <a:spLocks noGrp="1"/>
          </p:cNvSpPr>
          <p:nvPr>
            <p:ph type="ctrTitle"/>
          </p:nvPr>
        </p:nvSpPr>
        <p:spPr>
          <a:xfrm>
            <a:off x="1225292" y="1450655"/>
            <a:ext cx="3932030" cy="3956690"/>
          </a:xfrm>
        </p:spPr>
        <p:txBody>
          <a:bodyPr vert="horz" lIns="91440" tIns="45720" rIns="91440" bIns="45720" rtlCol="0" anchor="ctr">
            <a:normAutofit/>
          </a:bodyPr>
          <a:lstStyle/>
          <a:p>
            <a:pPr algn="l"/>
            <a:r>
              <a:rPr lang="en-US" sz="2000" b="1" kern="1200">
                <a:solidFill>
                  <a:schemeClr val="bg1"/>
                </a:solidFill>
                <a:latin typeface="+mj-lt"/>
                <a:ea typeface="+mj-ea"/>
                <a:cs typeface="+mj-cs"/>
              </a:rPr>
              <a:t>Cloud Integration</a:t>
            </a:r>
            <a:r>
              <a:rPr lang="en-US" sz="2000" kern="1200">
                <a:solidFill>
                  <a:schemeClr val="bg1"/>
                </a:solidFill>
                <a:latin typeface="+mj-lt"/>
                <a:ea typeface="+mj-ea"/>
                <a:cs typeface="+mj-cs"/>
              </a:rPr>
              <a:t>: Leverage cloud technology for efficient sensor data upload, storage, and advanced analytics.</a:t>
            </a:r>
            <a:br>
              <a:rPr lang="en-US" sz="2000" kern="1200">
                <a:solidFill>
                  <a:schemeClr val="bg1"/>
                </a:solidFill>
                <a:latin typeface="+mj-lt"/>
                <a:ea typeface="+mj-ea"/>
                <a:cs typeface="+mj-cs"/>
              </a:rPr>
            </a:br>
            <a:br>
              <a:rPr lang="en-US" sz="2000" kern="1200">
                <a:solidFill>
                  <a:schemeClr val="bg1"/>
                </a:solidFill>
                <a:latin typeface="+mj-lt"/>
                <a:ea typeface="+mj-ea"/>
                <a:cs typeface="+mj-cs"/>
              </a:rPr>
            </a:br>
            <a:r>
              <a:rPr lang="en-US" sz="2000" b="1" kern="1200">
                <a:solidFill>
                  <a:schemeClr val="bg1"/>
                </a:solidFill>
                <a:latin typeface="+mj-lt"/>
                <a:ea typeface="+mj-ea"/>
                <a:cs typeface="+mj-cs"/>
              </a:rPr>
              <a:t>Digital Twin</a:t>
            </a:r>
            <a:r>
              <a:rPr lang="en-US" sz="2000" kern="1200">
                <a:solidFill>
                  <a:schemeClr val="bg1"/>
                </a:solidFill>
                <a:latin typeface="+mj-lt"/>
                <a:ea typeface="+mj-ea"/>
                <a:cs typeface="+mj-cs"/>
              </a:rPr>
              <a:t>: Create a cloud-based digital twin for each BMS to optimize monitoring and management.</a:t>
            </a:r>
          </a:p>
        </p:txBody>
      </p:sp>
      <p:cxnSp>
        <p:nvCxnSpPr>
          <p:cNvPr id="12" name="Straight Connector 1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9C7F602-1D77-22CA-866B-E0CC9362E91D}"/>
              </a:ext>
            </a:extLst>
          </p:cNvPr>
          <p:cNvSpPr>
            <a:spLocks/>
          </p:cNvSpPr>
          <p:nvPr/>
        </p:nvSpPr>
        <p:spPr>
          <a:xfrm>
            <a:off x="1225292" y="970671"/>
            <a:ext cx="3932030" cy="479371"/>
          </a:xfrm>
          <a:prstGeom prst="rect">
            <a:avLst/>
          </a:prstGeom>
        </p:spPr>
        <p:txBody>
          <a:bodyPr>
            <a:normAutofit/>
          </a:bodyPr>
          <a:lstStyle/>
          <a:p>
            <a:pPr defTabSz="566928">
              <a:spcAft>
                <a:spcPts val="600"/>
              </a:spcAft>
            </a:pPr>
            <a:r>
              <a:rPr lang="en-US" sz="2000" kern="1200" dirty="0">
                <a:solidFill>
                  <a:schemeClr val="tx1">
                    <a:lumMod val="65000"/>
                    <a:lumOff val="35000"/>
                  </a:schemeClr>
                </a:solidFill>
                <a:latin typeface="+mn-lt"/>
                <a:ea typeface="+mn-ea"/>
                <a:cs typeface="+mn-cs"/>
              </a:rPr>
              <a:t>Solution Approach</a:t>
            </a:r>
            <a:endParaRPr lang="en-IN" sz="3600" dirty="0">
              <a:solidFill>
                <a:schemeClr val="tx1">
                  <a:lumMod val="65000"/>
                  <a:lumOff val="35000"/>
                </a:schemeClr>
              </a:solidFill>
              <a:latin typeface="HelveticaNeueCyr" panose="02000503040000020004" pitchFamily="2" charset="-52"/>
            </a:endParaRPr>
          </a:p>
        </p:txBody>
      </p:sp>
      <p:sp>
        <p:nvSpPr>
          <p:cNvPr id="5" name="Rectangle: Rounded Corners 4">
            <a:extLst>
              <a:ext uri="{FF2B5EF4-FFF2-40B4-BE49-F238E27FC236}">
                <a16:creationId xmlns:a16="http://schemas.microsoft.com/office/drawing/2014/main" id="{15E8CA94-2C44-640D-1B7F-9A9FE7125687}"/>
              </a:ext>
            </a:extLst>
          </p:cNvPr>
          <p:cNvSpPr/>
          <p:nvPr/>
        </p:nvSpPr>
        <p:spPr>
          <a:xfrm>
            <a:off x="6382614" y="970671"/>
            <a:ext cx="5224400" cy="5190974"/>
          </a:xfrm>
          <a:prstGeom prst="roundRect">
            <a:avLst>
              <a:gd name="adj" fmla="val 4472"/>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84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D992CCD-3602-6AEE-7BCC-EB208B06D9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534516B-E39A-8ADF-08B2-11C520A86692}"/>
              </a:ext>
            </a:extLst>
          </p:cNvPr>
          <p:cNvSpPr>
            <a:spLocks noGrp="1"/>
          </p:cNvSpPr>
          <p:nvPr>
            <p:ph type="subTitle" idx="1"/>
          </p:nvPr>
        </p:nvSpPr>
        <p:spPr>
          <a:xfrm>
            <a:off x="717452" y="436000"/>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Implementation</a:t>
            </a:r>
          </a:p>
        </p:txBody>
      </p:sp>
      <p:sp>
        <p:nvSpPr>
          <p:cNvPr id="8" name="Title 1">
            <a:extLst>
              <a:ext uri="{FF2B5EF4-FFF2-40B4-BE49-F238E27FC236}">
                <a16:creationId xmlns:a16="http://schemas.microsoft.com/office/drawing/2014/main" id="{DF18BCA7-154C-4910-5E8B-2EA754C07ED4}"/>
              </a:ext>
            </a:extLst>
          </p:cNvPr>
          <p:cNvSpPr txBox="1">
            <a:spLocks/>
          </p:cNvSpPr>
          <p:nvPr/>
        </p:nvSpPr>
        <p:spPr>
          <a:xfrm>
            <a:off x="717452" y="1236745"/>
            <a:ext cx="5134708" cy="231483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solidFill>
                  <a:schemeClr val="bg1"/>
                </a:solidFill>
              </a:rPr>
              <a:t>Hardware Setup</a:t>
            </a:r>
            <a:br>
              <a:rPr lang="en-US" sz="1800" b="1" dirty="0">
                <a:solidFill>
                  <a:schemeClr val="bg1"/>
                </a:solidFill>
              </a:rPr>
            </a:br>
            <a:endParaRPr lang="en-US" sz="1800" b="1" dirty="0">
              <a:solidFill>
                <a:schemeClr val="bg1"/>
              </a:solidFill>
            </a:endParaRPr>
          </a:p>
          <a:p>
            <a:pPr marL="285750" indent="-285750" algn="l">
              <a:buFont typeface="Courier New" panose="02070309020205020404" pitchFamily="49" charset="0"/>
              <a:buChar char="o"/>
            </a:pPr>
            <a:r>
              <a:rPr lang="en-US" sz="1800" dirty="0">
                <a:solidFill>
                  <a:schemeClr val="bg1"/>
                </a:solidFill>
              </a:rPr>
              <a:t>Arduino UNO R4 </a:t>
            </a:r>
            <a:r>
              <a:rPr lang="en-US" sz="1800" dirty="0" err="1">
                <a:solidFill>
                  <a:schemeClr val="bg1"/>
                </a:solidFill>
              </a:rPr>
              <a:t>WiFi</a:t>
            </a:r>
            <a:r>
              <a:rPr lang="en-US" sz="1800" dirty="0">
                <a:solidFill>
                  <a:schemeClr val="bg1"/>
                </a:solidFill>
              </a:rPr>
              <a:t> board</a:t>
            </a:r>
          </a:p>
          <a:p>
            <a:pPr marL="285750" indent="-285750" algn="l">
              <a:buFont typeface="Courier New" panose="02070309020205020404" pitchFamily="49" charset="0"/>
              <a:buChar char="o"/>
            </a:pPr>
            <a:r>
              <a:rPr lang="en-US" sz="1800" dirty="0">
                <a:solidFill>
                  <a:schemeClr val="bg1"/>
                </a:solidFill>
              </a:rPr>
              <a:t>LiPo Fuel Gauge - MAX1704</a:t>
            </a:r>
          </a:p>
          <a:p>
            <a:pPr marL="285750" indent="-285750" algn="l">
              <a:buFont typeface="Courier New" panose="02070309020205020404" pitchFamily="49" charset="0"/>
              <a:buChar char="o"/>
            </a:pPr>
            <a:r>
              <a:rPr lang="en-US" sz="1800" dirty="0">
                <a:solidFill>
                  <a:schemeClr val="bg1"/>
                </a:solidFill>
              </a:rPr>
              <a:t>TP4056 Battery module</a:t>
            </a:r>
          </a:p>
          <a:p>
            <a:pPr marL="285750" indent="-285750" algn="l">
              <a:buFont typeface="Courier New" panose="02070309020205020404" pitchFamily="49" charset="0"/>
              <a:buChar char="o"/>
            </a:pPr>
            <a:r>
              <a:rPr lang="en-US" sz="1800" dirty="0">
                <a:solidFill>
                  <a:schemeClr val="bg1"/>
                </a:solidFill>
              </a:rPr>
              <a:t>Step Up Booster 0.9V-5V To 5V</a:t>
            </a:r>
          </a:p>
          <a:p>
            <a:pPr marL="285750" indent="-285750" algn="l">
              <a:buFont typeface="Courier New" panose="02070309020205020404" pitchFamily="49" charset="0"/>
              <a:buChar char="o"/>
            </a:pPr>
            <a:r>
              <a:rPr lang="en-US" sz="1800" dirty="0">
                <a:solidFill>
                  <a:schemeClr val="bg1"/>
                </a:solidFill>
                <a:latin typeface="HelveticaNeueCyr" panose="02000503040000020004" pitchFamily="2" charset="-52"/>
                <a:ea typeface="Roboto" panose="02000000000000000000" pitchFamily="2" charset="0"/>
              </a:rPr>
              <a:t>Temperature sensor</a:t>
            </a:r>
          </a:p>
          <a:p>
            <a:pPr marL="285750" indent="-285750" algn="l">
              <a:buFont typeface="Courier New" panose="02070309020205020404" pitchFamily="49" charset="0"/>
              <a:buChar char="o"/>
            </a:pPr>
            <a:r>
              <a:rPr lang="en-US" sz="1800" dirty="0">
                <a:solidFill>
                  <a:schemeClr val="bg1"/>
                </a:solidFill>
                <a:latin typeface="HelveticaNeueCyr" panose="02000503040000020004" pitchFamily="2" charset="-52"/>
                <a:ea typeface="Roboto" panose="02000000000000000000" pitchFamily="2" charset="0"/>
              </a:rPr>
              <a:t>Relays</a:t>
            </a: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
        <p:nvSpPr>
          <p:cNvPr id="36" name="Rectangle: Rounded Corners 35">
            <a:extLst>
              <a:ext uri="{FF2B5EF4-FFF2-40B4-BE49-F238E27FC236}">
                <a16:creationId xmlns:a16="http://schemas.microsoft.com/office/drawing/2014/main" id="{0D839DC3-657B-17DE-B83E-C09E205EC874}"/>
              </a:ext>
            </a:extLst>
          </p:cNvPr>
          <p:cNvSpPr/>
          <p:nvPr/>
        </p:nvSpPr>
        <p:spPr>
          <a:xfrm>
            <a:off x="6372665" y="983931"/>
            <a:ext cx="5275384" cy="4840094"/>
          </a:xfrm>
          <a:prstGeom prst="roundRect">
            <a:avLst>
              <a:gd name="adj" fmla="val 3006"/>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8E08021D-2C7C-5940-FFAD-757DD0180720}"/>
              </a:ext>
            </a:extLst>
          </p:cNvPr>
          <p:cNvSpPr txBox="1">
            <a:spLocks/>
          </p:cNvSpPr>
          <p:nvPr/>
        </p:nvSpPr>
        <p:spPr>
          <a:xfrm>
            <a:off x="717452" y="3804397"/>
            <a:ext cx="5134708" cy="231483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solidFill>
                  <a:schemeClr val="bg1"/>
                </a:solidFill>
              </a:rPr>
              <a:t>Hardware Setup</a:t>
            </a:r>
            <a:br>
              <a:rPr lang="en-US" sz="1800" b="1" dirty="0">
                <a:solidFill>
                  <a:schemeClr val="bg1"/>
                </a:solidFill>
              </a:rPr>
            </a:br>
            <a:endParaRPr lang="en-US" sz="1800" b="1" dirty="0">
              <a:solidFill>
                <a:schemeClr val="bg1"/>
              </a:solidFill>
            </a:endParaRPr>
          </a:p>
          <a:p>
            <a:pPr marL="285750" indent="-285750" algn="l">
              <a:buFont typeface="Courier New" panose="02070309020205020404" pitchFamily="49" charset="0"/>
              <a:buChar char="o"/>
            </a:pPr>
            <a:r>
              <a:rPr lang="en-US" sz="1800" dirty="0">
                <a:solidFill>
                  <a:schemeClr val="bg1"/>
                </a:solidFill>
              </a:rPr>
              <a:t>Cloud computation – AWS EC2</a:t>
            </a:r>
          </a:p>
          <a:p>
            <a:pPr marL="285750" indent="-285750" algn="l">
              <a:buFont typeface="Courier New" panose="02070309020205020404" pitchFamily="49" charset="0"/>
              <a:buChar char="o"/>
            </a:pPr>
            <a:r>
              <a:rPr lang="en-US" sz="1800" dirty="0">
                <a:solidFill>
                  <a:schemeClr val="bg1"/>
                </a:solidFill>
              </a:rPr>
              <a:t>AI Model gpt-3.5-turbo – OpenAI</a:t>
            </a:r>
          </a:p>
          <a:p>
            <a:pPr marL="285750" indent="-285750" algn="l">
              <a:buFont typeface="Courier New" panose="02070309020205020404" pitchFamily="49" charset="0"/>
              <a:buChar char="o"/>
            </a:pPr>
            <a:r>
              <a:rPr lang="en-US" sz="1800" dirty="0">
                <a:solidFill>
                  <a:schemeClr val="bg1"/>
                </a:solidFill>
              </a:rPr>
              <a:t>Webserver Server – Nginx</a:t>
            </a:r>
            <a:endParaRPr lang="en-IN" sz="1800" dirty="0">
              <a:solidFill>
                <a:schemeClr val="bg1">
                  <a:lumMod val="85000"/>
                </a:schemeClr>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229533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7CD294-5981-AF40-215B-487ED27661B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589299-BAB1-0ED4-AF3B-78191D5A27D7}"/>
              </a:ext>
            </a:extLst>
          </p:cNvPr>
          <p:cNvSpPr>
            <a:spLocks noGrp="1"/>
          </p:cNvSpPr>
          <p:nvPr>
            <p:ph type="subTitle" idx="1"/>
          </p:nvPr>
        </p:nvSpPr>
        <p:spPr>
          <a:xfrm>
            <a:off x="717451" y="1631753"/>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Demo </a:t>
            </a:r>
            <a:r>
              <a:rPr lang="en-US" sz="1800" dirty="0">
                <a:solidFill>
                  <a:schemeClr val="tx1">
                    <a:lumMod val="65000"/>
                    <a:lumOff val="35000"/>
                  </a:schemeClr>
                </a:solidFill>
                <a:latin typeface="HelveticaNeueCyr" panose="02000503040000020004" pitchFamily="2" charset="-52"/>
                <a:sym typeface="Wingdings" panose="05000000000000000000" pitchFamily="2" charset="2"/>
              </a:rPr>
              <a:t></a:t>
            </a:r>
            <a:endParaRPr lang="en-US" sz="1800" dirty="0">
              <a:solidFill>
                <a:schemeClr val="tx1">
                  <a:lumMod val="65000"/>
                  <a:lumOff val="35000"/>
                </a:schemeClr>
              </a:solidFill>
              <a:latin typeface="HelveticaNeueCyr" panose="02000503040000020004" pitchFamily="2" charset="-52"/>
            </a:endParaRPr>
          </a:p>
        </p:txBody>
      </p:sp>
      <p:sp>
        <p:nvSpPr>
          <p:cNvPr id="4" name="Rectangle: Rounded Corners 3">
            <a:extLst>
              <a:ext uri="{FF2B5EF4-FFF2-40B4-BE49-F238E27FC236}">
                <a16:creationId xmlns:a16="http://schemas.microsoft.com/office/drawing/2014/main" id="{72F41E11-2A89-4D2F-33C9-0FCB31AAAD1D}"/>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blue and white spiral&#10;&#10;Description automatically generated">
            <a:extLst>
              <a:ext uri="{FF2B5EF4-FFF2-40B4-BE49-F238E27FC236}">
                <a16:creationId xmlns:a16="http://schemas.microsoft.com/office/drawing/2014/main" id="{C7A5C513-4143-6E79-12F7-016A62AA105D}"/>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6148520" y="650885"/>
            <a:ext cx="5513393" cy="5556229"/>
          </a:xfrm>
          <a:prstGeom prst="rect">
            <a:avLst/>
          </a:prstGeom>
        </p:spPr>
      </p:pic>
      <p:sp>
        <p:nvSpPr>
          <p:cNvPr id="7" name="Rectangle: Rounded Corners 6">
            <a:extLst>
              <a:ext uri="{FF2B5EF4-FFF2-40B4-BE49-F238E27FC236}">
                <a16:creationId xmlns:a16="http://schemas.microsoft.com/office/drawing/2014/main" id="{CCA302E2-B130-26DA-7D4E-EC20C84E4A6C}"/>
              </a:ext>
            </a:extLst>
          </p:cNvPr>
          <p:cNvSpPr/>
          <p:nvPr/>
        </p:nvSpPr>
        <p:spPr>
          <a:xfrm>
            <a:off x="826016" y="2497378"/>
            <a:ext cx="6418845" cy="3392041"/>
          </a:xfrm>
          <a:prstGeom prst="roundRect">
            <a:avLst>
              <a:gd name="adj" fmla="val 7271"/>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9253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EC7F647-129B-E732-6CB8-C9339DDB99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75B95F-CAEC-AD37-C23C-0DF020A2EFDC}"/>
              </a:ext>
            </a:extLst>
          </p:cNvPr>
          <p:cNvSpPr>
            <a:spLocks noGrp="1"/>
          </p:cNvSpPr>
          <p:nvPr>
            <p:ph type="subTitle" idx="1"/>
          </p:nvPr>
        </p:nvSpPr>
        <p:spPr>
          <a:xfrm>
            <a:off x="717451" y="1772430"/>
            <a:ext cx="8678339" cy="547931"/>
          </a:xfrm>
        </p:spPr>
        <p:txBody>
          <a:bodyPr>
            <a:normAutofit/>
          </a:bodyPr>
          <a:lstStyle/>
          <a:p>
            <a:pPr algn="l"/>
            <a:r>
              <a:rPr lang="en-US" sz="1800" dirty="0">
                <a:solidFill>
                  <a:schemeClr val="tx1">
                    <a:lumMod val="65000"/>
                    <a:lumOff val="35000"/>
                  </a:schemeClr>
                </a:solidFill>
                <a:latin typeface="HelveticaNeueCyr" panose="02000503040000020004" pitchFamily="2" charset="-52"/>
              </a:rPr>
              <a:t>thank you!</a:t>
            </a:r>
            <a:endParaRPr lang="en-IN" sz="1800" dirty="0">
              <a:solidFill>
                <a:schemeClr val="tx1">
                  <a:lumMod val="65000"/>
                  <a:lumOff val="35000"/>
                </a:schemeClr>
              </a:solidFill>
              <a:latin typeface="HelveticaNeueCyr" panose="02000503040000020004" pitchFamily="2" charset="-52"/>
            </a:endParaRPr>
          </a:p>
        </p:txBody>
      </p:sp>
      <p:sp>
        <p:nvSpPr>
          <p:cNvPr id="4" name="Rectangle: Rounded Corners 3">
            <a:extLst>
              <a:ext uri="{FF2B5EF4-FFF2-40B4-BE49-F238E27FC236}">
                <a16:creationId xmlns:a16="http://schemas.microsoft.com/office/drawing/2014/main" id="{3A707561-ED34-EF15-6A02-C05DD852ADBF}"/>
              </a:ext>
            </a:extLst>
          </p:cNvPr>
          <p:cNvSpPr/>
          <p:nvPr/>
        </p:nvSpPr>
        <p:spPr>
          <a:xfrm>
            <a:off x="463826" y="516835"/>
            <a:ext cx="11198087" cy="5777948"/>
          </a:xfrm>
          <a:prstGeom prst="roundRect">
            <a:avLst>
              <a:gd name="adj" fmla="val 3823"/>
            </a:avLst>
          </a:prstGeom>
          <a:noFill/>
          <a:ln w="158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4FE2A2E-86C2-E44C-880C-1136E39F29DB}"/>
              </a:ext>
            </a:extLst>
          </p:cNvPr>
          <p:cNvSpPr>
            <a:spLocks noGrp="1"/>
          </p:cNvSpPr>
          <p:nvPr>
            <p:ph type="ctrTitle"/>
          </p:nvPr>
        </p:nvSpPr>
        <p:spPr>
          <a:xfrm>
            <a:off x="717452" y="2320361"/>
            <a:ext cx="2475914" cy="45719"/>
          </a:xfrm>
        </p:spPr>
        <p:txBody>
          <a:bodyPr anchor="t">
            <a:noAutofit/>
          </a:bodyPr>
          <a:lstStyle/>
          <a:p>
            <a:pPr algn="l"/>
            <a:r>
              <a:rPr lang="en-US" sz="1800" dirty="0">
                <a:solidFill>
                  <a:schemeClr val="bg1"/>
                </a:solidFill>
                <a:latin typeface="HelveticaNeueCyr" panose="02000503040000020004" pitchFamily="2" charset="-52"/>
                <a:ea typeface="Roboto" panose="02000000000000000000" pitchFamily="2" charset="0"/>
              </a:rPr>
              <a:t>Questions time!</a:t>
            </a:r>
            <a:endParaRPr lang="en-IN" sz="1800" dirty="0">
              <a:solidFill>
                <a:schemeClr val="bg1"/>
              </a:solidFill>
              <a:latin typeface="HelveticaNeueCyr" panose="02000503040000020004" pitchFamily="2" charset="-52"/>
              <a:ea typeface="Roboto" panose="02000000000000000000" pitchFamily="2" charset="0"/>
            </a:endParaRPr>
          </a:p>
        </p:txBody>
      </p:sp>
    </p:spTree>
    <p:extLst>
      <p:ext uri="{BB962C8B-B14F-4D97-AF65-F5344CB8AC3E}">
        <p14:creationId xmlns:p14="http://schemas.microsoft.com/office/powerpoint/2010/main" val="252618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b3c1b50-a81f-47cb-b029-65f5cd8abc5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042AC775F7054D946CCA2936645C40" ma:contentTypeVersion="16" ma:contentTypeDescription="Create a new document." ma:contentTypeScope="" ma:versionID="0ad54f0c23e3a5a282294813dab66ece">
  <xsd:schema xmlns:xsd="http://www.w3.org/2001/XMLSchema" xmlns:xs="http://www.w3.org/2001/XMLSchema" xmlns:p="http://schemas.microsoft.com/office/2006/metadata/properties" xmlns:ns3="0b3c1b50-a81f-47cb-b029-65f5cd8abc5c" xmlns:ns4="503f8f30-39dc-4ca3-9ca3-4946a769c997" targetNamespace="http://schemas.microsoft.com/office/2006/metadata/properties" ma:root="true" ma:fieldsID="e60f493265bea6e4d292b0083d78e0cc" ns3:_="" ns4:_="">
    <xsd:import namespace="0b3c1b50-a81f-47cb-b029-65f5cd8abc5c"/>
    <xsd:import namespace="503f8f30-39dc-4ca3-9ca3-4946a769c99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Location" minOccurs="0"/>
                <xsd:element ref="ns3:_activity"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c1b50-a81f-47cb-b029-65f5cd8a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3f8f30-39dc-4ca3-9ca3-4946a769c99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5B259-EBF8-4FFC-B4C9-985A857E6B1E}">
  <ds:schemaRefs>
    <ds:schemaRef ds:uri="http://schemas.openxmlformats.org/package/2006/metadata/core-properties"/>
    <ds:schemaRef ds:uri="http://purl.org/dc/dcmitype/"/>
    <ds:schemaRef ds:uri="http://purl.org/dc/terms/"/>
    <ds:schemaRef ds:uri="503f8f30-39dc-4ca3-9ca3-4946a769c997"/>
    <ds:schemaRef ds:uri="http://purl.org/dc/elements/1.1/"/>
    <ds:schemaRef ds:uri="http://schemas.microsoft.com/office/2006/documentManagement/types"/>
    <ds:schemaRef ds:uri="http://schemas.microsoft.com/office/infopath/2007/PartnerControls"/>
    <ds:schemaRef ds:uri="0b3c1b50-a81f-47cb-b029-65f5cd8abc5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F03FEC5-129B-49CB-8B07-6DEEE9B7B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3c1b50-a81f-47cb-b029-65f5cd8abc5c"/>
    <ds:schemaRef ds:uri="503f8f30-39dc-4ca3-9ca3-4946a769c9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247054-1ECF-4C5D-8540-664E1B4C83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TotalTime>
  <Words>202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Courier New</vt:lpstr>
      <vt:lpstr>HelveticaNeueCyr</vt:lpstr>
      <vt:lpstr>Office Theme</vt:lpstr>
      <vt:lpstr>SkyBMS:  Elevating Battery Management with Cloud Intelligence</vt:lpstr>
      <vt:lpstr>1. Limited storage and computation in diverse Battery Management Systems (BMS) hinder effective handling of sensor-generated data in batteries.  2. Many electrically operated devices lack Battery Management Systems (BMS) capable of providing insightful data on battery performance, limiting monitoring capabilities.  3. Resource constraints in emerging companies impede research and implementation of cloud-based BMS for advanced analytics, restricting optimal battery management.</vt:lpstr>
      <vt:lpstr>Cloud Integration: Leverage cloud technology for efficient sensor data upload, storage, and advanced analytics.  Digital Twin: Create a cloud-based digital twin for each BMS to optimize monitoring and management.</vt:lpstr>
      <vt:lpstr>PowerPoint Presentation</vt:lpstr>
      <vt:lpstr>PowerPoint Presentation</vt:lpstr>
      <vt:lpstr>Questions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SkyBMS: Elevating Battery Management with Cloud Intelligence</dc:title>
  <dc:creator>Dayalan, Sundeep</dc:creator>
  <cp:lastModifiedBy>Dayalan, Sundeep</cp:lastModifiedBy>
  <cp:revision>4</cp:revision>
  <dcterms:created xsi:type="dcterms:W3CDTF">2024-02-28T17:12:58Z</dcterms:created>
  <dcterms:modified xsi:type="dcterms:W3CDTF">2024-05-01T20:08:20Z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0x010100C3042AC775F7054D946CCA2936645C40</vt:lpwstr>
  </property>
</Properties>
</file>