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1D5D68-E74E-463A-98C6-007C76F20AEF}" v="48" dt="2024-02-28T20:37:35.4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1B910-AA25-7581-5C11-8BDB184CFE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C41BD7-F5FB-E81A-4C22-0A5F655CFB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DF936D-A3F6-117B-B113-3503E9208D08}"/>
              </a:ext>
            </a:extLst>
          </p:cNvPr>
          <p:cNvSpPr>
            <a:spLocks noGrp="1"/>
          </p:cNvSpPr>
          <p:nvPr>
            <p:ph type="dt" sz="half" idx="10"/>
          </p:nvPr>
        </p:nvSpPr>
        <p:spPr/>
        <p:txBody>
          <a:bodyPr/>
          <a:lstStyle/>
          <a:p>
            <a:fld id="{28F87FC7-E644-42B0-83C8-32801CF69C85}" type="datetimeFigureOut">
              <a:rPr lang="en-IN" smtClean="0"/>
              <a:t>18-04-2024</a:t>
            </a:fld>
            <a:endParaRPr lang="en-IN"/>
          </a:p>
        </p:txBody>
      </p:sp>
      <p:sp>
        <p:nvSpPr>
          <p:cNvPr id="5" name="Footer Placeholder 4">
            <a:extLst>
              <a:ext uri="{FF2B5EF4-FFF2-40B4-BE49-F238E27FC236}">
                <a16:creationId xmlns:a16="http://schemas.microsoft.com/office/drawing/2014/main" id="{247D3BF6-D261-99E3-103B-83E857EC9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7DD332-2305-67A0-77EA-99A4B0C02B5D}"/>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1006192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30B8-10AD-19A2-2DFE-4186725CFE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0BCAFC-9E51-D958-5757-73ED834B69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D5C3F3-F5C8-F862-0EC8-B85738E3EF90}"/>
              </a:ext>
            </a:extLst>
          </p:cNvPr>
          <p:cNvSpPr>
            <a:spLocks noGrp="1"/>
          </p:cNvSpPr>
          <p:nvPr>
            <p:ph type="dt" sz="half" idx="10"/>
          </p:nvPr>
        </p:nvSpPr>
        <p:spPr/>
        <p:txBody>
          <a:bodyPr/>
          <a:lstStyle/>
          <a:p>
            <a:fld id="{28F87FC7-E644-42B0-83C8-32801CF69C85}" type="datetimeFigureOut">
              <a:rPr lang="en-IN" smtClean="0"/>
              <a:t>18-04-2024</a:t>
            </a:fld>
            <a:endParaRPr lang="en-IN"/>
          </a:p>
        </p:txBody>
      </p:sp>
      <p:sp>
        <p:nvSpPr>
          <p:cNvPr id="5" name="Footer Placeholder 4">
            <a:extLst>
              <a:ext uri="{FF2B5EF4-FFF2-40B4-BE49-F238E27FC236}">
                <a16:creationId xmlns:a16="http://schemas.microsoft.com/office/drawing/2014/main" id="{884799AD-66F0-5BF5-1011-C4151C3659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F4F8DF-844D-64D5-B9BF-25759E58128A}"/>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3294590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9FEE4-E1F8-6C9F-2327-C13133C51E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69FBD0-3147-6133-18CD-39F4AE5689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46DD93-52B3-BCBE-FE19-E94C5D87D0AE}"/>
              </a:ext>
            </a:extLst>
          </p:cNvPr>
          <p:cNvSpPr>
            <a:spLocks noGrp="1"/>
          </p:cNvSpPr>
          <p:nvPr>
            <p:ph type="dt" sz="half" idx="10"/>
          </p:nvPr>
        </p:nvSpPr>
        <p:spPr/>
        <p:txBody>
          <a:bodyPr/>
          <a:lstStyle/>
          <a:p>
            <a:fld id="{28F87FC7-E644-42B0-83C8-32801CF69C85}" type="datetimeFigureOut">
              <a:rPr lang="en-IN" smtClean="0"/>
              <a:t>18-04-2024</a:t>
            </a:fld>
            <a:endParaRPr lang="en-IN"/>
          </a:p>
        </p:txBody>
      </p:sp>
      <p:sp>
        <p:nvSpPr>
          <p:cNvPr id="5" name="Footer Placeholder 4">
            <a:extLst>
              <a:ext uri="{FF2B5EF4-FFF2-40B4-BE49-F238E27FC236}">
                <a16:creationId xmlns:a16="http://schemas.microsoft.com/office/drawing/2014/main" id="{C8BEDD66-39D7-61A1-39B1-B27E59FAA4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1256ED-8FB4-91DB-1DC5-515E4CFA7304}"/>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59802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4CA1-8975-3AC7-8809-B568636AC8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F161FE-B394-9FF6-D988-DCE4E41D7B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A628B3-B75E-6367-9B55-A2E0B18A857C}"/>
              </a:ext>
            </a:extLst>
          </p:cNvPr>
          <p:cNvSpPr>
            <a:spLocks noGrp="1"/>
          </p:cNvSpPr>
          <p:nvPr>
            <p:ph type="dt" sz="half" idx="10"/>
          </p:nvPr>
        </p:nvSpPr>
        <p:spPr/>
        <p:txBody>
          <a:bodyPr/>
          <a:lstStyle/>
          <a:p>
            <a:fld id="{28F87FC7-E644-42B0-83C8-32801CF69C85}" type="datetimeFigureOut">
              <a:rPr lang="en-IN" smtClean="0"/>
              <a:t>18-04-2024</a:t>
            </a:fld>
            <a:endParaRPr lang="en-IN"/>
          </a:p>
        </p:txBody>
      </p:sp>
      <p:sp>
        <p:nvSpPr>
          <p:cNvPr id="5" name="Footer Placeholder 4">
            <a:extLst>
              <a:ext uri="{FF2B5EF4-FFF2-40B4-BE49-F238E27FC236}">
                <a16:creationId xmlns:a16="http://schemas.microsoft.com/office/drawing/2014/main" id="{4A124113-20D4-F05F-53FF-1A47ACD574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50B950-C1D7-B433-E630-E86B901FF835}"/>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629142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CF93-3DA2-6148-A9B8-71ABA10F9A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8DAB0B-A74D-E5B9-7C2A-4F8BD60A19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821382-AB53-E67E-4348-FDD0516D6BDF}"/>
              </a:ext>
            </a:extLst>
          </p:cNvPr>
          <p:cNvSpPr>
            <a:spLocks noGrp="1"/>
          </p:cNvSpPr>
          <p:nvPr>
            <p:ph type="dt" sz="half" idx="10"/>
          </p:nvPr>
        </p:nvSpPr>
        <p:spPr/>
        <p:txBody>
          <a:bodyPr/>
          <a:lstStyle/>
          <a:p>
            <a:fld id="{28F87FC7-E644-42B0-83C8-32801CF69C85}" type="datetimeFigureOut">
              <a:rPr lang="en-IN" smtClean="0"/>
              <a:t>18-04-2024</a:t>
            </a:fld>
            <a:endParaRPr lang="en-IN"/>
          </a:p>
        </p:txBody>
      </p:sp>
      <p:sp>
        <p:nvSpPr>
          <p:cNvPr id="5" name="Footer Placeholder 4">
            <a:extLst>
              <a:ext uri="{FF2B5EF4-FFF2-40B4-BE49-F238E27FC236}">
                <a16:creationId xmlns:a16="http://schemas.microsoft.com/office/drawing/2014/main" id="{130470F6-55D8-18E6-9A4A-8A3F08669C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8A2D34-8355-4873-9D89-E35F06D65001}"/>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313388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7E4FB-3070-7A57-FFD9-222BF43E14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880E16-EA06-ECDB-59C1-275E2B2474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A6CE92-E277-F3CB-ED0C-E0A59D78BA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FC029D-E2F1-966E-2B0B-9A542EB7A64E}"/>
              </a:ext>
            </a:extLst>
          </p:cNvPr>
          <p:cNvSpPr>
            <a:spLocks noGrp="1"/>
          </p:cNvSpPr>
          <p:nvPr>
            <p:ph type="dt" sz="half" idx="10"/>
          </p:nvPr>
        </p:nvSpPr>
        <p:spPr/>
        <p:txBody>
          <a:bodyPr/>
          <a:lstStyle/>
          <a:p>
            <a:fld id="{28F87FC7-E644-42B0-83C8-32801CF69C85}" type="datetimeFigureOut">
              <a:rPr lang="en-IN" smtClean="0"/>
              <a:t>18-04-2024</a:t>
            </a:fld>
            <a:endParaRPr lang="en-IN"/>
          </a:p>
        </p:txBody>
      </p:sp>
      <p:sp>
        <p:nvSpPr>
          <p:cNvPr id="6" name="Footer Placeholder 5">
            <a:extLst>
              <a:ext uri="{FF2B5EF4-FFF2-40B4-BE49-F238E27FC236}">
                <a16:creationId xmlns:a16="http://schemas.microsoft.com/office/drawing/2014/main" id="{3A7955A8-E5E5-1909-A38B-12BBD788E1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61B435-9855-3C69-A91A-CA1A1D979ED3}"/>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2189386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C66C4-4BA8-6891-DB79-2ECD722D3E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BB3E4F-B437-CDF9-7802-E342A802B3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99CB6D-AF0A-60ED-E958-4184C91B7E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509AF5-7A61-E28C-3B98-D0F27D44F8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4D2C4D-CB6A-1F40-516C-DAEE1E7C85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2C4187-E01E-5052-1102-CE496AC0D3A2}"/>
              </a:ext>
            </a:extLst>
          </p:cNvPr>
          <p:cNvSpPr>
            <a:spLocks noGrp="1"/>
          </p:cNvSpPr>
          <p:nvPr>
            <p:ph type="dt" sz="half" idx="10"/>
          </p:nvPr>
        </p:nvSpPr>
        <p:spPr/>
        <p:txBody>
          <a:bodyPr/>
          <a:lstStyle/>
          <a:p>
            <a:fld id="{28F87FC7-E644-42B0-83C8-32801CF69C85}" type="datetimeFigureOut">
              <a:rPr lang="en-IN" smtClean="0"/>
              <a:t>18-04-2024</a:t>
            </a:fld>
            <a:endParaRPr lang="en-IN"/>
          </a:p>
        </p:txBody>
      </p:sp>
      <p:sp>
        <p:nvSpPr>
          <p:cNvPr id="8" name="Footer Placeholder 7">
            <a:extLst>
              <a:ext uri="{FF2B5EF4-FFF2-40B4-BE49-F238E27FC236}">
                <a16:creationId xmlns:a16="http://schemas.microsoft.com/office/drawing/2014/main" id="{96D62112-7179-36AA-320A-19042CA4ED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5D93F5-6CA3-5F9C-8C59-B74FE46E89C9}"/>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51611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E5F4-F94D-218A-2143-AEEED028B9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B2255A-6EBD-99A1-DA77-57CA873A8B3A}"/>
              </a:ext>
            </a:extLst>
          </p:cNvPr>
          <p:cNvSpPr>
            <a:spLocks noGrp="1"/>
          </p:cNvSpPr>
          <p:nvPr>
            <p:ph type="dt" sz="half" idx="10"/>
          </p:nvPr>
        </p:nvSpPr>
        <p:spPr/>
        <p:txBody>
          <a:bodyPr/>
          <a:lstStyle/>
          <a:p>
            <a:fld id="{28F87FC7-E644-42B0-83C8-32801CF69C85}" type="datetimeFigureOut">
              <a:rPr lang="en-IN" smtClean="0"/>
              <a:t>18-04-2024</a:t>
            </a:fld>
            <a:endParaRPr lang="en-IN"/>
          </a:p>
        </p:txBody>
      </p:sp>
      <p:sp>
        <p:nvSpPr>
          <p:cNvPr id="4" name="Footer Placeholder 3">
            <a:extLst>
              <a:ext uri="{FF2B5EF4-FFF2-40B4-BE49-F238E27FC236}">
                <a16:creationId xmlns:a16="http://schemas.microsoft.com/office/drawing/2014/main" id="{961C4DE0-938F-4369-1FCC-9B6D847753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661B43-BDB7-647A-9615-AB5977696FCF}"/>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138914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240DF0-B7F4-DCC8-C561-8ECF012B7AC9}"/>
              </a:ext>
            </a:extLst>
          </p:cNvPr>
          <p:cNvSpPr>
            <a:spLocks noGrp="1"/>
          </p:cNvSpPr>
          <p:nvPr>
            <p:ph type="dt" sz="half" idx="10"/>
          </p:nvPr>
        </p:nvSpPr>
        <p:spPr/>
        <p:txBody>
          <a:bodyPr/>
          <a:lstStyle/>
          <a:p>
            <a:fld id="{28F87FC7-E644-42B0-83C8-32801CF69C85}" type="datetimeFigureOut">
              <a:rPr lang="en-IN" smtClean="0"/>
              <a:t>18-04-2024</a:t>
            </a:fld>
            <a:endParaRPr lang="en-IN"/>
          </a:p>
        </p:txBody>
      </p:sp>
      <p:sp>
        <p:nvSpPr>
          <p:cNvPr id="3" name="Footer Placeholder 2">
            <a:extLst>
              <a:ext uri="{FF2B5EF4-FFF2-40B4-BE49-F238E27FC236}">
                <a16:creationId xmlns:a16="http://schemas.microsoft.com/office/drawing/2014/main" id="{65A12F46-2323-9FCE-5BF2-F1CC0A3ABC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C066CF-7B12-A7CD-8C4C-5D38EB71C259}"/>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1041909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8E7C-8906-C451-6524-7A8CFD488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20A624-3153-D029-1B07-6C7902955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D1074D-63C4-91B6-08AC-403B228CDA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51A05F-1D7B-A19F-54DD-25D27E89398A}"/>
              </a:ext>
            </a:extLst>
          </p:cNvPr>
          <p:cNvSpPr>
            <a:spLocks noGrp="1"/>
          </p:cNvSpPr>
          <p:nvPr>
            <p:ph type="dt" sz="half" idx="10"/>
          </p:nvPr>
        </p:nvSpPr>
        <p:spPr/>
        <p:txBody>
          <a:bodyPr/>
          <a:lstStyle/>
          <a:p>
            <a:fld id="{28F87FC7-E644-42B0-83C8-32801CF69C85}" type="datetimeFigureOut">
              <a:rPr lang="en-IN" smtClean="0"/>
              <a:t>18-04-2024</a:t>
            </a:fld>
            <a:endParaRPr lang="en-IN"/>
          </a:p>
        </p:txBody>
      </p:sp>
      <p:sp>
        <p:nvSpPr>
          <p:cNvPr id="6" name="Footer Placeholder 5">
            <a:extLst>
              <a:ext uri="{FF2B5EF4-FFF2-40B4-BE49-F238E27FC236}">
                <a16:creationId xmlns:a16="http://schemas.microsoft.com/office/drawing/2014/main" id="{FAB1A040-76A3-8B29-E08A-968057EF50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025903-1E56-244C-68C1-ACC0553EA83F}"/>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4020346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E703-6157-18EC-81E8-E6A3FFF4C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3FC29B-F829-A70F-71C5-D62C5BACA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5C3D34-4A99-0922-3B97-1885C5C1B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F31622-C562-63BF-1D19-1B715134202C}"/>
              </a:ext>
            </a:extLst>
          </p:cNvPr>
          <p:cNvSpPr>
            <a:spLocks noGrp="1"/>
          </p:cNvSpPr>
          <p:nvPr>
            <p:ph type="dt" sz="half" idx="10"/>
          </p:nvPr>
        </p:nvSpPr>
        <p:spPr/>
        <p:txBody>
          <a:bodyPr/>
          <a:lstStyle/>
          <a:p>
            <a:fld id="{28F87FC7-E644-42B0-83C8-32801CF69C85}" type="datetimeFigureOut">
              <a:rPr lang="en-IN" smtClean="0"/>
              <a:t>18-04-2024</a:t>
            </a:fld>
            <a:endParaRPr lang="en-IN"/>
          </a:p>
        </p:txBody>
      </p:sp>
      <p:sp>
        <p:nvSpPr>
          <p:cNvPr id="6" name="Footer Placeholder 5">
            <a:extLst>
              <a:ext uri="{FF2B5EF4-FFF2-40B4-BE49-F238E27FC236}">
                <a16:creationId xmlns:a16="http://schemas.microsoft.com/office/drawing/2014/main" id="{63310EAC-24A7-7E8A-76CC-EA31E0CFEA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8313C5-5BA3-47F5-6046-272FF2A65868}"/>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4052875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0F623-2BCB-1AA7-E934-4DDEC0F36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D95D4A-25D8-EA26-F642-827C875195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D0EC3E-D022-9E61-B19C-911E41972B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F87FC7-E644-42B0-83C8-32801CF69C85}" type="datetimeFigureOut">
              <a:rPr lang="en-IN" smtClean="0"/>
              <a:t>18-04-2024</a:t>
            </a:fld>
            <a:endParaRPr lang="en-IN"/>
          </a:p>
        </p:txBody>
      </p:sp>
      <p:sp>
        <p:nvSpPr>
          <p:cNvPr id="5" name="Footer Placeholder 4">
            <a:extLst>
              <a:ext uri="{FF2B5EF4-FFF2-40B4-BE49-F238E27FC236}">
                <a16:creationId xmlns:a16="http://schemas.microsoft.com/office/drawing/2014/main" id="{3FA135FC-99A2-3686-3694-50DA0D23E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6EF697E-1849-EDD6-5CD5-C90AD603DD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FAE30E-D7DD-465E-B82C-258A3DAEE31C}" type="slidenum">
              <a:rPr lang="en-IN" smtClean="0"/>
              <a:t>‹#›</a:t>
            </a:fld>
            <a:endParaRPr lang="en-IN"/>
          </a:p>
        </p:txBody>
      </p:sp>
    </p:spTree>
    <p:extLst>
      <p:ext uri="{BB962C8B-B14F-4D97-AF65-F5344CB8AC3E}">
        <p14:creationId xmlns:p14="http://schemas.microsoft.com/office/powerpoint/2010/main" val="3336522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F3DF7-2674-5B3D-A064-B8AC01104947}"/>
              </a:ext>
            </a:extLst>
          </p:cNvPr>
          <p:cNvSpPr>
            <a:spLocks noGrp="1"/>
          </p:cNvSpPr>
          <p:nvPr>
            <p:ph type="ctrTitle"/>
          </p:nvPr>
        </p:nvSpPr>
        <p:spPr>
          <a:xfrm>
            <a:off x="281353" y="1671003"/>
            <a:ext cx="5378548" cy="1939422"/>
          </a:xfrm>
        </p:spPr>
        <p:txBody>
          <a:bodyPr>
            <a:normAutofit fontScale="90000"/>
          </a:bodyPr>
          <a:lstStyle/>
          <a:p>
            <a:pPr algn="l"/>
            <a:r>
              <a:rPr lang="en-US" sz="4000" dirty="0">
                <a:solidFill>
                  <a:schemeClr val="bg1"/>
                </a:solidFill>
                <a:latin typeface="HelveticaNeueCyr" panose="02000503040000020004" pitchFamily="2" charset="-52"/>
                <a:ea typeface="Roboto" panose="02000000000000000000" pitchFamily="2" charset="0"/>
              </a:rPr>
              <a:t>SkyBMS: </a:t>
            </a:r>
            <a:br>
              <a:rPr lang="en-US" sz="4000" dirty="0">
                <a:solidFill>
                  <a:schemeClr val="bg1"/>
                </a:solidFill>
                <a:latin typeface="HelveticaNeueCyr" panose="02000503040000020004" pitchFamily="2" charset="-52"/>
                <a:ea typeface="Roboto" panose="02000000000000000000" pitchFamily="2" charset="0"/>
              </a:rPr>
            </a:br>
            <a:r>
              <a:rPr lang="en-US" sz="4000" dirty="0">
                <a:solidFill>
                  <a:schemeClr val="bg1"/>
                </a:solidFill>
                <a:latin typeface="HelveticaNeueCyr" panose="02000503040000020004" pitchFamily="2" charset="-52"/>
                <a:ea typeface="Roboto" panose="02000000000000000000" pitchFamily="2" charset="0"/>
              </a:rPr>
              <a:t>Elevating Battery Management with Cloud Intelligence</a:t>
            </a:r>
            <a:endParaRPr lang="en-IN" sz="4000" dirty="0">
              <a:solidFill>
                <a:schemeClr val="bg1"/>
              </a:solidFill>
              <a:latin typeface="HelveticaNeueCyr" panose="02000503040000020004" pitchFamily="2" charset="-52"/>
              <a:ea typeface="Roboto" panose="02000000000000000000" pitchFamily="2" charset="0"/>
            </a:endParaRPr>
          </a:p>
        </p:txBody>
      </p:sp>
      <p:sp>
        <p:nvSpPr>
          <p:cNvPr id="3" name="Subtitle 2">
            <a:extLst>
              <a:ext uri="{FF2B5EF4-FFF2-40B4-BE49-F238E27FC236}">
                <a16:creationId xmlns:a16="http://schemas.microsoft.com/office/drawing/2014/main" id="{12720926-207A-F6DE-049D-2510ED0511EC}"/>
              </a:ext>
            </a:extLst>
          </p:cNvPr>
          <p:cNvSpPr>
            <a:spLocks noGrp="1"/>
          </p:cNvSpPr>
          <p:nvPr>
            <p:ph type="subTitle" idx="1"/>
          </p:nvPr>
        </p:nvSpPr>
        <p:spPr>
          <a:xfrm>
            <a:off x="281353" y="3979096"/>
            <a:ext cx="5378548" cy="547931"/>
          </a:xfrm>
        </p:spPr>
        <p:txBody>
          <a:bodyPr>
            <a:normAutofit/>
          </a:bodyPr>
          <a:lstStyle/>
          <a:p>
            <a:pPr algn="l"/>
            <a:r>
              <a:rPr lang="en-US" sz="1400" dirty="0">
                <a:solidFill>
                  <a:schemeClr val="tx1">
                    <a:lumMod val="65000"/>
                    <a:lumOff val="35000"/>
                  </a:schemeClr>
                </a:solidFill>
                <a:latin typeface="HelveticaNeueCyr" panose="02000503040000020004" pitchFamily="2" charset="-52"/>
              </a:rPr>
              <a:t>Empowering batteries through CloudBMS for efficient storage, analytics, and insights in energy management.</a:t>
            </a:r>
            <a:endParaRPr lang="en-IN" sz="1400" dirty="0">
              <a:solidFill>
                <a:schemeClr val="tx1">
                  <a:lumMod val="65000"/>
                  <a:lumOff val="35000"/>
                </a:schemeClr>
              </a:solidFill>
              <a:latin typeface="HelveticaNeueCyr" panose="02000503040000020004" pitchFamily="2" charset="-52"/>
            </a:endParaRPr>
          </a:p>
        </p:txBody>
      </p:sp>
      <p:sp>
        <p:nvSpPr>
          <p:cNvPr id="8" name="Rectangle: Rounded Corners 7">
            <a:extLst>
              <a:ext uri="{FF2B5EF4-FFF2-40B4-BE49-F238E27FC236}">
                <a16:creationId xmlns:a16="http://schemas.microsoft.com/office/drawing/2014/main" id="{6D261460-73BE-5E8C-7C15-1D28A41FD1D1}"/>
              </a:ext>
            </a:extLst>
          </p:cNvPr>
          <p:cNvSpPr/>
          <p:nvPr/>
        </p:nvSpPr>
        <p:spPr>
          <a:xfrm>
            <a:off x="5659901" y="665163"/>
            <a:ext cx="6142893" cy="5609028"/>
          </a:xfrm>
          <a:prstGeom prst="roundRect">
            <a:avLst>
              <a:gd name="adj" fmla="val 2859"/>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Subtitle 2">
            <a:extLst>
              <a:ext uri="{FF2B5EF4-FFF2-40B4-BE49-F238E27FC236}">
                <a16:creationId xmlns:a16="http://schemas.microsoft.com/office/drawing/2014/main" id="{49DA3C9B-91F1-202E-12DE-F40AA6ED4AEE}"/>
              </a:ext>
            </a:extLst>
          </p:cNvPr>
          <p:cNvSpPr txBox="1">
            <a:spLocks/>
          </p:cNvSpPr>
          <p:nvPr/>
        </p:nvSpPr>
        <p:spPr>
          <a:xfrm>
            <a:off x="281353" y="5726260"/>
            <a:ext cx="6063176" cy="5479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solidFill>
                  <a:schemeClr val="tx1">
                    <a:lumMod val="65000"/>
                    <a:lumOff val="35000"/>
                  </a:schemeClr>
                </a:solidFill>
                <a:latin typeface="HelveticaNeueCyr" panose="02000503040000020004" pitchFamily="2" charset="-52"/>
              </a:rPr>
              <a:t>Sundeep Dayalan (www.sundeepdayalan.in)</a:t>
            </a:r>
            <a:endParaRPr lang="en-IN" sz="1400" dirty="0">
              <a:solidFill>
                <a:schemeClr val="tx1">
                  <a:lumMod val="65000"/>
                  <a:lumOff val="35000"/>
                </a:schemeClr>
              </a:solidFill>
              <a:latin typeface="HelveticaNeueCyr" panose="02000503040000020004" pitchFamily="2" charset="-52"/>
            </a:endParaRPr>
          </a:p>
        </p:txBody>
      </p:sp>
    </p:spTree>
    <p:extLst>
      <p:ext uri="{BB962C8B-B14F-4D97-AF65-F5344CB8AC3E}">
        <p14:creationId xmlns:p14="http://schemas.microsoft.com/office/powerpoint/2010/main" val="287493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2142799-2849-FFC6-094A-163428AE145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BAD47D9-649E-CD24-92EF-2E3B77671DD0}"/>
              </a:ext>
            </a:extLst>
          </p:cNvPr>
          <p:cNvSpPr>
            <a:spLocks noGrp="1"/>
          </p:cNvSpPr>
          <p:nvPr>
            <p:ph type="subTitle" idx="1"/>
          </p:nvPr>
        </p:nvSpPr>
        <p:spPr>
          <a:xfrm>
            <a:off x="717451" y="1772430"/>
            <a:ext cx="8678339" cy="547931"/>
          </a:xfrm>
        </p:spPr>
        <p:txBody>
          <a:bodyPr>
            <a:normAutofit/>
          </a:bodyPr>
          <a:lstStyle/>
          <a:p>
            <a:pPr algn="l"/>
            <a:r>
              <a:rPr lang="en-US" sz="1800" dirty="0">
                <a:solidFill>
                  <a:schemeClr val="tx1">
                    <a:lumMod val="65000"/>
                    <a:lumOff val="35000"/>
                  </a:schemeClr>
                </a:solidFill>
                <a:latin typeface="HelveticaNeueCyr" panose="02000503040000020004" pitchFamily="2" charset="-52"/>
              </a:rPr>
              <a:t>The Problem</a:t>
            </a:r>
            <a:endParaRPr lang="en-IN" sz="1800" dirty="0">
              <a:solidFill>
                <a:schemeClr val="tx1">
                  <a:lumMod val="65000"/>
                  <a:lumOff val="35000"/>
                </a:schemeClr>
              </a:solidFill>
              <a:latin typeface="HelveticaNeueCyr" panose="02000503040000020004" pitchFamily="2" charset="-52"/>
            </a:endParaRPr>
          </a:p>
        </p:txBody>
      </p:sp>
      <p:sp>
        <p:nvSpPr>
          <p:cNvPr id="4" name="Rectangle: Rounded Corners 3">
            <a:extLst>
              <a:ext uri="{FF2B5EF4-FFF2-40B4-BE49-F238E27FC236}">
                <a16:creationId xmlns:a16="http://schemas.microsoft.com/office/drawing/2014/main" id="{A669C21B-6B50-4B52-9DD9-FDEACAB6C9FE}"/>
              </a:ext>
            </a:extLst>
          </p:cNvPr>
          <p:cNvSpPr/>
          <p:nvPr/>
        </p:nvSpPr>
        <p:spPr>
          <a:xfrm>
            <a:off x="463826" y="516835"/>
            <a:ext cx="11198087" cy="5777948"/>
          </a:xfrm>
          <a:prstGeom prst="roundRect">
            <a:avLst>
              <a:gd name="adj" fmla="val 3823"/>
            </a:avLst>
          </a:prstGeom>
          <a:noFill/>
          <a:ln w="158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question mark with black and orange stripes&#10;&#10;Description automatically generated">
            <a:extLst>
              <a:ext uri="{FF2B5EF4-FFF2-40B4-BE49-F238E27FC236}">
                <a16:creationId xmlns:a16="http://schemas.microsoft.com/office/drawing/2014/main" id="{9ABE6B2E-2904-EC3F-0818-15469D7C9428}"/>
              </a:ext>
            </a:extLst>
          </p:cNvPr>
          <p:cNvPicPr>
            <a:picLocks noChangeAspect="1"/>
          </p:cNvPicPr>
          <p:nvPr/>
        </p:nvPicPr>
        <p:blipFill>
          <a:blip r:embed="rId2">
            <a:alphaModFix amt="12000"/>
            <a:extLst>
              <a:ext uri="{28A0092B-C50C-407E-A947-70E740481C1C}">
                <a14:useLocalDpi xmlns:a14="http://schemas.microsoft.com/office/drawing/2010/main" val="0"/>
              </a:ext>
            </a:extLst>
          </a:blip>
          <a:stretch>
            <a:fillRect/>
          </a:stretch>
        </p:blipFill>
        <p:spPr>
          <a:xfrm>
            <a:off x="6712048" y="1047750"/>
            <a:ext cx="4762500" cy="4762500"/>
          </a:xfrm>
          <a:prstGeom prst="rect">
            <a:avLst/>
          </a:prstGeom>
        </p:spPr>
      </p:pic>
      <p:sp>
        <p:nvSpPr>
          <p:cNvPr id="2" name="Title 1">
            <a:extLst>
              <a:ext uri="{FF2B5EF4-FFF2-40B4-BE49-F238E27FC236}">
                <a16:creationId xmlns:a16="http://schemas.microsoft.com/office/drawing/2014/main" id="{61C8ADE6-57B4-5C68-930D-0489EC9A3B8E}"/>
              </a:ext>
            </a:extLst>
          </p:cNvPr>
          <p:cNvSpPr>
            <a:spLocks noGrp="1"/>
          </p:cNvSpPr>
          <p:nvPr>
            <p:ph type="ctrTitle"/>
          </p:nvPr>
        </p:nvSpPr>
        <p:spPr>
          <a:xfrm>
            <a:off x="717452" y="2320361"/>
            <a:ext cx="10573400" cy="3007014"/>
          </a:xfrm>
        </p:spPr>
        <p:txBody>
          <a:bodyPr anchor="t">
            <a:noAutofit/>
          </a:bodyPr>
          <a:lstStyle/>
          <a:p>
            <a:pPr algn="l"/>
            <a:r>
              <a:rPr lang="en-US" sz="1800" dirty="0">
                <a:solidFill>
                  <a:schemeClr val="bg1"/>
                </a:solidFill>
                <a:latin typeface="HelveticaNeueCyr" panose="02000503040000020004" pitchFamily="2" charset="-52"/>
                <a:ea typeface="Roboto" panose="02000000000000000000" pitchFamily="2" charset="0"/>
              </a:rPr>
              <a:t>1. </a:t>
            </a:r>
            <a:r>
              <a:rPr lang="en-US" sz="1800" u="sng" dirty="0">
                <a:solidFill>
                  <a:schemeClr val="bg1"/>
                </a:solidFill>
                <a:latin typeface="HelveticaNeueCyr" panose="02000503040000020004" pitchFamily="2" charset="-52"/>
                <a:ea typeface="Roboto" panose="02000000000000000000" pitchFamily="2" charset="0"/>
              </a:rPr>
              <a:t>Limited storage and computation </a:t>
            </a:r>
            <a:r>
              <a:rPr lang="en-US" sz="1800" dirty="0">
                <a:solidFill>
                  <a:schemeClr val="bg1"/>
                </a:solidFill>
                <a:latin typeface="HelveticaNeueCyr" panose="02000503040000020004" pitchFamily="2" charset="-52"/>
                <a:ea typeface="Roboto" panose="02000000000000000000" pitchFamily="2" charset="0"/>
              </a:rPr>
              <a:t>in diverse Battery Management Systems (BMS) hinder effective handling of sensor-generated data in batteries.</a:t>
            </a:r>
            <a:br>
              <a:rPr lang="en-US" sz="1800" dirty="0">
                <a:solidFill>
                  <a:schemeClr val="bg1"/>
                </a:solidFill>
                <a:latin typeface="HelveticaNeueCyr" panose="02000503040000020004" pitchFamily="2" charset="-52"/>
                <a:ea typeface="Roboto" panose="02000000000000000000" pitchFamily="2" charset="0"/>
              </a:rPr>
            </a:br>
            <a:br>
              <a:rPr lang="en-US" sz="1800" dirty="0">
                <a:solidFill>
                  <a:schemeClr val="bg1"/>
                </a:solidFill>
                <a:latin typeface="HelveticaNeueCyr" panose="02000503040000020004" pitchFamily="2" charset="-52"/>
                <a:ea typeface="Roboto" panose="02000000000000000000" pitchFamily="2" charset="0"/>
              </a:rPr>
            </a:br>
            <a:r>
              <a:rPr lang="en-US" sz="1800" dirty="0">
                <a:solidFill>
                  <a:schemeClr val="bg1"/>
                </a:solidFill>
                <a:latin typeface="HelveticaNeueCyr" panose="02000503040000020004" pitchFamily="2" charset="-52"/>
                <a:ea typeface="Roboto" panose="02000000000000000000" pitchFamily="2" charset="0"/>
              </a:rPr>
              <a:t>2. Many electrically operated devices lack Battery Management Systems (BMS) capable of providing insightful data on battery performance, </a:t>
            </a:r>
            <a:r>
              <a:rPr lang="en-US" sz="1800" u="sng" dirty="0">
                <a:solidFill>
                  <a:schemeClr val="bg1"/>
                </a:solidFill>
                <a:latin typeface="HelveticaNeueCyr" panose="02000503040000020004" pitchFamily="2" charset="-52"/>
                <a:ea typeface="Roboto" panose="02000000000000000000" pitchFamily="2" charset="0"/>
              </a:rPr>
              <a:t>limiting monitoring capabilities</a:t>
            </a:r>
            <a:r>
              <a:rPr lang="en-US" sz="1800" dirty="0">
                <a:solidFill>
                  <a:schemeClr val="bg1"/>
                </a:solidFill>
                <a:latin typeface="HelveticaNeueCyr" panose="02000503040000020004" pitchFamily="2" charset="-52"/>
                <a:ea typeface="Roboto" panose="02000000000000000000" pitchFamily="2" charset="0"/>
              </a:rPr>
              <a:t>.</a:t>
            </a:r>
            <a:br>
              <a:rPr lang="en-US" sz="1800" dirty="0">
                <a:solidFill>
                  <a:schemeClr val="bg1"/>
                </a:solidFill>
                <a:latin typeface="HelveticaNeueCyr" panose="02000503040000020004" pitchFamily="2" charset="-52"/>
                <a:ea typeface="Roboto" panose="02000000000000000000" pitchFamily="2" charset="0"/>
              </a:rPr>
            </a:br>
            <a:br>
              <a:rPr lang="en-US" sz="1800" dirty="0">
                <a:solidFill>
                  <a:schemeClr val="bg1"/>
                </a:solidFill>
                <a:latin typeface="HelveticaNeueCyr" panose="02000503040000020004" pitchFamily="2" charset="-52"/>
                <a:ea typeface="Roboto" panose="02000000000000000000" pitchFamily="2" charset="0"/>
              </a:rPr>
            </a:br>
            <a:r>
              <a:rPr lang="en-US" sz="1800" dirty="0">
                <a:solidFill>
                  <a:schemeClr val="bg1"/>
                </a:solidFill>
                <a:latin typeface="HelveticaNeueCyr" panose="02000503040000020004" pitchFamily="2" charset="-52"/>
                <a:ea typeface="Roboto" panose="02000000000000000000" pitchFamily="2" charset="0"/>
              </a:rPr>
              <a:t>3. </a:t>
            </a:r>
            <a:r>
              <a:rPr lang="en-US" sz="1800" u="sng" dirty="0">
                <a:solidFill>
                  <a:schemeClr val="bg1"/>
                </a:solidFill>
                <a:latin typeface="HelveticaNeueCyr" panose="02000503040000020004" pitchFamily="2" charset="-52"/>
                <a:ea typeface="Roboto" panose="02000000000000000000" pitchFamily="2" charset="0"/>
              </a:rPr>
              <a:t>Resource constraints in emerging companies </a:t>
            </a:r>
            <a:r>
              <a:rPr lang="en-US" sz="1800" dirty="0">
                <a:solidFill>
                  <a:schemeClr val="bg1"/>
                </a:solidFill>
                <a:latin typeface="HelveticaNeueCyr" panose="02000503040000020004" pitchFamily="2" charset="-52"/>
                <a:ea typeface="Roboto" panose="02000000000000000000" pitchFamily="2" charset="0"/>
              </a:rPr>
              <a:t>impede research and implementation of cloud-based BMS for advanced analytics, restricting optimal battery management.</a:t>
            </a:r>
            <a:endParaRPr lang="en-IN" sz="1800" dirty="0">
              <a:solidFill>
                <a:schemeClr val="bg1"/>
              </a:solidFill>
              <a:latin typeface="HelveticaNeueCyr" panose="02000503040000020004" pitchFamily="2" charset="-52"/>
              <a:ea typeface="Roboto" panose="02000000000000000000" pitchFamily="2" charset="0"/>
            </a:endParaRPr>
          </a:p>
        </p:txBody>
      </p:sp>
    </p:spTree>
    <p:extLst>
      <p:ext uri="{BB962C8B-B14F-4D97-AF65-F5344CB8AC3E}">
        <p14:creationId xmlns:p14="http://schemas.microsoft.com/office/powerpoint/2010/main" val="38257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CD5BCB-ED9D-71E8-5501-56D42B25159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453984BF-51B4-0229-285E-3F6FE885BC18}"/>
              </a:ext>
            </a:extLst>
          </p:cNvPr>
          <p:cNvSpPr>
            <a:spLocks noGrp="1"/>
          </p:cNvSpPr>
          <p:nvPr>
            <p:ph type="ctrTitle"/>
          </p:nvPr>
        </p:nvSpPr>
        <p:spPr>
          <a:xfrm>
            <a:off x="1225292" y="1450655"/>
            <a:ext cx="3932030" cy="3956690"/>
          </a:xfrm>
        </p:spPr>
        <p:txBody>
          <a:bodyPr vert="horz" lIns="91440" tIns="45720" rIns="91440" bIns="45720" rtlCol="0" anchor="ctr">
            <a:normAutofit/>
          </a:bodyPr>
          <a:lstStyle/>
          <a:p>
            <a:pPr algn="l"/>
            <a:r>
              <a:rPr lang="en-US" sz="2000" b="1" kern="1200">
                <a:solidFill>
                  <a:schemeClr val="bg1"/>
                </a:solidFill>
                <a:latin typeface="+mj-lt"/>
                <a:ea typeface="+mj-ea"/>
                <a:cs typeface="+mj-cs"/>
              </a:rPr>
              <a:t>Cloud Integration</a:t>
            </a:r>
            <a:r>
              <a:rPr lang="en-US" sz="2000" kern="1200">
                <a:solidFill>
                  <a:schemeClr val="bg1"/>
                </a:solidFill>
                <a:latin typeface="+mj-lt"/>
                <a:ea typeface="+mj-ea"/>
                <a:cs typeface="+mj-cs"/>
              </a:rPr>
              <a:t>: Leverage cloud technology for efficient sensor data upload, storage, and advanced analytics.</a:t>
            </a:r>
            <a:br>
              <a:rPr lang="en-US" sz="2000" kern="1200">
                <a:solidFill>
                  <a:schemeClr val="bg1"/>
                </a:solidFill>
                <a:latin typeface="+mj-lt"/>
                <a:ea typeface="+mj-ea"/>
                <a:cs typeface="+mj-cs"/>
              </a:rPr>
            </a:br>
            <a:br>
              <a:rPr lang="en-US" sz="2000" kern="1200">
                <a:solidFill>
                  <a:schemeClr val="bg1"/>
                </a:solidFill>
                <a:latin typeface="+mj-lt"/>
                <a:ea typeface="+mj-ea"/>
                <a:cs typeface="+mj-cs"/>
              </a:rPr>
            </a:br>
            <a:r>
              <a:rPr lang="en-US" sz="2000" b="1" kern="1200">
                <a:solidFill>
                  <a:schemeClr val="bg1"/>
                </a:solidFill>
                <a:latin typeface="+mj-lt"/>
                <a:ea typeface="+mj-ea"/>
                <a:cs typeface="+mj-cs"/>
              </a:rPr>
              <a:t>Digital Twin</a:t>
            </a:r>
            <a:r>
              <a:rPr lang="en-US" sz="2000" kern="1200">
                <a:solidFill>
                  <a:schemeClr val="bg1"/>
                </a:solidFill>
                <a:latin typeface="+mj-lt"/>
                <a:ea typeface="+mj-ea"/>
                <a:cs typeface="+mj-cs"/>
              </a:rPr>
              <a:t>: Create a cloud-based digital twin for each BMS to optimize monitoring and management.</a:t>
            </a:r>
          </a:p>
        </p:txBody>
      </p:sp>
      <p:cxnSp>
        <p:nvCxnSpPr>
          <p:cNvPr id="12" name="Straight Connector 11">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19C7F602-1D77-22CA-866B-E0CC9362E91D}"/>
              </a:ext>
            </a:extLst>
          </p:cNvPr>
          <p:cNvSpPr>
            <a:spLocks/>
          </p:cNvSpPr>
          <p:nvPr/>
        </p:nvSpPr>
        <p:spPr>
          <a:xfrm>
            <a:off x="1225292" y="970671"/>
            <a:ext cx="3932030" cy="479371"/>
          </a:xfrm>
          <a:prstGeom prst="rect">
            <a:avLst/>
          </a:prstGeom>
        </p:spPr>
        <p:txBody>
          <a:bodyPr>
            <a:normAutofit/>
          </a:bodyPr>
          <a:lstStyle/>
          <a:p>
            <a:pPr defTabSz="566928">
              <a:spcAft>
                <a:spcPts val="600"/>
              </a:spcAft>
            </a:pPr>
            <a:r>
              <a:rPr lang="en-US" sz="2000" kern="1200" dirty="0">
                <a:solidFill>
                  <a:schemeClr val="tx1">
                    <a:lumMod val="65000"/>
                    <a:lumOff val="35000"/>
                  </a:schemeClr>
                </a:solidFill>
                <a:latin typeface="+mn-lt"/>
                <a:ea typeface="+mn-ea"/>
                <a:cs typeface="+mn-cs"/>
              </a:rPr>
              <a:t>Solution Approach</a:t>
            </a:r>
            <a:endParaRPr lang="en-IN" sz="3600" dirty="0">
              <a:solidFill>
                <a:schemeClr val="tx1">
                  <a:lumMod val="65000"/>
                  <a:lumOff val="35000"/>
                </a:schemeClr>
              </a:solidFill>
              <a:latin typeface="HelveticaNeueCyr" panose="02000503040000020004" pitchFamily="2" charset="-52"/>
            </a:endParaRPr>
          </a:p>
        </p:txBody>
      </p:sp>
      <p:sp>
        <p:nvSpPr>
          <p:cNvPr id="5" name="Rectangle: Rounded Corners 4">
            <a:extLst>
              <a:ext uri="{FF2B5EF4-FFF2-40B4-BE49-F238E27FC236}">
                <a16:creationId xmlns:a16="http://schemas.microsoft.com/office/drawing/2014/main" id="{15E8CA94-2C44-640D-1B7F-9A9FE7125687}"/>
              </a:ext>
            </a:extLst>
          </p:cNvPr>
          <p:cNvSpPr/>
          <p:nvPr/>
        </p:nvSpPr>
        <p:spPr>
          <a:xfrm>
            <a:off x="6382614" y="970671"/>
            <a:ext cx="5224400" cy="5190974"/>
          </a:xfrm>
          <a:prstGeom prst="roundRect">
            <a:avLst>
              <a:gd name="adj" fmla="val 4472"/>
            </a:avLst>
          </a:prstGeom>
          <a:blipFill dpi="0" rotWithShape="1">
            <a:blip r:embed="rId2"/>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2844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57CD294-5981-AF40-215B-487ED27661B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6589299-BAB1-0ED4-AF3B-78191D5A27D7}"/>
              </a:ext>
            </a:extLst>
          </p:cNvPr>
          <p:cNvSpPr>
            <a:spLocks noGrp="1"/>
          </p:cNvSpPr>
          <p:nvPr>
            <p:ph type="subTitle" idx="1"/>
          </p:nvPr>
        </p:nvSpPr>
        <p:spPr>
          <a:xfrm>
            <a:off x="717451" y="1631753"/>
            <a:ext cx="8678339" cy="547931"/>
          </a:xfrm>
        </p:spPr>
        <p:txBody>
          <a:bodyPr>
            <a:normAutofit/>
          </a:bodyPr>
          <a:lstStyle/>
          <a:p>
            <a:pPr algn="l"/>
            <a:r>
              <a:rPr lang="en-US" sz="1800" dirty="0">
                <a:solidFill>
                  <a:schemeClr val="tx1">
                    <a:lumMod val="65000"/>
                    <a:lumOff val="35000"/>
                  </a:schemeClr>
                </a:solidFill>
                <a:latin typeface="HelveticaNeueCyr" panose="02000503040000020004" pitchFamily="2" charset="-52"/>
              </a:rPr>
              <a:t>SkyBMS: Key Features</a:t>
            </a:r>
          </a:p>
        </p:txBody>
      </p:sp>
      <p:sp>
        <p:nvSpPr>
          <p:cNvPr id="4" name="Rectangle: Rounded Corners 3">
            <a:extLst>
              <a:ext uri="{FF2B5EF4-FFF2-40B4-BE49-F238E27FC236}">
                <a16:creationId xmlns:a16="http://schemas.microsoft.com/office/drawing/2014/main" id="{72F41E11-2A89-4D2F-33C9-0FCB31AAAD1D}"/>
              </a:ext>
            </a:extLst>
          </p:cNvPr>
          <p:cNvSpPr/>
          <p:nvPr/>
        </p:nvSpPr>
        <p:spPr>
          <a:xfrm>
            <a:off x="463826" y="516835"/>
            <a:ext cx="11198087" cy="5777948"/>
          </a:xfrm>
          <a:prstGeom prst="roundRect">
            <a:avLst>
              <a:gd name="adj" fmla="val 3823"/>
            </a:avLst>
          </a:prstGeom>
          <a:noFill/>
          <a:ln w="158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descr="A blue and white spiral&#10;&#10;Description automatically generated">
            <a:extLst>
              <a:ext uri="{FF2B5EF4-FFF2-40B4-BE49-F238E27FC236}">
                <a16:creationId xmlns:a16="http://schemas.microsoft.com/office/drawing/2014/main" id="{C7A5C513-4143-6E79-12F7-016A62AA105D}"/>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6148520" y="650885"/>
            <a:ext cx="5513393" cy="5556229"/>
          </a:xfrm>
          <a:prstGeom prst="rect">
            <a:avLst/>
          </a:prstGeom>
        </p:spPr>
      </p:pic>
      <p:sp>
        <p:nvSpPr>
          <p:cNvPr id="2" name="Title 1">
            <a:extLst>
              <a:ext uri="{FF2B5EF4-FFF2-40B4-BE49-F238E27FC236}">
                <a16:creationId xmlns:a16="http://schemas.microsoft.com/office/drawing/2014/main" id="{CCF4E686-166B-EB84-D26F-9392FC6D8532}"/>
              </a:ext>
            </a:extLst>
          </p:cNvPr>
          <p:cNvSpPr>
            <a:spLocks noGrp="1"/>
          </p:cNvSpPr>
          <p:nvPr>
            <p:ph type="ctrTitle"/>
          </p:nvPr>
        </p:nvSpPr>
        <p:spPr>
          <a:xfrm>
            <a:off x="717452" y="2179684"/>
            <a:ext cx="10573400" cy="3007014"/>
          </a:xfrm>
        </p:spPr>
        <p:txBody>
          <a:bodyPr anchor="t">
            <a:noAutofit/>
          </a:bodyPr>
          <a:lstStyle/>
          <a:p>
            <a:pPr algn="l"/>
            <a:r>
              <a:rPr lang="en-US" sz="1800" b="1" kern="1200" dirty="0">
                <a:solidFill>
                  <a:schemeClr val="bg1"/>
                </a:solidFill>
                <a:latin typeface="+mj-lt"/>
                <a:ea typeface="+mj-ea"/>
                <a:cs typeface="+mj-cs"/>
              </a:rPr>
              <a:t>Scalability</a:t>
            </a:r>
            <a:r>
              <a:rPr lang="en-US" sz="1800" kern="1200" dirty="0">
                <a:solidFill>
                  <a:schemeClr val="bg1"/>
                </a:solidFill>
                <a:latin typeface="+mj-lt"/>
                <a:ea typeface="+mj-ea"/>
                <a:cs typeface="+mj-cs"/>
              </a:rPr>
              <a:t>: </a:t>
            </a:r>
            <a:r>
              <a:rPr lang="en-US" sz="1800" kern="1200" dirty="0">
                <a:solidFill>
                  <a:schemeClr val="bg1">
                    <a:lumMod val="85000"/>
                  </a:schemeClr>
                </a:solidFill>
                <a:latin typeface="+mj-lt"/>
                <a:ea typeface="+mj-ea"/>
                <a:cs typeface="+mj-cs"/>
              </a:rPr>
              <a:t>Cloud-based solution provides scalability for handling large volumes of data.</a:t>
            </a:r>
            <a:br>
              <a:rPr lang="en-US" sz="1800" kern="1200" dirty="0">
                <a:solidFill>
                  <a:schemeClr val="bg1"/>
                </a:solidFill>
                <a:latin typeface="+mj-lt"/>
                <a:ea typeface="+mj-ea"/>
                <a:cs typeface="+mj-cs"/>
              </a:rPr>
            </a:br>
            <a:br>
              <a:rPr lang="en-US" sz="1800" kern="1200" dirty="0">
                <a:solidFill>
                  <a:schemeClr val="bg1"/>
                </a:solidFill>
                <a:latin typeface="+mj-lt"/>
                <a:ea typeface="+mj-ea"/>
                <a:cs typeface="+mj-cs"/>
              </a:rPr>
            </a:br>
            <a:r>
              <a:rPr lang="en-US" sz="1800" b="1" kern="1200" dirty="0">
                <a:solidFill>
                  <a:schemeClr val="bg1"/>
                </a:solidFill>
                <a:latin typeface="+mj-lt"/>
                <a:ea typeface="+mj-ea"/>
                <a:cs typeface="+mj-cs"/>
              </a:rPr>
              <a:t>Insights</a:t>
            </a:r>
            <a:r>
              <a:rPr lang="en-US" sz="1800" kern="1200" dirty="0">
                <a:solidFill>
                  <a:schemeClr val="bg1"/>
                </a:solidFill>
                <a:latin typeface="+mj-lt"/>
                <a:ea typeface="+mj-ea"/>
                <a:cs typeface="+mj-cs"/>
              </a:rPr>
              <a:t>: </a:t>
            </a:r>
            <a:r>
              <a:rPr lang="en-US" sz="1800" kern="1200" dirty="0">
                <a:solidFill>
                  <a:schemeClr val="bg1">
                    <a:lumMod val="85000"/>
                  </a:schemeClr>
                </a:solidFill>
                <a:latin typeface="+mj-lt"/>
                <a:ea typeface="+mj-ea"/>
                <a:cs typeface="+mj-cs"/>
              </a:rPr>
              <a:t>Advanced analytics offer valuable insights into battery performance.</a:t>
            </a:r>
            <a:br>
              <a:rPr lang="en-US" sz="1800" kern="1200" dirty="0">
                <a:solidFill>
                  <a:schemeClr val="bg1">
                    <a:lumMod val="85000"/>
                  </a:schemeClr>
                </a:solidFill>
                <a:latin typeface="+mj-lt"/>
                <a:ea typeface="+mj-ea"/>
                <a:cs typeface="+mj-cs"/>
              </a:rPr>
            </a:br>
            <a:br>
              <a:rPr lang="en-US" sz="1800" kern="1200" dirty="0">
                <a:solidFill>
                  <a:schemeClr val="bg1"/>
                </a:solidFill>
                <a:latin typeface="+mj-lt"/>
                <a:ea typeface="+mj-ea"/>
                <a:cs typeface="+mj-cs"/>
              </a:rPr>
            </a:br>
            <a:r>
              <a:rPr lang="en-US" sz="1800" b="1" kern="1200" dirty="0">
                <a:solidFill>
                  <a:schemeClr val="bg1"/>
                </a:solidFill>
                <a:latin typeface="+mj-lt"/>
                <a:ea typeface="+mj-ea"/>
                <a:cs typeface="+mj-cs"/>
              </a:rPr>
              <a:t>Remote Management</a:t>
            </a:r>
            <a:r>
              <a:rPr lang="en-US" sz="1800" kern="1200" dirty="0">
                <a:solidFill>
                  <a:schemeClr val="bg1"/>
                </a:solidFill>
                <a:latin typeface="+mj-lt"/>
                <a:ea typeface="+mj-ea"/>
                <a:cs typeface="+mj-cs"/>
              </a:rPr>
              <a:t>: </a:t>
            </a:r>
            <a:r>
              <a:rPr lang="en-US" sz="1800" dirty="0">
                <a:solidFill>
                  <a:schemeClr val="bg1">
                    <a:lumMod val="85000"/>
                  </a:schemeClr>
                </a:solidFill>
              </a:rPr>
              <a:t>Enable remote monitoring and management of battery systems.</a:t>
            </a:r>
            <a:br>
              <a:rPr lang="en-US" sz="1800" dirty="0">
                <a:solidFill>
                  <a:schemeClr val="bg1">
                    <a:lumMod val="85000"/>
                  </a:schemeClr>
                </a:solidFill>
              </a:rPr>
            </a:br>
            <a:br>
              <a:rPr lang="en-US" sz="1800" dirty="0">
                <a:solidFill>
                  <a:schemeClr val="bg1">
                    <a:lumMod val="85000"/>
                  </a:schemeClr>
                </a:solidFill>
              </a:rPr>
            </a:br>
            <a:r>
              <a:rPr lang="en-US" sz="1800" b="1" dirty="0">
                <a:solidFill>
                  <a:schemeClr val="bg1"/>
                </a:solidFill>
              </a:rPr>
              <a:t>Efficient Monitoring</a:t>
            </a:r>
            <a:r>
              <a:rPr lang="en-US" sz="1800" dirty="0">
                <a:solidFill>
                  <a:schemeClr val="bg1">
                    <a:lumMod val="85000"/>
                  </a:schemeClr>
                </a:solidFill>
              </a:rPr>
              <a:t>: Improved SOC and SOH monitoring.</a:t>
            </a:r>
            <a:br>
              <a:rPr lang="en-US" sz="1800" dirty="0">
                <a:solidFill>
                  <a:schemeClr val="bg1">
                    <a:lumMod val="85000"/>
                  </a:schemeClr>
                </a:solidFill>
              </a:rPr>
            </a:br>
            <a:br>
              <a:rPr lang="en-US" sz="1800" dirty="0">
                <a:solidFill>
                  <a:schemeClr val="bg1">
                    <a:lumMod val="85000"/>
                  </a:schemeClr>
                </a:solidFill>
              </a:rPr>
            </a:br>
            <a:r>
              <a:rPr lang="en-US" sz="1800" b="1" dirty="0">
                <a:solidFill>
                  <a:schemeClr val="bg1"/>
                </a:solidFill>
              </a:rPr>
              <a:t>Cost-Effective</a:t>
            </a:r>
            <a:r>
              <a:rPr lang="en-US" sz="1800" dirty="0">
                <a:solidFill>
                  <a:schemeClr val="bg1">
                    <a:lumMod val="85000"/>
                  </a:schemeClr>
                </a:solidFill>
              </a:rPr>
              <a:t>: Cost savings for emerging companies with limited funds.</a:t>
            </a:r>
            <a:br>
              <a:rPr lang="en-US" sz="1800" dirty="0">
                <a:solidFill>
                  <a:schemeClr val="bg1">
                    <a:lumMod val="85000"/>
                  </a:schemeClr>
                </a:solidFill>
              </a:rPr>
            </a:br>
            <a:br>
              <a:rPr lang="en-US" sz="1800" dirty="0">
                <a:solidFill>
                  <a:schemeClr val="bg1">
                    <a:lumMod val="85000"/>
                  </a:schemeClr>
                </a:solidFill>
              </a:rPr>
            </a:br>
            <a:r>
              <a:rPr lang="en-US" sz="1800" b="1" dirty="0">
                <a:solidFill>
                  <a:schemeClr val="bg1"/>
                </a:solidFill>
              </a:rPr>
              <a:t>OpenAI integration</a:t>
            </a:r>
            <a:r>
              <a:rPr lang="en-US" sz="1800" dirty="0">
                <a:solidFill>
                  <a:schemeClr val="bg1">
                    <a:lumMod val="85000"/>
                  </a:schemeClr>
                </a:solidFill>
              </a:rPr>
              <a:t>: Enhanced decision-making with cloud-based analytics.</a:t>
            </a:r>
            <a:br>
              <a:rPr lang="en-US" sz="1800" dirty="0">
                <a:solidFill>
                  <a:schemeClr val="bg1">
                    <a:lumMod val="85000"/>
                  </a:schemeClr>
                </a:solidFill>
              </a:rPr>
            </a:br>
            <a:endParaRPr lang="en-IN" sz="1800" dirty="0">
              <a:solidFill>
                <a:schemeClr val="bg1">
                  <a:lumMod val="85000"/>
                </a:schemeClr>
              </a:solidFill>
              <a:latin typeface="HelveticaNeueCyr" panose="02000503040000020004" pitchFamily="2" charset="-52"/>
              <a:ea typeface="Roboto" panose="02000000000000000000" pitchFamily="2" charset="0"/>
            </a:endParaRPr>
          </a:p>
        </p:txBody>
      </p:sp>
    </p:spTree>
    <p:extLst>
      <p:ext uri="{BB962C8B-B14F-4D97-AF65-F5344CB8AC3E}">
        <p14:creationId xmlns:p14="http://schemas.microsoft.com/office/powerpoint/2010/main" val="99253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D992CCD-3602-6AEE-7BCC-EB208B06D9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534516B-E39A-8ADF-08B2-11C520A86692}"/>
              </a:ext>
            </a:extLst>
          </p:cNvPr>
          <p:cNvSpPr>
            <a:spLocks noGrp="1"/>
          </p:cNvSpPr>
          <p:nvPr>
            <p:ph type="subTitle" idx="1"/>
          </p:nvPr>
        </p:nvSpPr>
        <p:spPr>
          <a:xfrm>
            <a:off x="717452" y="436000"/>
            <a:ext cx="8678339" cy="547931"/>
          </a:xfrm>
        </p:spPr>
        <p:txBody>
          <a:bodyPr>
            <a:normAutofit/>
          </a:bodyPr>
          <a:lstStyle/>
          <a:p>
            <a:pPr algn="l"/>
            <a:r>
              <a:rPr lang="en-US" sz="1800">
                <a:solidFill>
                  <a:schemeClr val="tx1">
                    <a:lumMod val="65000"/>
                    <a:lumOff val="35000"/>
                  </a:schemeClr>
                </a:solidFill>
                <a:latin typeface="HelveticaNeueCyr" panose="02000503040000020004" pitchFamily="2" charset="-52"/>
              </a:rPr>
              <a:t>Implementation Plan</a:t>
            </a:r>
            <a:endParaRPr lang="en-US" sz="1800" dirty="0">
              <a:solidFill>
                <a:schemeClr val="tx1">
                  <a:lumMod val="65000"/>
                  <a:lumOff val="35000"/>
                </a:schemeClr>
              </a:solidFill>
              <a:latin typeface="HelveticaNeueCyr" panose="02000503040000020004" pitchFamily="2" charset="-52"/>
            </a:endParaRPr>
          </a:p>
        </p:txBody>
      </p:sp>
      <p:sp>
        <p:nvSpPr>
          <p:cNvPr id="2" name="Title 1">
            <a:extLst>
              <a:ext uri="{FF2B5EF4-FFF2-40B4-BE49-F238E27FC236}">
                <a16:creationId xmlns:a16="http://schemas.microsoft.com/office/drawing/2014/main" id="{0FE4A61B-8886-C647-3CC0-AA20F7D802F4}"/>
              </a:ext>
            </a:extLst>
          </p:cNvPr>
          <p:cNvSpPr>
            <a:spLocks noGrp="1"/>
          </p:cNvSpPr>
          <p:nvPr>
            <p:ph type="ctrTitle"/>
          </p:nvPr>
        </p:nvSpPr>
        <p:spPr>
          <a:xfrm>
            <a:off x="717452" y="2953407"/>
            <a:ext cx="5134708" cy="1463848"/>
          </a:xfrm>
        </p:spPr>
        <p:txBody>
          <a:bodyPr anchor="t">
            <a:noAutofit/>
          </a:bodyPr>
          <a:lstStyle/>
          <a:p>
            <a:pPr algn="l"/>
            <a:r>
              <a:rPr lang="en-US" sz="1800" b="1" kern="1200">
                <a:solidFill>
                  <a:schemeClr val="bg1"/>
                </a:solidFill>
                <a:latin typeface="+mj-lt"/>
                <a:ea typeface="+mj-ea"/>
                <a:cs typeface="+mj-cs"/>
              </a:rPr>
              <a:t>Cloud Integration</a:t>
            </a:r>
            <a:br>
              <a:rPr lang="en-US" sz="1800" b="1" kern="1200">
                <a:solidFill>
                  <a:schemeClr val="bg1"/>
                </a:solidFill>
                <a:latin typeface="+mj-lt"/>
                <a:ea typeface="+mj-ea"/>
                <a:cs typeface="+mj-cs"/>
              </a:rPr>
            </a:br>
            <a:br>
              <a:rPr lang="en-US" sz="1800" b="1" kern="1200">
                <a:solidFill>
                  <a:schemeClr val="bg1"/>
                </a:solidFill>
                <a:latin typeface="+mj-lt"/>
                <a:ea typeface="+mj-ea"/>
                <a:cs typeface="+mj-cs"/>
              </a:rPr>
            </a:br>
            <a:r>
              <a:rPr lang="en-US" sz="1800" b="1" kern="1200">
                <a:solidFill>
                  <a:schemeClr val="bg1"/>
                </a:solidFill>
                <a:latin typeface="+mj-lt"/>
                <a:ea typeface="+mj-ea"/>
                <a:cs typeface="+mj-cs"/>
              </a:rPr>
              <a:t>1. </a:t>
            </a:r>
            <a:r>
              <a:rPr lang="en-US" sz="1800">
                <a:solidFill>
                  <a:schemeClr val="bg1"/>
                </a:solidFill>
              </a:rPr>
              <a:t>C</a:t>
            </a:r>
            <a:r>
              <a:rPr lang="en-US" sz="1800" kern="1200">
                <a:solidFill>
                  <a:schemeClr val="bg1"/>
                </a:solidFill>
                <a:latin typeface="+mj-lt"/>
                <a:ea typeface="+mj-ea"/>
                <a:cs typeface="+mj-cs"/>
              </a:rPr>
              <a:t>loud platform – AWS</a:t>
            </a:r>
            <a:br>
              <a:rPr lang="en-US" sz="1800" kern="1200">
                <a:solidFill>
                  <a:schemeClr val="bg1"/>
                </a:solidFill>
                <a:latin typeface="+mj-lt"/>
                <a:ea typeface="+mj-ea"/>
                <a:cs typeface="+mj-cs"/>
              </a:rPr>
            </a:br>
            <a:r>
              <a:rPr lang="en-US" sz="1800" kern="1200">
                <a:solidFill>
                  <a:schemeClr val="bg1"/>
                </a:solidFill>
                <a:latin typeface="+mj-lt"/>
                <a:ea typeface="+mj-ea"/>
                <a:cs typeface="+mj-cs"/>
              </a:rPr>
              <a:t>2. </a:t>
            </a:r>
            <a:r>
              <a:rPr lang="en-US" sz="1800">
                <a:solidFill>
                  <a:schemeClr val="bg1"/>
                </a:solidFill>
              </a:rPr>
              <a:t>C</a:t>
            </a:r>
            <a:r>
              <a:rPr lang="en-US" sz="1800" kern="1200">
                <a:solidFill>
                  <a:schemeClr val="bg1"/>
                </a:solidFill>
                <a:latin typeface="+mj-lt"/>
                <a:ea typeface="+mj-ea"/>
                <a:cs typeface="+mj-cs"/>
              </a:rPr>
              <a:t>loud-based storage – AWS S3</a:t>
            </a:r>
            <a:endParaRPr lang="en-IN" sz="1800" dirty="0">
              <a:solidFill>
                <a:schemeClr val="bg1">
                  <a:lumMod val="85000"/>
                </a:schemeClr>
              </a:solidFill>
              <a:latin typeface="HelveticaNeueCyr" panose="02000503040000020004" pitchFamily="2" charset="-52"/>
              <a:ea typeface="Roboto" panose="02000000000000000000" pitchFamily="2" charset="0"/>
            </a:endParaRPr>
          </a:p>
        </p:txBody>
      </p:sp>
      <p:sp>
        <p:nvSpPr>
          <p:cNvPr id="5" name="Title 1">
            <a:extLst>
              <a:ext uri="{FF2B5EF4-FFF2-40B4-BE49-F238E27FC236}">
                <a16:creationId xmlns:a16="http://schemas.microsoft.com/office/drawing/2014/main" id="{A6384DD0-FC28-4B40-90BE-B2ED93E67F7E}"/>
              </a:ext>
            </a:extLst>
          </p:cNvPr>
          <p:cNvSpPr txBox="1">
            <a:spLocks/>
          </p:cNvSpPr>
          <p:nvPr/>
        </p:nvSpPr>
        <p:spPr>
          <a:xfrm>
            <a:off x="717452" y="4554779"/>
            <a:ext cx="5134708" cy="146384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dirty="0">
                <a:solidFill>
                  <a:schemeClr val="bg1"/>
                </a:solidFill>
              </a:rPr>
              <a:t>Remote Management</a:t>
            </a:r>
          </a:p>
          <a:p>
            <a:pPr algn="l"/>
            <a:br>
              <a:rPr lang="en-US" sz="1800" b="1" dirty="0">
                <a:solidFill>
                  <a:schemeClr val="bg1"/>
                </a:solidFill>
              </a:rPr>
            </a:br>
            <a:r>
              <a:rPr lang="en-US" sz="1800" b="1" dirty="0">
                <a:solidFill>
                  <a:schemeClr val="bg1"/>
                </a:solidFill>
              </a:rPr>
              <a:t>1. </a:t>
            </a:r>
            <a:r>
              <a:rPr lang="en-US" sz="1800" dirty="0">
                <a:solidFill>
                  <a:schemeClr val="bg1"/>
                </a:solidFill>
              </a:rPr>
              <a:t>User-friendly interface for remote monitoring.</a:t>
            </a:r>
            <a:br>
              <a:rPr lang="en-US" sz="1800" dirty="0">
                <a:solidFill>
                  <a:schemeClr val="bg1"/>
                </a:solidFill>
              </a:rPr>
            </a:br>
            <a:r>
              <a:rPr lang="en-US" sz="1800" dirty="0">
                <a:solidFill>
                  <a:schemeClr val="bg1"/>
                </a:solidFill>
              </a:rPr>
              <a:t>2. Remote charge/discharge operations</a:t>
            </a:r>
            <a:endParaRPr lang="en-IN" sz="1800" dirty="0">
              <a:solidFill>
                <a:schemeClr val="bg1">
                  <a:lumMod val="85000"/>
                </a:schemeClr>
              </a:solidFill>
              <a:latin typeface="HelveticaNeueCyr" panose="02000503040000020004" pitchFamily="2" charset="-52"/>
              <a:ea typeface="Roboto" panose="02000000000000000000" pitchFamily="2" charset="0"/>
            </a:endParaRPr>
          </a:p>
        </p:txBody>
      </p:sp>
      <p:sp>
        <p:nvSpPr>
          <p:cNvPr id="8" name="Title 1">
            <a:extLst>
              <a:ext uri="{FF2B5EF4-FFF2-40B4-BE49-F238E27FC236}">
                <a16:creationId xmlns:a16="http://schemas.microsoft.com/office/drawing/2014/main" id="{DF18BCA7-154C-4910-5E8B-2EA754C07ED4}"/>
              </a:ext>
            </a:extLst>
          </p:cNvPr>
          <p:cNvSpPr txBox="1">
            <a:spLocks/>
          </p:cNvSpPr>
          <p:nvPr/>
        </p:nvSpPr>
        <p:spPr>
          <a:xfrm>
            <a:off x="717452" y="1236745"/>
            <a:ext cx="5134708" cy="146384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a:solidFill>
                  <a:schemeClr val="bg1"/>
                </a:solidFill>
              </a:rPr>
              <a:t>Hardware Setup</a:t>
            </a:r>
            <a:br>
              <a:rPr lang="en-US" sz="1800" b="1">
                <a:solidFill>
                  <a:schemeClr val="bg1"/>
                </a:solidFill>
              </a:rPr>
            </a:br>
            <a:br>
              <a:rPr lang="en-US" sz="1800" b="1">
                <a:solidFill>
                  <a:schemeClr val="bg1"/>
                </a:solidFill>
              </a:rPr>
            </a:br>
            <a:r>
              <a:rPr lang="en-US" sz="1800" b="1">
                <a:solidFill>
                  <a:schemeClr val="bg1"/>
                </a:solidFill>
              </a:rPr>
              <a:t>1. </a:t>
            </a:r>
            <a:r>
              <a:rPr lang="en-US" sz="1800">
                <a:solidFill>
                  <a:schemeClr val="bg1"/>
                </a:solidFill>
              </a:rPr>
              <a:t>Arduino UNO R4 WiFi [ABX00087] board</a:t>
            </a:r>
            <a:br>
              <a:rPr lang="en-US" sz="1800">
                <a:solidFill>
                  <a:schemeClr val="bg1"/>
                </a:solidFill>
              </a:rPr>
            </a:br>
            <a:r>
              <a:rPr lang="en-US" sz="1800">
                <a:solidFill>
                  <a:schemeClr val="bg1"/>
                </a:solidFill>
              </a:rPr>
              <a:t>2. Integrate voltage sensors and temperature sensors.</a:t>
            </a:r>
            <a:endParaRPr lang="en-IN" sz="1800" dirty="0">
              <a:solidFill>
                <a:schemeClr val="bg1">
                  <a:lumMod val="85000"/>
                </a:schemeClr>
              </a:solidFill>
              <a:latin typeface="HelveticaNeueCyr" panose="02000503040000020004" pitchFamily="2" charset="-52"/>
              <a:ea typeface="Roboto" panose="02000000000000000000" pitchFamily="2" charset="0"/>
            </a:endParaRPr>
          </a:p>
        </p:txBody>
      </p:sp>
      <p:sp>
        <p:nvSpPr>
          <p:cNvPr id="36" name="Rectangle: Rounded Corners 35">
            <a:extLst>
              <a:ext uri="{FF2B5EF4-FFF2-40B4-BE49-F238E27FC236}">
                <a16:creationId xmlns:a16="http://schemas.microsoft.com/office/drawing/2014/main" id="{0D839DC3-657B-17DE-B83E-C09E205EC874}"/>
              </a:ext>
            </a:extLst>
          </p:cNvPr>
          <p:cNvSpPr/>
          <p:nvPr/>
        </p:nvSpPr>
        <p:spPr>
          <a:xfrm>
            <a:off x="6372665" y="983931"/>
            <a:ext cx="5275384" cy="4840094"/>
          </a:xfrm>
          <a:prstGeom prst="roundRect">
            <a:avLst>
              <a:gd name="adj" fmla="val 3006"/>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9533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EC7F647-129B-E732-6CB8-C9339DDB997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575B95F-CAEC-AD37-C23C-0DF020A2EFDC}"/>
              </a:ext>
            </a:extLst>
          </p:cNvPr>
          <p:cNvSpPr>
            <a:spLocks noGrp="1"/>
          </p:cNvSpPr>
          <p:nvPr>
            <p:ph type="subTitle" idx="1"/>
          </p:nvPr>
        </p:nvSpPr>
        <p:spPr>
          <a:xfrm>
            <a:off x="717451" y="1772430"/>
            <a:ext cx="8678339" cy="547931"/>
          </a:xfrm>
        </p:spPr>
        <p:txBody>
          <a:bodyPr>
            <a:normAutofit/>
          </a:bodyPr>
          <a:lstStyle/>
          <a:p>
            <a:pPr algn="l"/>
            <a:r>
              <a:rPr lang="en-US" sz="1800" dirty="0">
                <a:solidFill>
                  <a:schemeClr val="tx1">
                    <a:lumMod val="65000"/>
                    <a:lumOff val="35000"/>
                  </a:schemeClr>
                </a:solidFill>
                <a:latin typeface="HelveticaNeueCyr" panose="02000503040000020004" pitchFamily="2" charset="-52"/>
              </a:rPr>
              <a:t>thank you!</a:t>
            </a:r>
            <a:endParaRPr lang="en-IN" sz="1800" dirty="0">
              <a:solidFill>
                <a:schemeClr val="tx1">
                  <a:lumMod val="65000"/>
                  <a:lumOff val="35000"/>
                </a:schemeClr>
              </a:solidFill>
              <a:latin typeface="HelveticaNeueCyr" panose="02000503040000020004" pitchFamily="2" charset="-52"/>
            </a:endParaRPr>
          </a:p>
        </p:txBody>
      </p:sp>
      <p:sp>
        <p:nvSpPr>
          <p:cNvPr id="4" name="Rectangle: Rounded Corners 3">
            <a:extLst>
              <a:ext uri="{FF2B5EF4-FFF2-40B4-BE49-F238E27FC236}">
                <a16:creationId xmlns:a16="http://schemas.microsoft.com/office/drawing/2014/main" id="{3A707561-ED34-EF15-6A02-C05DD852ADBF}"/>
              </a:ext>
            </a:extLst>
          </p:cNvPr>
          <p:cNvSpPr/>
          <p:nvPr/>
        </p:nvSpPr>
        <p:spPr>
          <a:xfrm>
            <a:off x="463826" y="516835"/>
            <a:ext cx="11198087" cy="5777948"/>
          </a:xfrm>
          <a:prstGeom prst="roundRect">
            <a:avLst>
              <a:gd name="adj" fmla="val 3823"/>
            </a:avLst>
          </a:prstGeom>
          <a:noFill/>
          <a:ln w="158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4FE2A2E-86C2-E44C-880C-1136E39F29DB}"/>
              </a:ext>
            </a:extLst>
          </p:cNvPr>
          <p:cNvSpPr>
            <a:spLocks noGrp="1"/>
          </p:cNvSpPr>
          <p:nvPr>
            <p:ph type="ctrTitle"/>
          </p:nvPr>
        </p:nvSpPr>
        <p:spPr>
          <a:xfrm>
            <a:off x="717452" y="2320361"/>
            <a:ext cx="2475914" cy="45719"/>
          </a:xfrm>
        </p:spPr>
        <p:txBody>
          <a:bodyPr anchor="t">
            <a:noAutofit/>
          </a:bodyPr>
          <a:lstStyle/>
          <a:p>
            <a:pPr algn="l"/>
            <a:r>
              <a:rPr lang="en-US" sz="1800" dirty="0">
                <a:solidFill>
                  <a:schemeClr val="bg1"/>
                </a:solidFill>
                <a:latin typeface="HelveticaNeueCyr" panose="02000503040000020004" pitchFamily="2" charset="-52"/>
                <a:ea typeface="Roboto" panose="02000000000000000000" pitchFamily="2" charset="0"/>
              </a:rPr>
              <a:t>Questions time!</a:t>
            </a:r>
            <a:endParaRPr lang="en-IN" sz="1800" dirty="0">
              <a:solidFill>
                <a:schemeClr val="bg1"/>
              </a:solidFill>
              <a:latin typeface="HelveticaNeueCyr" panose="02000503040000020004" pitchFamily="2" charset="-52"/>
              <a:ea typeface="Roboto" panose="02000000000000000000" pitchFamily="2" charset="0"/>
            </a:endParaRPr>
          </a:p>
        </p:txBody>
      </p:sp>
    </p:spTree>
    <p:extLst>
      <p:ext uri="{BB962C8B-B14F-4D97-AF65-F5344CB8AC3E}">
        <p14:creationId xmlns:p14="http://schemas.microsoft.com/office/powerpoint/2010/main" val="2526181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b3c1b50-a81f-47cb-b029-65f5cd8abc5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042AC775F7054D946CCA2936645C40" ma:contentTypeVersion="16" ma:contentTypeDescription="Create a new document." ma:contentTypeScope="" ma:versionID="0ad54f0c23e3a5a282294813dab66ece">
  <xsd:schema xmlns:xsd="http://www.w3.org/2001/XMLSchema" xmlns:xs="http://www.w3.org/2001/XMLSchema" xmlns:p="http://schemas.microsoft.com/office/2006/metadata/properties" xmlns:ns3="0b3c1b50-a81f-47cb-b029-65f5cd8abc5c" xmlns:ns4="503f8f30-39dc-4ca3-9ca3-4946a769c997" targetNamespace="http://schemas.microsoft.com/office/2006/metadata/properties" ma:root="true" ma:fieldsID="e60f493265bea6e4d292b0083d78e0cc" ns3:_="" ns4:_="">
    <xsd:import namespace="0b3c1b50-a81f-47cb-b029-65f5cd8abc5c"/>
    <xsd:import namespace="503f8f30-39dc-4ca3-9ca3-4946a769c99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bjectDetectorVersions" minOccurs="0"/>
                <xsd:element ref="ns3:MediaServiceLocation" minOccurs="0"/>
                <xsd:element ref="ns3:_activity"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3c1b50-a81f-47cb-b029-65f5cd8abc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03f8f30-39dc-4ca3-9ca3-4946a769c99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65B259-EBF8-4FFC-B4C9-985A857E6B1E}">
  <ds:schemaRefs>
    <ds:schemaRef ds:uri="http://schemas.openxmlformats.org/package/2006/metadata/core-properties"/>
    <ds:schemaRef ds:uri="http://purl.org/dc/dcmitype/"/>
    <ds:schemaRef ds:uri="http://purl.org/dc/terms/"/>
    <ds:schemaRef ds:uri="503f8f30-39dc-4ca3-9ca3-4946a769c997"/>
    <ds:schemaRef ds:uri="http://purl.org/dc/elements/1.1/"/>
    <ds:schemaRef ds:uri="http://schemas.microsoft.com/office/2006/documentManagement/types"/>
    <ds:schemaRef ds:uri="http://schemas.microsoft.com/office/infopath/2007/PartnerControls"/>
    <ds:schemaRef ds:uri="0b3c1b50-a81f-47cb-b029-65f5cd8abc5c"/>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00247054-1ECF-4C5D-8540-664E1B4C83FB}">
  <ds:schemaRefs>
    <ds:schemaRef ds:uri="http://schemas.microsoft.com/sharepoint/v3/contenttype/forms"/>
  </ds:schemaRefs>
</ds:datastoreItem>
</file>

<file path=customXml/itemProps3.xml><?xml version="1.0" encoding="utf-8"?>
<ds:datastoreItem xmlns:ds="http://schemas.openxmlformats.org/officeDocument/2006/customXml" ds:itemID="{BF03FEC5-129B-49CB-8B07-6DEEE9B7BC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3c1b50-a81f-47cb-b029-65f5cd8abc5c"/>
    <ds:schemaRef ds:uri="503f8f30-39dc-4ca3-9ca3-4946a769c9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356</TotalTime>
  <Words>300</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HelveticaNeueCyr</vt:lpstr>
      <vt:lpstr>Office Theme</vt:lpstr>
      <vt:lpstr>SkyBMS:  Elevating Battery Management with Cloud Intelligence</vt:lpstr>
      <vt:lpstr>1. Limited storage and computation in diverse Battery Management Systems (BMS) hinder effective handling of sensor-generated data in batteries.  2. Many electrically operated devices lack Battery Management Systems (BMS) capable of providing insightful data on battery performance, limiting monitoring capabilities.  3. Resource constraints in emerging companies impede research and implementation of cloud-based BMS for advanced analytics, restricting optimal battery management.</vt:lpstr>
      <vt:lpstr>Cloud Integration: Leverage cloud technology for efficient sensor data upload, storage, and advanced analytics.  Digital Twin: Create a cloud-based digital twin for each BMS to optimize monitoring and management.</vt:lpstr>
      <vt:lpstr>Scalability: Cloud-based solution provides scalability for handling large volumes of data.  Insights: Advanced analytics offer valuable insights into battery performance.  Remote Management: Enable remote monitoring and management of battery systems.  Efficient Monitoring: Improved SOC and SOH monitoring.  Cost-Effective: Cost savings for emerging companies with limited funds.  OpenAI integration: Enhanced decision-making with cloud-based analytics. </vt:lpstr>
      <vt:lpstr>Cloud Integration  1. Cloud platform – AWS 2. Cloud-based storage – AWS S3</vt:lpstr>
      <vt:lpstr>Questions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SkyBMS: Elevating Battery Management with Cloud Intelligence</dc:title>
  <dc:creator>Dayalan, Sundeep</dc:creator>
  <cp:lastModifiedBy>Dayalan, Sundeep</cp:lastModifiedBy>
  <cp:revision>3</cp:revision>
  <dcterms:created xsi:type="dcterms:W3CDTF">2024-02-28T17:12:58Z</dcterms:created>
  <dcterms:modified xsi:type="dcterms:W3CDTF">2024-04-19T04:03:38Z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0x010100C3042AC775F7054D946CCA2936645C40</vt:lpwstr>
  </property>
</Properties>
</file>