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7" r:id="rId4"/>
    <p:sldId id="259" r:id="rId5"/>
    <p:sldId id="280" r:id="rId6"/>
    <p:sldId id="275" r:id="rId7"/>
    <p:sldId id="282" r:id="rId8"/>
    <p:sldId id="283" r:id="rId9"/>
    <p:sldId id="263" r:id="rId10"/>
    <p:sldId id="262" r:id="rId11"/>
    <p:sldId id="261" r:id="rId12"/>
    <p:sldId id="265" r:id="rId13"/>
    <p:sldId id="266" r:id="rId14"/>
    <p:sldId id="267" r:id="rId15"/>
    <p:sldId id="284" r:id="rId16"/>
    <p:sldId id="281" r:id="rId17"/>
    <p:sldId id="279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mbria Math" panose="02040503050406030204" pitchFamily="18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8" roundtripDataSignature="AMtx7miKlWSHu6emUPJytaQQYm5jM6Pe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B00"/>
    <a:srgbClr val="CEE830"/>
    <a:srgbClr val="F4DB24"/>
    <a:srgbClr val="EC472C"/>
    <a:srgbClr val="21F726"/>
    <a:srgbClr val="DEF127"/>
    <a:srgbClr val="E34135"/>
    <a:srgbClr val="50B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82BA6D-E0DE-4D8A-BD0D-03F0853893C8}">
  <a:tblStyle styleId="{2482BA6D-E0DE-4D8A-BD0D-03F0853893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14" autoAdjust="0"/>
    <p:restoredTop sz="96287" autoAdjust="0"/>
  </p:normalViewPr>
  <p:slideViewPr>
    <p:cSldViewPr snapToGrid="0">
      <p:cViewPr varScale="1">
        <p:scale>
          <a:sx n="116" d="100"/>
          <a:sy n="116" d="100"/>
        </p:scale>
        <p:origin x="318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93a0d25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93a0d250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Добрый день уважаемая комиссия. Разрешите представить вам мою магистерскую диссертацию на тему «</a:t>
            </a:r>
            <a:r>
              <a:rPr lang="ru-RU" sz="1200" dirty="0"/>
              <a:t>Прогнозирование рыночной стоимости объектов недвижимости города Иваново методами машинного обучения».</a:t>
            </a:r>
            <a:endParaRPr dirty="0"/>
          </a:p>
        </p:txBody>
      </p:sp>
      <p:sp>
        <p:nvSpPr>
          <p:cNvPr id="89" name="Google Shape;89;g593a0d2500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a5b4621ff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a5b4621ff_2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XGBoost</a:t>
            </a:r>
            <a:r>
              <a:rPr lang="ru-RU" sz="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/>
              <a:t>отражает реальные данные на 65% а погрешность при оценке составляет почти 7,1 процентов.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g5a5b4621ff_2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93a0d250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93a0d2500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sz="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Линейная регрессия показала себя хуже всего поскольку ее точность всего</a:t>
            </a:r>
            <a:r>
              <a:rPr lang="ru-RU" dirty="0"/>
              <a:t> 13% а погрешность при оценке составляет почти 13,3 процентов.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" name="Google Shape;175;g593a0d2500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фывфывфывфыв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0952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Основной целью данной работы является определение возможности использования методов машинного обучения в оценке недвижимости. А для этого нужно найти наиболее точный алгоритм среди нескольких, которые  решающий задачу регрессионного анализ.</a:t>
            </a:r>
            <a:endParaRPr dirty="0"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Ознакомившись с данными стандартами и приняв во внимание, что наиболее часто нуждаются в оценке жилая недвижимость, а именно квартиры. То был выбран сравнительный подход как наиболее простой и использующий наиболее доступные коэффициенты для расчетов. В данном же подходе используется метод прошлых продаж, который подразумевает сравнение объекта недвижимости с аналогичными уже проданными объектами. По вполне понятным и однозначно интерпретируемым признакам.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4421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Сбор данных осуществляется из отрытых источников. Поскольку потребуется обучать алгоритмы то нужно большой объём данных. Для их получения был написан парсер который собирал данные о продажах квартир из сайта </a:t>
            </a:r>
            <a:r>
              <a:rPr lang="ru-RU" dirty="0" err="1"/>
              <a:t>ИвановоДом</a:t>
            </a:r>
            <a:r>
              <a:rPr lang="ru-RU" dirty="0"/>
              <a:t> и добавлял к ним данные о домах в которых находятся квартиры. </a:t>
            </a:r>
            <a:endParaRPr dirty="0"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Всего было собрано 6600 предложений о продаже недвижимости с 27 признаками из которых 26 были независимыми, после обработки данных шаги которой описаны в записке, осталось 5 признаков с 4 независимыми.</a:t>
            </a:r>
          </a:p>
          <a:p>
            <a:r>
              <a:rPr lang="ru-RU" dirty="0"/>
              <a:t>Вся выборка была разбита на тренировочную которая составляла 75% от общего количества данных и тестовую 25%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588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 качестве методов машинного обучения выбирались алгоритмы подходящие для решения задачи регрессионного анализа, ведь именно такую задачу решает оценщик при использование сравнительного подхода в оценке.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Наиболее популярными методами в этой категории это линейная регрессия и деревья решений. В работе рассмотрены алгоритмы случайного леса, градиентного </a:t>
            </a:r>
            <a:r>
              <a:rPr lang="ru-RU" dirty="0" err="1"/>
              <a:t>бустинга</a:t>
            </a:r>
            <a:r>
              <a:rPr lang="ru-RU" dirty="0"/>
              <a:t> для деревьев и линейная множественная регрессия.</a:t>
            </a:r>
            <a:endParaRPr dirty="0"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dirty="0"/>
              <a:t>Работа выбранных моделей оценивалась по двум метрикам, первая из которых </a:t>
            </a:r>
            <a:r>
              <a:rPr lang="ru-RU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коэффициент детерминации. Который показывает как сильно созданная модель соответствует фактическим данным.</a:t>
            </a:r>
            <a:endParaRPr lang="ar-AE" sz="1200" i="1" dirty="0"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dirty="0"/>
              <a:t>Втора же метрика это средняя абсолютная ошибка в процентах, которая показывает насколько велика погрешность модели при прогнозировании цены для объекта недвижимости.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dirty="0"/>
              <a:t>Так же данный параметр выбран потому что он сглаживает последствия выбросов при своем расчете.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dirty="0"/>
              <a:t>Эти метрики выбраны поскольку они наиболее наглядны и просты в интерпретации.</a:t>
            </a:r>
            <a:endParaRPr dirty="0"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Тестирование показало что случайный лес отражает реальные данные лишь на 70 процентов а погрешность при оценке составляет почти 7 процентов.</a:t>
            </a:r>
            <a:endParaRPr dirty="0"/>
          </a:p>
        </p:txBody>
      </p:sp>
      <p:sp>
        <p:nvSpPr>
          <p:cNvPr id="156" name="Google Shape;1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Calibri"/>
              <a:buNone/>
              <a:defRPr sz="8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  <a:defRPr sz="2800"/>
            </a:lvl2pPr>
            <a:lvl3pPr lvl="2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sz="2400"/>
            </a:lvl3pPr>
            <a:lvl4pPr lvl="3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4pPr>
            <a:lvl5pPr lvl="4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5pPr>
            <a:lvl6pPr lvl="5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6pPr>
            <a:lvl7pPr lvl="6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7pPr>
            <a:lvl8pPr lvl="7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8pPr>
            <a:lvl9pPr lvl="8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 rot="5400000">
            <a:off x="4170426" y="-1482090"/>
            <a:ext cx="3766185" cy="1075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marL="914400" lvl="1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9"/>
          <p:cNvSpPr txBox="1">
            <a:spLocks noGrp="1"/>
          </p:cNvSpPr>
          <p:nvPr>
            <p:ph type="title"/>
          </p:nvPr>
        </p:nvSpPr>
        <p:spPr>
          <a:xfrm rot="5400000">
            <a:off x="7658100" y="1781175"/>
            <a:ext cx="48006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body" idx="1"/>
          </p:nvPr>
        </p:nvSpPr>
        <p:spPr>
          <a:xfrm rot="5400000">
            <a:off x="1938338" y="-452437"/>
            <a:ext cx="5400675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marL="914400" lvl="1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9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9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 txBox="1"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Calibri"/>
              <a:buNone/>
              <a:defRPr sz="8800" b="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marL="914400" lvl="1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marL="1828800" lvl="3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marL="2286000" lvl="4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marL="2743200" lvl="5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marL="3200400" lvl="6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marL="3657600" lvl="7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marL="4114800" lvl="8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body" idx="2"/>
          </p:nvPr>
        </p:nvSpPr>
        <p:spPr>
          <a:xfrm>
            <a:off x="6011330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marL="914400" lvl="1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marL="1828800" lvl="3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marL="2286000" lvl="4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marL="2743200" lvl="5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marL="3200400" lvl="6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marL="3657600" lvl="7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marL="4114800" lvl="8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marL="914400" lvl="1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sz="2200" b="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2"/>
          </p:nvPr>
        </p:nvSpPr>
        <p:spPr>
          <a:xfrm>
            <a:off x="676656" y="2753084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marL="914400" lvl="1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marL="1828800" lvl="3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marL="2286000" lvl="4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marL="2743200" lvl="5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marL="3200400" lvl="6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marL="3657600" lvl="7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marL="4114800" lvl="8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3"/>
          </p:nvPr>
        </p:nvSpPr>
        <p:spPr>
          <a:xfrm>
            <a:off x="6007608" y="2038435"/>
            <a:ext cx="4663440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sz="2200" b="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4"/>
          </p:nvPr>
        </p:nvSpPr>
        <p:spPr>
          <a:xfrm>
            <a:off x="6007608" y="2750990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marL="914400" lvl="1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marL="1828800" lvl="3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marL="2286000" lvl="4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marL="2743200" lvl="5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marL="3200400" lvl="6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marL="3657600" lvl="7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marL="4114800" lvl="8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5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6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3200"/>
              <a:buChar char=" "/>
              <a:defRPr sz="3200"/>
            </a:lvl1pPr>
            <a:lvl2pPr marL="914400" lvl="1" indent="-406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  <a:defRPr sz="2800"/>
            </a:lvl2pPr>
            <a:lvl3pPr marL="1371600" lvl="2" indent="-381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3pPr>
            <a:lvl4pPr marL="1828800" lvl="3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4pPr>
            <a:lvl5pPr marL="2286000" lvl="4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5pPr>
            <a:lvl6pPr marL="2743200" lvl="5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6pPr>
            <a:lvl7pPr marL="3200400" lvl="6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7pPr>
            <a:lvl8pPr marL="3657600" lvl="7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8pPr>
            <a:lvl9pPr marL="4114800" lvl="8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body" idx="2"/>
          </p:nvPr>
        </p:nvSpPr>
        <p:spPr>
          <a:xfrm>
            <a:off x="8275982" y="2511813"/>
            <a:ext cx="3398520" cy="312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  <a:defRPr sz="180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 txBox="1"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533095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>
            <a:off x="676656" y="5909735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8.png"/><Relationship Id="rId7" Type="http://schemas.openxmlformats.org/officeDocument/2006/relationships/image" Target="../media/image10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93a0d2500_0_0"/>
          <p:cNvSpPr txBox="1">
            <a:spLocks noGrp="1"/>
          </p:cNvSpPr>
          <p:nvPr>
            <p:ph type="title"/>
          </p:nvPr>
        </p:nvSpPr>
        <p:spPr>
          <a:xfrm>
            <a:off x="705600" y="664396"/>
            <a:ext cx="10780800" cy="900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000000"/>
                </a:solidFill>
              </a:rPr>
              <a:t>Ивановский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государственный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химико-технологический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университет</a:t>
            </a:r>
            <a:endParaRPr sz="2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000000"/>
                </a:solidFill>
              </a:rPr>
              <a:t>Кафедра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информационных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технологий</a:t>
            </a:r>
            <a:r>
              <a:rPr lang="en-US" sz="2400" dirty="0">
                <a:solidFill>
                  <a:srgbClr val="000000"/>
                </a:solidFill>
              </a:rPr>
              <a:t> и </a:t>
            </a:r>
            <a:r>
              <a:rPr lang="en-US" sz="2400" dirty="0" err="1">
                <a:solidFill>
                  <a:srgbClr val="000000"/>
                </a:solidFill>
              </a:rPr>
              <a:t>цифровой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экономики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92" name="Google Shape;92;g593a0d2500_0_0"/>
          <p:cNvSpPr txBox="1">
            <a:spLocks noGrp="1"/>
          </p:cNvSpPr>
          <p:nvPr>
            <p:ph type="body" idx="1"/>
          </p:nvPr>
        </p:nvSpPr>
        <p:spPr>
          <a:xfrm>
            <a:off x="1300337" y="2364609"/>
            <a:ext cx="9226200" cy="164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2400" b="1" dirty="0" err="1"/>
              <a:t>Магистерская</a:t>
            </a:r>
            <a:r>
              <a:rPr lang="en-US" sz="2400" b="1" dirty="0"/>
              <a:t> </a:t>
            </a:r>
            <a:r>
              <a:rPr lang="en-US" sz="2400" b="1" dirty="0" err="1"/>
              <a:t>диссертация</a:t>
            </a:r>
            <a:r>
              <a:rPr lang="en-US" dirty="0"/>
              <a:t>  </a:t>
            </a:r>
            <a:endParaRPr dirty="0"/>
          </a:p>
          <a:p>
            <a:pPr marL="0" lvl="0" indent="0" algn="ctr"/>
            <a:r>
              <a:rPr lang="en-US" sz="2400" dirty="0">
                <a:highlight>
                  <a:srgbClr val="FFFFFF"/>
                </a:highlight>
              </a:rPr>
              <a:t>“</a:t>
            </a:r>
            <a:r>
              <a:rPr lang="ru-RU" sz="2400" dirty="0"/>
              <a:t>Прогнозирование рыночной стоимости объектов недвижимости города Иваново методами машинного обучения</a:t>
            </a:r>
            <a:r>
              <a:rPr lang="en-US" sz="2400" dirty="0">
                <a:highlight>
                  <a:srgbClr val="FFFFFF"/>
                </a:highlight>
              </a:rPr>
              <a:t>”</a:t>
            </a:r>
            <a:endParaRPr sz="2400" dirty="0"/>
          </a:p>
        </p:txBody>
      </p:sp>
      <p:sp>
        <p:nvSpPr>
          <p:cNvPr id="93" name="Google Shape;93;g593a0d2500_0_0"/>
          <p:cNvSpPr txBox="1"/>
          <p:nvPr/>
        </p:nvSpPr>
        <p:spPr>
          <a:xfrm>
            <a:off x="7836825" y="5074925"/>
            <a:ext cx="42384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Выполнил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ст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. 2-130 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Азорин И.Е.</a:t>
            </a:r>
          </a:p>
          <a:p>
            <a:pPr lvl="0"/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Руководитель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к.х.н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доц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. Галиаскаров Э.Г.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Зав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кафедрой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д.э.н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Астраханцева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И.А.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593a0d2500_0_0"/>
          <p:cNvSpPr txBox="1"/>
          <p:nvPr/>
        </p:nvSpPr>
        <p:spPr>
          <a:xfrm>
            <a:off x="3522675" y="6353150"/>
            <a:ext cx="42384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Иваново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20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20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>
            <a:spLocks noGrp="1"/>
          </p:cNvSpPr>
          <p:nvPr>
            <p:ph type="sldNum" idx="12"/>
          </p:nvPr>
        </p:nvSpPr>
        <p:spPr>
          <a:xfrm>
            <a:off x="9265920" y="5460956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0">
                <a:solidFill>
                  <a:schemeClr val="tx1"/>
                </a:solidFill>
              </a:rPr>
              <a:t>10</a:t>
            </a:fld>
            <a:endParaRPr sz="6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Google Shape;136;p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52175" y="916089"/>
                <a:ext cx="10753800" cy="75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lvl="0" indent="0" algn="just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10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ar-AE" sz="30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pPr>
                      <m:e>
                        <m:r>
                          <a:rPr lang="en-US" sz="30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𝑅</m:t>
                        </m:r>
                      </m:e>
                      <m:sup>
                        <m:r>
                          <a:rPr lang="ar-AE" sz="30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2</m:t>
                        </m:r>
                      </m:sup>
                    </m:sSup>
                    <m:r>
                      <a:rPr lang="ar-AE" sz="3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 </m:t>
                    </m:r>
                  </m:oMath>
                </a14:m>
                <a:r>
                  <a:rPr lang="ru-RU" sz="3200" b="1" dirty="0"/>
                  <a:t>–</a:t>
                </a:r>
                <a:r>
                  <a:rPr lang="en-US" sz="30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ru-RU" sz="30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коэффициент детерминации</a:t>
                </a:r>
                <a:endParaRPr lang="ar-AE" sz="3000" i="1" dirty="0"/>
              </a:p>
              <a:p>
                <a:pPr marL="347472" lvl="1" indent="-190500" algn="l" rtl="0">
                  <a:lnSpc>
                    <a:spcPct val="8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262626"/>
                  </a:buClr>
                  <a:buSzPts val="2400"/>
                  <a:buFont typeface="Arial"/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36" name="Google Shape;136;p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2175" y="916089"/>
                <a:ext cx="10753800" cy="751200"/>
              </a:xfrm>
              <a:prstGeom prst="rect">
                <a:avLst/>
              </a:prstGeom>
              <a:blipFill>
                <a:blip r:embed="rId3"/>
                <a:stretch>
                  <a:fillRect b="-258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Google Shape;138;p8"/>
          <p:cNvSpPr txBox="1"/>
          <p:nvPr/>
        </p:nvSpPr>
        <p:spPr>
          <a:xfrm>
            <a:off x="667125" y="2159289"/>
            <a:ext cx="10838850" cy="4329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000" dirty="0"/>
              <a:t>Где</a:t>
            </a:r>
          </a:p>
          <a:p>
            <a:pPr lvl="0" algn="just">
              <a:spcBef>
                <a:spcPts val="800"/>
              </a:spcBef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сумма квадратов регрессионных остатков,</a:t>
            </a:r>
          </a:p>
          <a:p>
            <a:pPr marL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lang="ru-RU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общая дисперсия,</a:t>
            </a:r>
          </a:p>
          <a:p>
            <a:pPr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соответственно, фактические и расчетные значения объясняемой переменной,</a:t>
            </a:r>
          </a:p>
          <a:p>
            <a:pPr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– выборочное среднее.</a:t>
            </a:r>
            <a:endParaRPr sz="2000" dirty="0"/>
          </a:p>
        </p:txBody>
      </p:sp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667125" y="0"/>
            <a:ext cx="10772700" cy="12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Calibri"/>
              <a:buNone/>
            </a:pPr>
            <a:r>
              <a:rPr lang="en-US" sz="4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</a:t>
            </a:r>
            <a:r>
              <a:rPr lang="en-US" sz="4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метрики</a:t>
            </a:r>
            <a:endParaRPr sz="4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52" name="Picture 4" descr="R^2 =1-\frac {\hat{\sigma}^2}{\hat{\sigma}^2_y}=1-\frac {RSS/n}{TSS/n}=1-\frac {RSS} {TSS},">
            <a:extLst>
              <a:ext uri="{FF2B5EF4-FFF2-40B4-BE49-F238E27FC236}">
                <a16:creationId xmlns:a16="http://schemas.microsoft.com/office/drawing/2014/main" id="{133587C2-D7E7-4185-A01B-0D72A14AE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542" y="1740848"/>
            <a:ext cx="4690413" cy="75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SS=\sum^n_{t=1}e^2_t=\sum^n_{t=1} (y_t-\hat y_t)^2">
            <a:extLst>
              <a:ext uri="{FF2B5EF4-FFF2-40B4-BE49-F238E27FC236}">
                <a16:creationId xmlns:a16="http://schemas.microsoft.com/office/drawing/2014/main" id="{7B38A304-309D-4D6B-AB8C-794C1EA41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75" y="2656937"/>
            <a:ext cx="3872848" cy="75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SS=\sum^n_{t=1} (y_t-\bar{y})^2=n \hat \sigma^2_y">
            <a:extLst>
              <a:ext uri="{FF2B5EF4-FFF2-40B4-BE49-F238E27FC236}">
                <a16:creationId xmlns:a16="http://schemas.microsoft.com/office/drawing/2014/main" id="{1C56877B-62C4-4C1D-9123-B9C50318C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75" y="3740355"/>
            <a:ext cx="3726307" cy="80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y_t,\hat y_t">
            <a:extLst>
              <a:ext uri="{FF2B5EF4-FFF2-40B4-BE49-F238E27FC236}">
                <a16:creationId xmlns:a16="http://schemas.microsoft.com/office/drawing/2014/main" id="{0860AAF9-DE86-45E5-A55A-868D5CE71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75" y="4700662"/>
            <a:ext cx="753613" cy="29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\bar{y}=\frac{1}{n}\sum_{i=1}^n y_i ">
            <a:extLst>
              <a:ext uri="{FF2B5EF4-FFF2-40B4-BE49-F238E27FC236}">
                <a16:creationId xmlns:a16="http://schemas.microsoft.com/office/drawing/2014/main" id="{CBFDD558-8A2E-4B7F-B0D3-D9EA8943E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75" y="5153102"/>
            <a:ext cx="1260049" cy="65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667125" y="0"/>
            <a:ext cx="10772700" cy="12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Calibri"/>
              <a:buNone/>
            </a:pPr>
            <a:r>
              <a:rPr lang="en-US" sz="4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</a:t>
            </a:r>
            <a:r>
              <a:rPr lang="en-US" sz="4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метрики</a:t>
            </a:r>
            <a:endParaRPr sz="4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7"/>
          <p:cNvSpPr txBox="1">
            <a:spLocks noGrp="1"/>
          </p:cNvSpPr>
          <p:nvPr>
            <p:ph type="body" idx="1"/>
          </p:nvPr>
        </p:nvSpPr>
        <p:spPr>
          <a:xfrm>
            <a:off x="719100" y="1243204"/>
            <a:ext cx="10753800" cy="7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u-RU" dirty="0"/>
              <a:t>MAPE – средняя абсолютная ошибка в процентах</a:t>
            </a:r>
            <a:endParaRPr dirty="0"/>
          </a:p>
        </p:txBody>
      </p:sp>
      <p:sp>
        <p:nvSpPr>
          <p:cNvPr id="130" name="Google Shape;130;p7"/>
          <p:cNvSpPr txBox="1"/>
          <p:nvPr/>
        </p:nvSpPr>
        <p:spPr>
          <a:xfrm>
            <a:off x="667125" y="3364825"/>
            <a:ext cx="10772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Z(t)  – </a:t>
            </a: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фактическое значение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lnSpc>
                <a:spcPct val="150000"/>
              </a:lnSpc>
              <a:spcBef>
                <a:spcPts val="800"/>
              </a:spcBef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– </a:t>
            </a: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прогнозное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значений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135;p8"/>
          <p:cNvSpPr txBox="1">
            <a:spLocks noGrp="1"/>
          </p:cNvSpPr>
          <p:nvPr>
            <p:ph type="sldNum" idx="12"/>
          </p:nvPr>
        </p:nvSpPr>
        <p:spPr>
          <a:xfrm>
            <a:off x="9265920" y="5460956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0">
                <a:solidFill>
                  <a:schemeClr val="tx1"/>
                </a:solidFill>
              </a:rPr>
              <a:t>11</a:t>
            </a:fld>
            <a:endParaRPr sz="6000" dirty="0">
              <a:solidFill>
                <a:schemeClr val="tx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2E1BA36-4DF8-4D23-A448-EAF5157D9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791" y="1925364"/>
            <a:ext cx="5647892" cy="1284360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7D099A0-E402-4152-81BF-D4E5566EE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00" y="4229886"/>
            <a:ext cx="517418" cy="32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>
            <a:spLocks noGrp="1"/>
          </p:cNvSpPr>
          <p:nvPr>
            <p:ph type="sldNum" idx="12"/>
          </p:nvPr>
        </p:nvSpPr>
        <p:spPr>
          <a:xfrm>
            <a:off x="9265800" y="6024300"/>
            <a:ext cx="2926200" cy="9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0">
                <a:solidFill>
                  <a:schemeClr val="tx1"/>
                </a:solidFill>
              </a:rPr>
              <a:t>12</a:t>
            </a:fld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161" name="Google Shape;161;p11"/>
          <p:cNvSpPr txBox="1">
            <a:spLocks noGrp="1"/>
          </p:cNvSpPr>
          <p:nvPr>
            <p:ph type="title"/>
          </p:nvPr>
        </p:nvSpPr>
        <p:spPr>
          <a:xfrm>
            <a:off x="667125" y="0"/>
            <a:ext cx="10772700" cy="12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Calibri"/>
              <a:buNone/>
            </a:pPr>
            <a:r>
              <a:rPr lang="en-US" sz="4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</a:t>
            </a:r>
            <a:r>
              <a:rPr lang="ru-RU" sz="4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случайного леса</a:t>
            </a:r>
            <a:endParaRPr sz="4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A67CB7-BE80-42E6-968F-D537C77B6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4682" y="1243200"/>
            <a:ext cx="3709554" cy="1730659"/>
          </a:xfrm>
        </p:spPr>
        <p:txBody>
          <a:bodyPr/>
          <a:lstStyle/>
          <a:p>
            <a:r>
              <a:rPr lang="ru-RU" dirty="0"/>
              <a:t>Результаты:</a:t>
            </a:r>
          </a:p>
          <a:p>
            <a:r>
              <a:rPr lang="ru-RU" dirty="0"/>
              <a:t>R² = 0. 53 или 53%;</a:t>
            </a:r>
          </a:p>
          <a:p>
            <a:r>
              <a:rPr lang="en-US" dirty="0"/>
              <a:t>MAPE = </a:t>
            </a:r>
            <a:r>
              <a:rPr lang="ru-RU" dirty="0"/>
              <a:t>2,12%</a:t>
            </a: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FDF99D72-D47B-4701-AE34-72C884F1B14A}"/>
              </a:ext>
            </a:extLst>
          </p:cNvPr>
          <p:cNvSpPr txBox="1">
            <a:spLocks/>
          </p:cNvSpPr>
          <p:nvPr/>
        </p:nvSpPr>
        <p:spPr>
          <a:xfrm>
            <a:off x="8686800" y="3018812"/>
            <a:ext cx="3319612" cy="259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ru-RU" dirty="0"/>
              <a:t>Модель:</a:t>
            </a:r>
          </a:p>
          <a:p>
            <a:pPr>
              <a:buFont typeface="Calibri" panose="020F0502020204030204" pitchFamily="34" charset="0"/>
              <a:buChar char="̶"/>
            </a:pPr>
            <a:r>
              <a:rPr lang="en-US" dirty="0"/>
              <a:t> 2000 </a:t>
            </a:r>
            <a:r>
              <a:rPr lang="ru-RU" dirty="0"/>
              <a:t>деревьев:</a:t>
            </a:r>
          </a:p>
          <a:p>
            <a:pPr>
              <a:buFont typeface="Calibri" panose="020F0502020204030204" pitchFamily="34" charset="0"/>
              <a:buChar char="̶"/>
            </a:pPr>
            <a:r>
              <a:rPr lang="ru-RU" dirty="0"/>
              <a:t>глубина построения 50:</a:t>
            </a:r>
          </a:p>
          <a:p>
            <a:pPr>
              <a:buFont typeface="Calibri" panose="020F0502020204030204" pitchFamily="34" charset="0"/>
              <a:buChar char="̶"/>
            </a:pPr>
            <a:r>
              <a:rPr lang="ru-RU" dirty="0"/>
              <a:t>количеством вариантов для разделения равно 5.</a:t>
            </a:r>
          </a:p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F53F8C2-0268-4961-A581-FF68E5BFF87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9650"/>
            <a:ext cx="8820150" cy="58483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a5b4621ff_2_15"/>
          <p:cNvSpPr txBox="1">
            <a:spLocks noGrp="1"/>
          </p:cNvSpPr>
          <p:nvPr>
            <p:ph type="sldNum" idx="12"/>
          </p:nvPr>
        </p:nvSpPr>
        <p:spPr>
          <a:xfrm>
            <a:off x="9265801" y="5460912"/>
            <a:ext cx="2926200" cy="1397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6000">
                <a:solidFill>
                  <a:schemeClr val="tx1"/>
                </a:solidFill>
              </a:rPr>
              <a:t>13</a:t>
            </a:fld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171" name="Google Shape;171;g5a5b4621ff_2_15"/>
          <p:cNvSpPr txBox="1">
            <a:spLocks noGrp="1"/>
          </p:cNvSpPr>
          <p:nvPr>
            <p:ph type="title"/>
          </p:nvPr>
        </p:nvSpPr>
        <p:spPr>
          <a:xfrm>
            <a:off x="667125" y="0"/>
            <a:ext cx="10772700" cy="12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Calibri"/>
              <a:buNone/>
            </a:pPr>
            <a:r>
              <a:rPr lang="en-US" sz="4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 </a:t>
            </a:r>
            <a:r>
              <a:rPr lang="en-US" sz="4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XGBoost</a:t>
            </a:r>
            <a:endParaRPr sz="4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C5CF3BEB-063D-4267-82A8-4F1994A2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39991" y="1243200"/>
            <a:ext cx="3834245" cy="1557725"/>
          </a:xfrm>
        </p:spPr>
        <p:txBody>
          <a:bodyPr/>
          <a:lstStyle/>
          <a:p>
            <a:r>
              <a:rPr lang="ru-RU" dirty="0"/>
              <a:t>Результаты:</a:t>
            </a:r>
          </a:p>
          <a:p>
            <a:r>
              <a:rPr lang="ru-RU" dirty="0"/>
              <a:t>R² = 0</a:t>
            </a:r>
            <a:r>
              <a:rPr lang="en-US" dirty="0"/>
              <a:t>.</a:t>
            </a:r>
            <a:r>
              <a:rPr lang="ru-RU" dirty="0"/>
              <a:t>47</a:t>
            </a:r>
            <a:r>
              <a:rPr lang="en-US" dirty="0"/>
              <a:t> </a:t>
            </a:r>
            <a:r>
              <a:rPr lang="ru-RU" dirty="0"/>
              <a:t>или 47</a:t>
            </a:r>
            <a:r>
              <a:rPr lang="en-US" dirty="0"/>
              <a:t>%</a:t>
            </a:r>
            <a:r>
              <a:rPr lang="ru-RU" dirty="0"/>
              <a:t>;</a:t>
            </a:r>
          </a:p>
          <a:p>
            <a:r>
              <a:rPr lang="en-US" dirty="0"/>
              <a:t>MAPE =</a:t>
            </a:r>
            <a:r>
              <a:rPr lang="ru-RU" dirty="0"/>
              <a:t> 2,15 </a:t>
            </a:r>
            <a:r>
              <a:rPr lang="en-US" dirty="0"/>
              <a:t>%</a:t>
            </a:r>
            <a:endParaRPr lang="ru-RU" dirty="0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FEF5A98F-DEEC-4034-AC1A-53A1E059AF3D}"/>
              </a:ext>
            </a:extLst>
          </p:cNvPr>
          <p:cNvSpPr txBox="1">
            <a:spLocks/>
          </p:cNvSpPr>
          <p:nvPr/>
        </p:nvSpPr>
        <p:spPr>
          <a:xfrm>
            <a:off x="8515350" y="3178795"/>
            <a:ext cx="3496539" cy="1730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ru-RU" dirty="0"/>
              <a:t>Модель:</a:t>
            </a:r>
            <a:endParaRPr lang="en-US" dirty="0"/>
          </a:p>
          <a:p>
            <a:pPr>
              <a:buFont typeface="Calibri" panose="020F0502020204030204" pitchFamily="34" charset="0"/>
              <a:buChar char="̶"/>
            </a:pPr>
            <a:r>
              <a:rPr lang="en-US" dirty="0"/>
              <a:t> 2000 </a:t>
            </a:r>
            <a:r>
              <a:rPr lang="ru-RU" dirty="0"/>
              <a:t>деревьев;</a:t>
            </a:r>
          </a:p>
          <a:p>
            <a:pPr>
              <a:buFont typeface="Calibri" panose="020F0502020204030204" pitchFamily="34" charset="0"/>
              <a:buChar char="̶"/>
            </a:pPr>
            <a:r>
              <a:rPr lang="ru-RU" dirty="0"/>
              <a:t> глубина построения 50.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55CBE98-1FE9-4671-AA94-C1B27CD6CDE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715" y="802552"/>
            <a:ext cx="8482636" cy="605544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93a0d2500_1_0"/>
          <p:cNvSpPr txBox="1">
            <a:spLocks noGrp="1"/>
          </p:cNvSpPr>
          <p:nvPr>
            <p:ph type="sldNum" idx="12"/>
          </p:nvPr>
        </p:nvSpPr>
        <p:spPr>
          <a:xfrm>
            <a:off x="9265800" y="6028891"/>
            <a:ext cx="2926200" cy="933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6000">
                <a:solidFill>
                  <a:schemeClr val="tx1"/>
                </a:solidFill>
              </a:rPr>
              <a:t>14</a:t>
            </a:fld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180" name="Google Shape;180;g593a0d2500_1_0"/>
          <p:cNvSpPr txBox="1">
            <a:spLocks noGrp="1"/>
          </p:cNvSpPr>
          <p:nvPr>
            <p:ph type="title"/>
          </p:nvPr>
        </p:nvSpPr>
        <p:spPr>
          <a:xfrm>
            <a:off x="667125" y="0"/>
            <a:ext cx="10772700" cy="12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6600"/>
            </a:pPr>
            <a:r>
              <a:rPr lang="en-US" sz="4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 </a:t>
            </a:r>
            <a:r>
              <a:rPr lang="ru-RU" sz="4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линейной регрессии</a:t>
            </a:r>
            <a:endParaRPr sz="4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5B161D75-7B8B-4E31-8635-7610C092D351}"/>
              </a:ext>
            </a:extLst>
          </p:cNvPr>
          <p:cNvSpPr txBox="1">
            <a:spLocks/>
          </p:cNvSpPr>
          <p:nvPr/>
        </p:nvSpPr>
        <p:spPr>
          <a:xfrm>
            <a:off x="8239991" y="1243200"/>
            <a:ext cx="3834245" cy="1574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ru-RU" dirty="0"/>
              <a:t>Результаты:</a:t>
            </a:r>
          </a:p>
          <a:p>
            <a:r>
              <a:rPr lang="ru-RU" dirty="0"/>
              <a:t>R² = 0.091</a:t>
            </a:r>
            <a:r>
              <a:rPr lang="en-US" dirty="0"/>
              <a:t> </a:t>
            </a:r>
            <a:r>
              <a:rPr lang="ru-RU" dirty="0"/>
              <a:t>или 9,1</a:t>
            </a:r>
            <a:r>
              <a:rPr lang="en-US" dirty="0"/>
              <a:t>%</a:t>
            </a:r>
            <a:r>
              <a:rPr lang="ru-RU" dirty="0"/>
              <a:t>;</a:t>
            </a:r>
          </a:p>
          <a:p>
            <a:r>
              <a:rPr lang="en-US" dirty="0"/>
              <a:t>MAPE = </a:t>
            </a:r>
            <a:r>
              <a:rPr lang="ru-RU" dirty="0"/>
              <a:t>3,5 </a:t>
            </a:r>
            <a:r>
              <a:rPr lang="en-US" dirty="0"/>
              <a:t>%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17524E-8CDA-4AED-9320-8DE27A571FA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" y="972921"/>
            <a:ext cx="8762999" cy="588507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77;g593a0d2500_1_0">
            <a:extLst>
              <a:ext uri="{FF2B5EF4-FFF2-40B4-BE49-F238E27FC236}">
                <a16:creationId xmlns:a16="http://schemas.microsoft.com/office/drawing/2014/main" id="{6ABA5613-8E93-4FDB-9515-57F3B42A774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65800" y="6028891"/>
            <a:ext cx="2926200" cy="933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6000">
                <a:solidFill>
                  <a:schemeClr val="tx1"/>
                </a:solidFill>
              </a:rPr>
              <a:t>15</a:t>
            </a:fld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10" name="Google Shape;180;g593a0d2500_1_0">
            <a:extLst>
              <a:ext uri="{FF2B5EF4-FFF2-40B4-BE49-F238E27FC236}">
                <a16:creationId xmlns:a16="http://schemas.microsoft.com/office/drawing/2014/main" id="{E9941662-63E4-4FFA-8CA5-F4947F3D0C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7125" y="0"/>
            <a:ext cx="10772700" cy="12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6600"/>
            </a:pPr>
            <a:r>
              <a:rPr lang="ru-RU" sz="4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Влияние разброса в данных</a:t>
            </a:r>
            <a:endParaRPr sz="4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51F10855-BD5A-4BCA-A71F-5C9028384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24326"/>
              </p:ext>
            </p:extLst>
          </p:nvPr>
        </p:nvGraphicFramePr>
        <p:xfrm>
          <a:off x="140827" y="1833509"/>
          <a:ext cx="11910345" cy="2940013"/>
        </p:xfrm>
        <a:graphic>
          <a:graphicData uri="http://schemas.openxmlformats.org/drawingml/2006/table">
            <a:tbl>
              <a:tblPr firstRow="1" firstCol="1" bandRow="1">
                <a:tableStyleId>{2482BA6D-E0DE-4D8A-BD0D-03F0853893C8}</a:tableStyleId>
              </a:tblPr>
              <a:tblGrid>
                <a:gridCol w="2060490">
                  <a:extLst>
                    <a:ext uri="{9D8B030D-6E8A-4147-A177-3AD203B41FA5}">
                      <a16:colId xmlns:a16="http://schemas.microsoft.com/office/drawing/2014/main" val="1793898522"/>
                    </a:ext>
                  </a:extLst>
                </a:gridCol>
                <a:gridCol w="1727000">
                  <a:extLst>
                    <a:ext uri="{9D8B030D-6E8A-4147-A177-3AD203B41FA5}">
                      <a16:colId xmlns:a16="http://schemas.microsoft.com/office/drawing/2014/main" val="2515496618"/>
                    </a:ext>
                  </a:extLst>
                </a:gridCol>
                <a:gridCol w="1727000">
                  <a:extLst>
                    <a:ext uri="{9D8B030D-6E8A-4147-A177-3AD203B41FA5}">
                      <a16:colId xmlns:a16="http://schemas.microsoft.com/office/drawing/2014/main" val="371903468"/>
                    </a:ext>
                  </a:extLst>
                </a:gridCol>
                <a:gridCol w="1212474">
                  <a:extLst>
                    <a:ext uri="{9D8B030D-6E8A-4147-A177-3AD203B41FA5}">
                      <a16:colId xmlns:a16="http://schemas.microsoft.com/office/drawing/2014/main" val="64784372"/>
                    </a:ext>
                  </a:extLst>
                </a:gridCol>
                <a:gridCol w="1093370">
                  <a:extLst>
                    <a:ext uri="{9D8B030D-6E8A-4147-A177-3AD203B41FA5}">
                      <a16:colId xmlns:a16="http://schemas.microsoft.com/office/drawing/2014/main" val="2029079512"/>
                    </a:ext>
                  </a:extLst>
                </a:gridCol>
                <a:gridCol w="1112426">
                  <a:extLst>
                    <a:ext uri="{9D8B030D-6E8A-4147-A177-3AD203B41FA5}">
                      <a16:colId xmlns:a16="http://schemas.microsoft.com/office/drawing/2014/main" val="535071136"/>
                    </a:ext>
                  </a:extLst>
                </a:gridCol>
                <a:gridCol w="1112426">
                  <a:extLst>
                    <a:ext uri="{9D8B030D-6E8A-4147-A177-3AD203B41FA5}">
                      <a16:colId xmlns:a16="http://schemas.microsoft.com/office/drawing/2014/main" val="4121402878"/>
                    </a:ext>
                  </a:extLst>
                </a:gridCol>
                <a:gridCol w="1090987">
                  <a:extLst>
                    <a:ext uri="{9D8B030D-6E8A-4147-A177-3AD203B41FA5}">
                      <a16:colId xmlns:a16="http://schemas.microsoft.com/office/drawing/2014/main" val="2930868041"/>
                    </a:ext>
                  </a:extLst>
                </a:gridCol>
                <a:gridCol w="774172">
                  <a:extLst>
                    <a:ext uri="{9D8B030D-6E8A-4147-A177-3AD203B41FA5}">
                      <a16:colId xmlns:a16="http://schemas.microsoft.com/office/drawing/2014/main" val="1043807555"/>
                    </a:ext>
                  </a:extLst>
                </a:gridCol>
              </a:tblGrid>
              <a:tr h="41606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Количество выбросов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Границы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XGBoost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LR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69836"/>
                  </a:ext>
                </a:extLst>
              </a:tr>
              <a:tr h="44361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Нижняя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Верхняя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R²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MAPE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R²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MAPE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R²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MAPE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/>
                </a:tc>
                <a:extLst>
                  <a:ext uri="{0D108BD9-81ED-4DB2-BD59-A6C34878D82A}">
                    <a16:rowId xmlns:a16="http://schemas.microsoft.com/office/drawing/2014/main" val="3424113761"/>
                  </a:ext>
                </a:extLst>
              </a:tr>
              <a:tr h="4160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142857.0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8,8</a:t>
                      </a: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8,9</a:t>
                      </a: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5,6</a:t>
                      </a: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14,5</a:t>
                      </a: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 anchor="ctr"/>
                </a:tc>
                <a:extLst>
                  <a:ext uri="{0D108BD9-81ED-4DB2-BD59-A6C34878D82A}">
                    <a16:rowId xmlns:a16="http://schemas.microsoft.com/office/drawing/2014/main" val="448465555"/>
                  </a:ext>
                </a:extLst>
              </a:tr>
              <a:tr h="4160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1322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34091.0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52567.6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</a:t>
                      </a: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4,3%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</a:t>
                      </a: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4,5%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8,1</a:t>
                      </a: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 anchor="ctr"/>
                </a:tc>
                <a:extLst>
                  <a:ext uri="{0D108BD9-81ED-4DB2-BD59-A6C34878D82A}">
                    <a16:rowId xmlns:a16="http://schemas.microsoft.com/office/drawing/2014/main" val="2566583836"/>
                  </a:ext>
                </a:extLst>
              </a:tr>
              <a:tr h="4160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2644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36752.2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48184.0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</a:t>
                      </a: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3,1</a:t>
                      </a: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3,2%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5,5</a:t>
                      </a: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 anchor="ctr"/>
                </a:tc>
                <a:extLst>
                  <a:ext uri="{0D108BD9-81ED-4DB2-BD59-A6C34878D82A}">
                    <a16:rowId xmlns:a16="http://schemas.microsoft.com/office/drawing/2014/main" val="2938873193"/>
                  </a:ext>
                </a:extLst>
              </a:tr>
              <a:tr h="4160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2647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38773.0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45238.0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</a:t>
                      </a: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2,12%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2,15%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9,1</a:t>
                      </a: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3,5</a:t>
                      </a: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 anchor="ctr"/>
                </a:tc>
                <a:extLst>
                  <a:ext uri="{0D108BD9-81ED-4DB2-BD59-A6C34878D82A}">
                    <a16:rowId xmlns:a16="http://schemas.microsoft.com/office/drawing/2014/main" val="3492005705"/>
                  </a:ext>
                </a:extLst>
              </a:tr>
              <a:tr h="4160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5287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40211.4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43160.0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0.928%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0.998%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.4%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1.75 %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55" marR="65955" marT="0" marB="0" anchor="ctr"/>
                </a:tc>
                <a:extLst>
                  <a:ext uri="{0D108BD9-81ED-4DB2-BD59-A6C34878D82A}">
                    <a16:rowId xmlns:a16="http://schemas.microsoft.com/office/drawing/2014/main" val="1147647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359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45;p9">
            <a:extLst>
              <a:ext uri="{FF2B5EF4-FFF2-40B4-BE49-F238E27FC236}">
                <a16:creationId xmlns:a16="http://schemas.microsoft.com/office/drawing/2014/main" id="{20260EB9-8240-4173-A4AD-1E9EFCDC00C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65920" y="5460961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0">
                <a:solidFill>
                  <a:schemeClr val="tx1"/>
                </a:solidFill>
              </a:rPr>
              <a:t>16</a:t>
            </a:fld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10" name="Google Shape;146;p9">
            <a:extLst>
              <a:ext uri="{FF2B5EF4-FFF2-40B4-BE49-F238E27FC236}">
                <a16:creationId xmlns:a16="http://schemas.microsoft.com/office/drawing/2014/main" id="{A42DC4EC-ABB6-4AC3-B502-55217B01A0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7125" y="0"/>
            <a:ext cx="10772700" cy="12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Calibri"/>
              <a:buNone/>
            </a:pPr>
            <a:r>
              <a:rPr lang="ru-RU" sz="4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 оценки</a:t>
            </a:r>
            <a:endParaRPr sz="4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5397328-F95A-44C1-BD9D-A5FAD2472763}"/>
              </a:ext>
            </a:extLst>
          </p:cNvPr>
          <p:cNvSpPr/>
          <p:nvPr/>
        </p:nvSpPr>
        <p:spPr>
          <a:xfrm>
            <a:off x="602395" y="1243200"/>
            <a:ext cx="35365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https://ivanovo.cian.ru/sale/flat/234203151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133BF5C-F4A5-42CA-ABC2-BB17DD574E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38" t="21833" r="21718" b="5143"/>
          <a:stretch/>
        </p:blipFill>
        <p:spPr>
          <a:xfrm>
            <a:off x="186066" y="1866899"/>
            <a:ext cx="7392775" cy="4552951"/>
          </a:xfrm>
          <a:prstGeom prst="rect">
            <a:avLst/>
          </a:prstGeom>
        </p:spPr>
      </p:pic>
      <p:sp>
        <p:nvSpPr>
          <p:cNvPr id="8" name="Google Shape;144;p9">
            <a:extLst>
              <a:ext uri="{FF2B5EF4-FFF2-40B4-BE49-F238E27FC236}">
                <a16:creationId xmlns:a16="http://schemas.microsoft.com/office/drawing/2014/main" id="{27C7911C-39F1-42DD-983F-51F5A7AEA4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4098" y="851150"/>
            <a:ext cx="4502359" cy="55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ru-RU" sz="3600" dirty="0"/>
              <a:t>Результат моделей</a:t>
            </a:r>
          </a:p>
          <a:p>
            <a:pPr marL="342900">
              <a:lnSpc>
                <a:spcPct val="150000"/>
              </a:lnSpc>
              <a:spcBef>
                <a:spcPts val="0"/>
              </a:spcBef>
              <a:buSzPts val="3200"/>
              <a:buFont typeface="Calibri" panose="020F0502020204030204" pitchFamily="34" charset="0"/>
              <a:buChar char="̶"/>
            </a:pPr>
            <a:r>
              <a:rPr lang="ru-RU" sz="2500" dirty="0"/>
              <a:t>Случайный лес</a:t>
            </a:r>
            <a:r>
              <a:rPr lang="en-US" sz="2500" dirty="0"/>
              <a:t> </a:t>
            </a:r>
            <a:r>
              <a:rPr lang="ru-RU" sz="2500" dirty="0"/>
              <a:t>(</a:t>
            </a:r>
            <a:r>
              <a:rPr lang="en-US" sz="2500" dirty="0"/>
              <a:t>MAPE = </a:t>
            </a:r>
            <a:r>
              <a:rPr lang="ru-RU" sz="2500" dirty="0"/>
              <a:t>0.928%</a:t>
            </a:r>
            <a:r>
              <a:rPr lang="en-US" sz="2500" dirty="0"/>
              <a:t>)</a:t>
            </a:r>
            <a:endParaRPr lang="ru-RU" sz="2500" dirty="0"/>
          </a:p>
          <a:p>
            <a:pPr marL="800100" lvl="1">
              <a:lnSpc>
                <a:spcPct val="150000"/>
              </a:lnSpc>
              <a:spcBef>
                <a:spcPts val="0"/>
              </a:spcBef>
              <a:buSzPts val="3200"/>
              <a:buFont typeface="Calibri" panose="020F0502020204030204" pitchFamily="34" charset="0"/>
              <a:buChar char="̶"/>
            </a:pPr>
            <a:r>
              <a:rPr lang="ru-RU" sz="2500" dirty="0"/>
              <a:t>1 981 000 рублей</a:t>
            </a:r>
          </a:p>
          <a:p>
            <a:pPr marL="800100" lvl="1">
              <a:lnSpc>
                <a:spcPct val="150000"/>
              </a:lnSpc>
              <a:spcBef>
                <a:spcPts val="0"/>
              </a:spcBef>
              <a:buSzPts val="3200"/>
              <a:buFont typeface="Calibri" panose="020F0502020204030204" pitchFamily="34" charset="0"/>
              <a:buChar char="̶"/>
            </a:pPr>
            <a:r>
              <a:rPr lang="ru-RU" sz="2500" dirty="0"/>
              <a:t>от 1 962 616,32 до 1 999 383,68 рублей</a:t>
            </a:r>
          </a:p>
          <a:p>
            <a:pPr marL="342900">
              <a:lnSpc>
                <a:spcPct val="120000"/>
              </a:lnSpc>
              <a:spcBef>
                <a:spcPts val="0"/>
              </a:spcBef>
              <a:buSzPts val="3200"/>
              <a:buFont typeface="Calibri" panose="020F0502020204030204" pitchFamily="34" charset="0"/>
              <a:buChar char="̶"/>
            </a:pPr>
            <a:r>
              <a:rPr lang="ru-RU" sz="2500" dirty="0" err="1"/>
              <a:t>Бустинг</a:t>
            </a:r>
            <a:r>
              <a:rPr lang="ru-RU" sz="2500" dirty="0"/>
              <a:t> (</a:t>
            </a:r>
            <a:r>
              <a:rPr lang="en-US" sz="2500" dirty="0"/>
              <a:t>MAPE = </a:t>
            </a:r>
            <a:r>
              <a:rPr lang="ru-RU" dirty="0"/>
              <a:t>0.998</a:t>
            </a:r>
            <a:r>
              <a:rPr lang="ru-RU" sz="2500" dirty="0"/>
              <a:t>%</a:t>
            </a:r>
            <a:r>
              <a:rPr lang="en-US" sz="2500" dirty="0"/>
              <a:t>)</a:t>
            </a:r>
            <a:endParaRPr lang="ru-RU" sz="2500" dirty="0"/>
          </a:p>
          <a:p>
            <a:pPr marL="800100" lvl="1">
              <a:lnSpc>
                <a:spcPct val="150000"/>
              </a:lnSpc>
              <a:spcBef>
                <a:spcPts val="0"/>
              </a:spcBef>
              <a:buSzPts val="3200"/>
              <a:buFont typeface="Calibri" panose="020F0502020204030204" pitchFamily="34" charset="0"/>
              <a:buChar char="̶"/>
            </a:pPr>
            <a:r>
              <a:rPr lang="ru-RU" sz="2500" dirty="0"/>
              <a:t>1 992 000  рублей</a:t>
            </a:r>
          </a:p>
          <a:p>
            <a:pPr marL="800100" lvl="1">
              <a:lnSpc>
                <a:spcPct val="150000"/>
              </a:lnSpc>
              <a:spcBef>
                <a:spcPts val="0"/>
              </a:spcBef>
              <a:buSzPts val="3200"/>
              <a:buFont typeface="Calibri" panose="020F0502020204030204" pitchFamily="34" charset="0"/>
              <a:buChar char="̶"/>
            </a:pPr>
            <a:r>
              <a:rPr lang="ru-RU" sz="2500" dirty="0"/>
              <a:t>от 1 972 080 до 2 011 920 рублей</a:t>
            </a:r>
          </a:p>
          <a:p>
            <a:pPr marL="342900">
              <a:lnSpc>
                <a:spcPct val="150000"/>
              </a:lnSpc>
              <a:spcBef>
                <a:spcPts val="0"/>
              </a:spcBef>
              <a:buSzPts val="3200"/>
              <a:buFont typeface="Calibri" panose="020F0502020204030204" pitchFamily="34" charset="0"/>
              <a:buChar char="̶"/>
            </a:pPr>
            <a:r>
              <a:rPr lang="ru-RU" sz="2500" dirty="0"/>
              <a:t>Линейная регрессия (</a:t>
            </a:r>
            <a:r>
              <a:rPr lang="en-US" sz="2500" dirty="0"/>
              <a:t>MAPE = </a:t>
            </a:r>
            <a:r>
              <a:rPr lang="ru-RU" dirty="0"/>
              <a:t>1.75</a:t>
            </a:r>
            <a:r>
              <a:rPr lang="ru-RU" sz="2500" dirty="0"/>
              <a:t>%</a:t>
            </a:r>
            <a:r>
              <a:rPr lang="en-US" sz="2500" dirty="0"/>
              <a:t>)</a:t>
            </a:r>
            <a:endParaRPr lang="ru-RU" sz="2500" dirty="0"/>
          </a:p>
          <a:p>
            <a:pPr marL="800100" lvl="1">
              <a:lnSpc>
                <a:spcPct val="150000"/>
              </a:lnSpc>
              <a:spcBef>
                <a:spcPts val="0"/>
              </a:spcBef>
              <a:buSzPts val="3200"/>
              <a:buFont typeface="Calibri" panose="020F0502020204030204" pitchFamily="34" charset="0"/>
              <a:buChar char="̶"/>
            </a:pPr>
            <a:r>
              <a:rPr lang="ru-RU" sz="2500" dirty="0"/>
              <a:t>1 976 000 рублей</a:t>
            </a:r>
          </a:p>
          <a:p>
            <a:pPr marL="800100" lvl="1">
              <a:lnSpc>
                <a:spcPct val="150000"/>
              </a:lnSpc>
              <a:spcBef>
                <a:spcPts val="0"/>
              </a:spcBef>
              <a:buSzPts val="3200"/>
              <a:buFont typeface="Calibri" panose="020F0502020204030204" pitchFamily="34" charset="0"/>
              <a:buChar char="̶"/>
            </a:pPr>
            <a:r>
              <a:rPr lang="ru-RU" sz="2500" dirty="0"/>
              <a:t>от 1 956 240 до 1995760 рублей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  <a:buSzPts val="3200"/>
              <a:buFont typeface="Calibri" panose="020F0502020204030204" pitchFamily="34" charset="0"/>
              <a:buChar char="̶"/>
            </a:pPr>
            <a:r>
              <a:rPr lang="ru-RU" sz="2800" dirty="0"/>
              <a:t>Результат калькулятора Циана (</a:t>
            </a:r>
            <a:r>
              <a:rPr lang="en-US" sz="2800" dirty="0"/>
              <a:t>MAPE = 7</a:t>
            </a:r>
            <a:r>
              <a:rPr lang="ru-RU" sz="2800" dirty="0"/>
              <a:t>%</a:t>
            </a:r>
            <a:r>
              <a:rPr lang="en-US" sz="2800" dirty="0"/>
              <a:t>)</a:t>
            </a:r>
            <a:endParaRPr lang="ru-RU" sz="2800" dirty="0"/>
          </a:p>
          <a:p>
            <a:pPr marL="800100" lvl="1">
              <a:lnSpc>
                <a:spcPct val="150000"/>
              </a:lnSpc>
              <a:spcBef>
                <a:spcPts val="0"/>
              </a:spcBef>
              <a:buSzPts val="3200"/>
              <a:buFont typeface="Calibri" panose="020F0502020204030204" pitchFamily="34" charset="0"/>
              <a:buChar char="̶"/>
            </a:pPr>
            <a:r>
              <a:rPr lang="ru-RU" dirty="0"/>
              <a:t>2 000 000 </a:t>
            </a:r>
            <a:r>
              <a:rPr lang="ru-RU" sz="2800" dirty="0"/>
              <a:t>рублей</a:t>
            </a:r>
          </a:p>
          <a:p>
            <a:pPr marL="800100" lvl="1">
              <a:lnSpc>
                <a:spcPct val="150000"/>
              </a:lnSpc>
              <a:spcBef>
                <a:spcPts val="0"/>
              </a:spcBef>
              <a:buSzPts val="3200"/>
              <a:buFont typeface="Calibri" panose="020F0502020204030204" pitchFamily="34" charset="0"/>
              <a:buChar char="̶"/>
            </a:pPr>
            <a:r>
              <a:rPr lang="ru-RU" sz="2800" dirty="0"/>
              <a:t>от </a:t>
            </a:r>
            <a:r>
              <a:rPr lang="ru-RU" dirty="0"/>
              <a:t>1 800 000  </a:t>
            </a:r>
            <a:r>
              <a:rPr lang="ru-RU" sz="2800" dirty="0"/>
              <a:t>до </a:t>
            </a:r>
            <a:r>
              <a:rPr lang="ru-RU" dirty="0"/>
              <a:t>2 100 000 </a:t>
            </a:r>
            <a:r>
              <a:rPr lang="ru-RU" sz="2800" dirty="0"/>
              <a:t> рублей</a:t>
            </a:r>
          </a:p>
          <a:p>
            <a:pPr lvl="1" indent="-457200">
              <a:lnSpc>
                <a:spcPct val="150000"/>
              </a:lnSpc>
              <a:spcBef>
                <a:spcPts val="0"/>
              </a:spcBef>
              <a:buSzPts val="3200"/>
              <a:buFont typeface="Calibri" panose="020F0502020204030204" pitchFamily="34" charset="0"/>
              <a:buChar char="̶"/>
            </a:pPr>
            <a:endParaRPr lang="ru-RU" sz="2800" dirty="0"/>
          </a:p>
          <a:p>
            <a:pPr marL="342900">
              <a:lnSpc>
                <a:spcPct val="150000"/>
              </a:lnSpc>
              <a:spcBef>
                <a:spcPts val="0"/>
              </a:spcBef>
              <a:buSzPts val="3200"/>
              <a:buFont typeface="Courier New" panose="02070309020205020404" pitchFamily="49" charset="0"/>
              <a:buChar char="o"/>
            </a:pP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3649735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2">
            <a:extLst>
              <a:ext uri="{FF2B5EF4-FFF2-40B4-BE49-F238E27FC236}">
                <a16:creationId xmlns:a16="http://schemas.microsoft.com/office/drawing/2014/main" id="{CAD7E8B8-444E-4E22-9CB4-AB7AD5BC4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79676"/>
            <a:ext cx="11430381" cy="5775767"/>
          </a:xfrm>
        </p:spPr>
        <p:txBody>
          <a:bodyPr/>
          <a:lstStyle/>
          <a:p>
            <a:r>
              <a:rPr lang="ru-RU" dirty="0"/>
              <a:t>В процессе выполнения данной работы были достигнуты следующие результаты:</a:t>
            </a:r>
          </a:p>
          <a:p>
            <a:pPr lvl="1">
              <a:buFont typeface="Calibri" panose="020F0502020204030204" pitchFamily="34" charset="0"/>
              <a:buChar char="̶"/>
            </a:pPr>
            <a:r>
              <a:rPr lang="ru-RU" dirty="0"/>
              <a:t>Собраны данные продаж/предложений жилой недвижимости в городе Иваново.</a:t>
            </a:r>
          </a:p>
          <a:p>
            <a:pPr lvl="1">
              <a:buFont typeface="Calibri" panose="020F0502020204030204" pitchFamily="34" charset="0"/>
              <a:buChar char="̶"/>
            </a:pPr>
            <a:r>
              <a:rPr lang="ru-RU" dirty="0"/>
              <a:t>Применены методы машинного обучения к оценке жилой недвижимости.</a:t>
            </a:r>
          </a:p>
          <a:p>
            <a:pPr lvl="1">
              <a:buFont typeface="Calibri" panose="020F0502020204030204" pitchFamily="34" charset="0"/>
              <a:buChar char="̶"/>
            </a:pPr>
            <a:r>
              <a:rPr lang="ru-RU" dirty="0"/>
              <a:t>Выбран метод «случайного леса» как наиболее оптимальный из рассмотренных, для проведения оценки жилой недвижимости после обучения на малом объёме данных.</a:t>
            </a:r>
          </a:p>
          <a:p>
            <a:pPr lvl="1">
              <a:buFont typeface="Calibri" panose="020F0502020204030204" pitchFamily="34" charset="0"/>
              <a:buChar char="̶"/>
            </a:pPr>
            <a:r>
              <a:rPr lang="ru-RU" dirty="0"/>
              <a:t>Сделан вывод, что для получения наиболее точных результатов в рамках оценки конкретного объекта недвижимости, требуется жертвовать универсальностью моделей, за счет усреднения обучающей выборки к параметрам оцениваемого объекта.</a:t>
            </a:r>
          </a:p>
          <a:p>
            <a:pPr lvl="1">
              <a:buFont typeface="Calibri" panose="020F0502020204030204" pitchFamily="34" charset="0"/>
              <a:buChar char="̶"/>
            </a:pPr>
            <a:r>
              <a:rPr lang="ru-RU"/>
              <a:t>Сделано </a:t>
            </a:r>
            <a:r>
              <a:rPr lang="ru-RU" dirty="0"/>
              <a:t>основное заключение, что использование методов машинного обучения для оценочной деятельности в рамках небольшого сегмента рынка недвижимости нецелесообразно.</a:t>
            </a:r>
          </a:p>
        </p:txBody>
      </p:sp>
      <p:sp>
        <p:nvSpPr>
          <p:cNvPr id="9" name="Google Shape;224;g5a5b4621ff_0_0">
            <a:extLst>
              <a:ext uri="{FF2B5EF4-FFF2-40B4-BE49-F238E27FC236}">
                <a16:creationId xmlns:a16="http://schemas.microsoft.com/office/drawing/2014/main" id="{E7DFBC9F-F0C4-4C8C-9C61-BA3DD5A74E1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07976" y="5421012"/>
            <a:ext cx="2926200" cy="1397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6000">
                <a:solidFill>
                  <a:schemeClr val="tx1"/>
                </a:solidFill>
              </a:rPr>
              <a:t>17</a:t>
            </a:fld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10" name="Google Shape;226;g5a5b4621ff_0_0">
            <a:extLst>
              <a:ext uri="{FF2B5EF4-FFF2-40B4-BE49-F238E27FC236}">
                <a16:creationId xmlns:a16="http://schemas.microsoft.com/office/drawing/2014/main" id="{A762AAA9-BF64-4C06-ADAF-87E945E9209A}"/>
              </a:ext>
            </a:extLst>
          </p:cNvPr>
          <p:cNvSpPr txBox="1">
            <a:spLocks/>
          </p:cNvSpPr>
          <p:nvPr/>
        </p:nvSpPr>
        <p:spPr>
          <a:xfrm>
            <a:off x="676656" y="8760"/>
            <a:ext cx="10772700" cy="870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6600"/>
            </a:pPr>
            <a:r>
              <a:rPr lang="ru-RU" sz="4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20951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667512" y="986118"/>
            <a:ext cx="10780776" cy="4864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Times New Roman" panose="02020603050405020304" pitchFamily="18" charset="0"/>
              <a:buChar char="̶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возможность применения методов машинного обучения в оценке жилой недвижимости.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Font typeface="Times New Roman" panose="02020603050405020304" pitchFamily="18" charset="0"/>
              <a:buChar char="̶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Ознакомление с предметной областью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Font typeface="Times New Roman" panose="02020603050405020304" pitchFamily="18" charset="0"/>
              <a:buChar char="̶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метода оценки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Font typeface="Times New Roman" panose="02020603050405020304" pitchFamily="18" charset="0"/>
              <a:buChar char="̶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данных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Font typeface="Times New Roman" panose="02020603050405020304" pitchFamily="18" charset="0"/>
              <a:buChar char="̶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данных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Font typeface="Times New Roman" panose="02020603050405020304" pitchFamily="18" charset="0"/>
              <a:buChar char="̶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методов и их обучение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Font typeface="Times New Roman" panose="02020603050405020304" pitchFamily="18" charset="0"/>
              <a:buChar char="̶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анализ результатов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Font typeface="Times New Roman" panose="02020603050405020304" pitchFamily="18" charset="0"/>
              <a:buChar char="̶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Найти наиболее оптимальный метод  работающий при малом объеме данных.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Google Shape;101;p3"/>
          <p:cNvSpPr txBox="1">
            <a:spLocks noGrp="1"/>
          </p:cNvSpPr>
          <p:nvPr>
            <p:ph type="sldNum" idx="12"/>
          </p:nvPr>
        </p:nvSpPr>
        <p:spPr>
          <a:xfrm>
            <a:off x="9265920" y="5608398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0">
                <a:solidFill>
                  <a:srgbClr val="000000"/>
                </a:solidFill>
              </a:rPr>
              <a:t>2</a:t>
            </a:fld>
            <a:endParaRPr sz="6000">
              <a:solidFill>
                <a:srgbClr val="000000"/>
              </a:solidFill>
            </a:endParaRPr>
          </a:p>
        </p:txBody>
      </p:sp>
      <p:sp>
        <p:nvSpPr>
          <p:cNvPr id="6" name="Google Shape;108;p4"/>
          <p:cNvSpPr txBox="1">
            <a:spLocks/>
          </p:cNvSpPr>
          <p:nvPr/>
        </p:nvSpPr>
        <p:spPr>
          <a:xfrm>
            <a:off x="667125" y="0"/>
            <a:ext cx="10772700" cy="12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Calibri"/>
              <a:buNone/>
              <a:defRPr sz="8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5000"/>
              </a:lnSpc>
              <a:buSzPts val="6600"/>
            </a:pPr>
            <a:r>
              <a:rPr lang="ru-RU" sz="4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Цели и задачи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7;p4">
            <a:extLst>
              <a:ext uri="{FF2B5EF4-FFF2-40B4-BE49-F238E27FC236}">
                <a16:creationId xmlns:a16="http://schemas.microsoft.com/office/drawing/2014/main" id="{D853D108-F80B-40F6-AFB6-6BB89DB08F6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65920" y="5637876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0">
                <a:solidFill>
                  <a:srgbClr val="000000"/>
                </a:solidFill>
              </a:rPr>
              <a:t>3</a:t>
            </a:fld>
            <a:endParaRPr sz="6000">
              <a:solidFill>
                <a:srgbClr val="000000"/>
              </a:solidFill>
            </a:endParaRPr>
          </a:p>
        </p:txBody>
      </p:sp>
      <p:sp>
        <p:nvSpPr>
          <p:cNvPr id="8" name="Google Shape;108;p4">
            <a:extLst>
              <a:ext uri="{FF2B5EF4-FFF2-40B4-BE49-F238E27FC236}">
                <a16:creationId xmlns:a16="http://schemas.microsoft.com/office/drawing/2014/main" id="{61D56BA0-CAB4-48A2-B76F-65BFFF6029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7125" y="0"/>
            <a:ext cx="10772700" cy="12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Calibri"/>
              <a:buNone/>
            </a:pPr>
            <a:r>
              <a:rPr lang="ru-RU" sz="4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Способ оценки</a:t>
            </a:r>
            <a:endParaRPr sz="4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C9F6E452-38B7-4F9E-8915-628B63CCD42A}"/>
              </a:ext>
            </a:extLst>
          </p:cNvPr>
          <p:cNvSpPr txBox="1">
            <a:spLocks/>
          </p:cNvSpPr>
          <p:nvPr/>
        </p:nvSpPr>
        <p:spPr>
          <a:xfrm>
            <a:off x="492732" y="1243200"/>
            <a:ext cx="10772699" cy="4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ru-RU" dirty="0"/>
              <a:t>Источники права:</a:t>
            </a:r>
          </a:p>
          <a:p>
            <a:pPr>
              <a:buFont typeface="Calibri" panose="020F0502020204030204" pitchFamily="34" charset="0"/>
              <a:buChar char="̶"/>
            </a:pPr>
            <a:r>
              <a:rPr lang="ru-RU" dirty="0"/>
              <a:t>ФЗ-135  "Об оценочной деятельности в Российской Федерации"</a:t>
            </a:r>
          </a:p>
          <a:p>
            <a:pPr>
              <a:buFont typeface="Calibri" panose="020F0502020204030204" pitchFamily="34" charset="0"/>
              <a:buChar char="̶"/>
            </a:pPr>
            <a:r>
              <a:rPr lang="ru-RU" dirty="0"/>
              <a:t>ФСО №</a:t>
            </a:r>
            <a:r>
              <a:rPr lang="en-US" dirty="0"/>
              <a:t>1</a:t>
            </a:r>
            <a:r>
              <a:rPr lang="ru-RU" dirty="0"/>
              <a:t> "Общие понятия оценки, подходы к оценке и требования к проведению оценки"</a:t>
            </a:r>
            <a:endParaRPr lang="en-US" dirty="0"/>
          </a:p>
          <a:p>
            <a:pPr>
              <a:buFont typeface="Calibri" panose="020F0502020204030204" pitchFamily="34" charset="0"/>
              <a:buChar char="̶"/>
            </a:pPr>
            <a:r>
              <a:rPr lang="ru-RU" dirty="0"/>
              <a:t>ФСО №</a:t>
            </a:r>
            <a:r>
              <a:rPr lang="en-US" dirty="0"/>
              <a:t>7</a:t>
            </a:r>
            <a:r>
              <a:rPr lang="ru-RU" dirty="0"/>
              <a:t> "Оценка недвижимости"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 marL="114300" indent="0">
              <a:buNone/>
            </a:pPr>
            <a:r>
              <a:rPr lang="ru-RU" dirty="0"/>
              <a:t>Применяется:</a:t>
            </a:r>
          </a:p>
          <a:p>
            <a:pPr>
              <a:buFont typeface="Calibri" panose="020F0502020204030204" pitchFamily="34" charset="0"/>
              <a:buChar char="̶"/>
            </a:pPr>
            <a:r>
              <a:rPr lang="ru-RU" dirty="0"/>
              <a:t>Сравнительный подход оценки жилой недвижимости</a:t>
            </a:r>
          </a:p>
          <a:p>
            <a:pPr>
              <a:buFont typeface="Calibri" panose="020F0502020204030204" pitchFamily="34" charset="0"/>
              <a:buChar char="̶"/>
            </a:pPr>
            <a:r>
              <a:rPr lang="ru-RU" dirty="0"/>
              <a:t>Метод сравнения продаж/предложений жилой недвижимости</a:t>
            </a:r>
          </a:p>
        </p:txBody>
      </p:sp>
    </p:spTree>
    <p:extLst>
      <p:ext uri="{BB962C8B-B14F-4D97-AF65-F5344CB8AC3E}">
        <p14:creationId xmlns:p14="http://schemas.microsoft.com/office/powerpoint/2010/main" val="370017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sldNum" idx="12"/>
          </p:nvPr>
        </p:nvSpPr>
        <p:spPr>
          <a:xfrm>
            <a:off x="9265920" y="5574717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0">
                <a:solidFill>
                  <a:schemeClr val="tx1"/>
                </a:solidFill>
              </a:rPr>
              <a:t>4</a:t>
            </a:fld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667125" y="0"/>
            <a:ext cx="10772700" cy="12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Calibri"/>
              <a:buNone/>
            </a:pPr>
            <a:r>
              <a:rPr lang="ru-RU" sz="4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данных</a:t>
            </a:r>
            <a:endParaRPr sz="4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B907D0-B0DB-4640-AB88-BBF391435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95" y="1347713"/>
            <a:ext cx="1352550" cy="173209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E405660-FDE0-41EE-AD2C-209667EEB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95" y="3778196"/>
            <a:ext cx="1352550" cy="173209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EE08E5-96C4-4309-93AF-826C34778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347" y="2213761"/>
            <a:ext cx="2122509" cy="243048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71B3738-5CDF-4CAC-BA89-1AE0FD2DD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2122" y="2367744"/>
            <a:ext cx="2122509" cy="2122509"/>
          </a:xfrm>
          <a:prstGeom prst="rect">
            <a:avLst/>
          </a:prstGeom>
        </p:spPr>
      </p:pic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EE2180ED-6774-4B7E-8585-B06288C913F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891145" y="2213759"/>
            <a:ext cx="2289202" cy="121524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: уступ 14">
            <a:extLst>
              <a:ext uri="{FF2B5EF4-FFF2-40B4-BE49-F238E27FC236}">
                <a16:creationId xmlns:a16="http://schemas.microsoft.com/office/drawing/2014/main" id="{7B2B30D3-EF39-41D2-83A5-F0C6168BD5C9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V="1">
            <a:off x="1891145" y="3429002"/>
            <a:ext cx="2289202" cy="12152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B9DF693-01E3-4FD8-82AD-6CBA41F9EFFD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6302856" y="3428999"/>
            <a:ext cx="2029266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24DC56-01E1-410D-9CCE-B4D1F74FC720}"/>
              </a:ext>
            </a:extLst>
          </p:cNvPr>
          <p:cNvSpPr txBox="1"/>
          <p:nvPr/>
        </p:nvSpPr>
        <p:spPr>
          <a:xfrm>
            <a:off x="253709" y="2912663"/>
            <a:ext cx="1922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IvanovoDom.ru</a:t>
            </a:r>
            <a:endParaRPr lang="ru-RU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0F4393-084E-4788-9499-358E47666A73}"/>
              </a:ext>
            </a:extLst>
          </p:cNvPr>
          <p:cNvSpPr txBox="1"/>
          <p:nvPr/>
        </p:nvSpPr>
        <p:spPr>
          <a:xfrm>
            <a:off x="253708" y="5374662"/>
            <a:ext cx="1879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err="1"/>
              <a:t>dom.mingkh</a:t>
            </a:r>
            <a:r>
              <a:rPr lang="en-US" sz="2000" dirty="0"/>
              <a:t>.ru</a:t>
            </a:r>
            <a:endParaRPr lang="ru-RU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44;p9">
            <a:extLst>
              <a:ext uri="{FF2B5EF4-FFF2-40B4-BE49-F238E27FC236}">
                <a16:creationId xmlns:a16="http://schemas.microsoft.com/office/drawing/2014/main" id="{FB416855-F6E6-4893-9304-AC7C7176B7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6656" y="1140032"/>
            <a:ext cx="10753725" cy="463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lnSpc>
                <a:spcPct val="150000"/>
              </a:lnSpc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ru-RU" sz="3200" dirty="0"/>
              <a:t>Вся выборка данных составляет 6600 предложений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ru-RU" sz="3200" dirty="0"/>
              <a:t>Изначальное количество признаков 27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ru-RU" sz="3200" dirty="0"/>
              <a:t>Количество признаков после всех преобразований 6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ru-RU" sz="3200" dirty="0"/>
              <a:t>Соотношение тестовой выборки к тренировочной равно 5 к 1</a:t>
            </a:r>
            <a:endParaRPr sz="3200" dirty="0"/>
          </a:p>
        </p:txBody>
      </p:sp>
      <p:sp>
        <p:nvSpPr>
          <p:cNvPr id="10" name="Google Shape;145;p9">
            <a:extLst>
              <a:ext uri="{FF2B5EF4-FFF2-40B4-BE49-F238E27FC236}">
                <a16:creationId xmlns:a16="http://schemas.microsoft.com/office/drawing/2014/main" id="{29F38701-5B66-40DB-93C6-90EF5531EF9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65920" y="5460961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0">
                <a:solidFill>
                  <a:schemeClr val="tx1"/>
                </a:solidFill>
              </a:rPr>
              <a:t>5</a:t>
            </a:fld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11" name="Google Shape;146;p9">
            <a:extLst>
              <a:ext uri="{FF2B5EF4-FFF2-40B4-BE49-F238E27FC236}">
                <a16:creationId xmlns:a16="http://schemas.microsoft.com/office/drawing/2014/main" id="{1858E4EF-77F5-4E29-AB88-BEB141044C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7125" y="0"/>
            <a:ext cx="10772700" cy="12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Calibri"/>
              <a:buNone/>
            </a:pPr>
            <a:r>
              <a:rPr lang="ru-RU" sz="4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Описание</a:t>
            </a:r>
            <a:r>
              <a:rPr lang="en-US" sz="4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4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данных</a:t>
            </a:r>
            <a:endParaRPr sz="4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441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26;g5a5b4621ff_0_0"/>
          <p:cNvSpPr txBox="1">
            <a:spLocks/>
          </p:cNvSpPr>
          <p:nvPr/>
        </p:nvSpPr>
        <p:spPr>
          <a:xfrm>
            <a:off x="676656" y="8760"/>
            <a:ext cx="10772700" cy="12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6600"/>
            </a:pPr>
            <a:r>
              <a:rPr lang="ru-RU" sz="4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Список признаков</a:t>
            </a:r>
          </a:p>
        </p:txBody>
      </p:sp>
      <p:sp>
        <p:nvSpPr>
          <p:cNvPr id="6" name="Google Shape;224;g5a5b4621ff_0_0">
            <a:extLst>
              <a:ext uri="{FF2B5EF4-FFF2-40B4-BE49-F238E27FC236}">
                <a16:creationId xmlns:a16="http://schemas.microsoft.com/office/drawing/2014/main" id="{1467C5F4-BE1A-4D0E-BB01-A824F95A833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07976" y="5421012"/>
            <a:ext cx="2926200" cy="1397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6000">
                <a:solidFill>
                  <a:schemeClr val="tx1"/>
                </a:solidFill>
              </a:rPr>
              <a:t>6</a:t>
            </a:fld>
            <a:endParaRPr sz="6000" dirty="0">
              <a:solidFill>
                <a:schemeClr val="tx1"/>
              </a:solidFill>
            </a:endParaRPr>
          </a:p>
        </p:txBody>
      </p:sp>
      <p:graphicFrame>
        <p:nvGraphicFramePr>
          <p:cNvPr id="10" name="Таблица 10">
            <a:extLst>
              <a:ext uri="{FF2B5EF4-FFF2-40B4-BE49-F238E27FC236}">
                <a16:creationId xmlns:a16="http://schemas.microsoft.com/office/drawing/2014/main" id="{BA436EA7-AB9C-4F7C-9DBA-AB892B436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394766"/>
              </p:ext>
            </p:extLst>
          </p:nvPr>
        </p:nvGraphicFramePr>
        <p:xfrm>
          <a:off x="427789" y="1235240"/>
          <a:ext cx="4834022" cy="4946385"/>
        </p:xfrm>
        <a:graphic>
          <a:graphicData uri="http://schemas.openxmlformats.org/drawingml/2006/table">
            <a:tbl>
              <a:tblPr firstRow="1" bandRow="1">
                <a:tableStyleId>{2482BA6D-E0DE-4D8A-BD0D-03F0853893C8}</a:tableStyleId>
              </a:tblPr>
              <a:tblGrid>
                <a:gridCol w="511325">
                  <a:extLst>
                    <a:ext uri="{9D8B030D-6E8A-4147-A177-3AD203B41FA5}">
                      <a16:colId xmlns:a16="http://schemas.microsoft.com/office/drawing/2014/main" val="4192902735"/>
                    </a:ext>
                  </a:extLst>
                </a:gridCol>
                <a:gridCol w="4322697">
                  <a:extLst>
                    <a:ext uri="{9D8B030D-6E8A-4147-A177-3AD203B41FA5}">
                      <a16:colId xmlns:a16="http://schemas.microsoft.com/office/drawing/2014/main" val="3212715518"/>
                    </a:ext>
                  </a:extLst>
                </a:gridCol>
              </a:tblGrid>
              <a:tr h="312895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/>
                        <a:t>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/>
                        <a:t>Наименование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611683"/>
                  </a:ext>
                </a:extLst>
              </a:tr>
              <a:tr h="3053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Цена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433316"/>
                  </a:ext>
                </a:extLst>
              </a:tr>
              <a:tr h="3053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Общая площадь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3146"/>
                  </a:ext>
                </a:extLst>
              </a:tr>
              <a:tr h="3053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Жилая площадь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595405"/>
                  </a:ext>
                </a:extLst>
              </a:tr>
              <a:tr h="3053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Площадь кухни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657283"/>
                  </a:ext>
                </a:extLst>
              </a:tr>
              <a:tr h="3053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Количество комнат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502650"/>
                  </a:ext>
                </a:extLst>
              </a:tr>
              <a:tr h="3053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Этаж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499560"/>
                  </a:ext>
                </a:extLst>
              </a:tr>
              <a:tr h="3053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Район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745039"/>
                  </a:ext>
                </a:extLst>
              </a:tr>
              <a:tr h="3053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Улица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170927"/>
                  </a:ext>
                </a:extLst>
              </a:tr>
              <a:tr h="3053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Номер дома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34152"/>
                  </a:ext>
                </a:extLst>
              </a:tr>
              <a:tr h="3053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Наличие мусоропровода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036023"/>
                  </a:ext>
                </a:extLst>
              </a:tr>
              <a:tr h="3053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Наличие во дворе детской площадки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015597"/>
                  </a:ext>
                </a:extLst>
              </a:tr>
              <a:tr h="3053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Наличие во дворе спортивной площадки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617052"/>
                  </a:ext>
                </a:extLst>
              </a:tr>
              <a:tr h="3053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Широта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157873"/>
                  </a:ext>
                </a:extLst>
              </a:tr>
              <a:tr h="3053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Долгота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783311"/>
                  </a:ext>
                </a:extLst>
              </a:tr>
              <a:tr h="3053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Количество этажей в доме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85318"/>
                  </a:ext>
                </a:extLst>
              </a:tr>
            </a:tbl>
          </a:graphicData>
        </a:graphic>
      </p:graphicFrame>
      <p:graphicFrame>
        <p:nvGraphicFramePr>
          <p:cNvPr id="12" name="Таблица 10">
            <a:extLst>
              <a:ext uri="{FF2B5EF4-FFF2-40B4-BE49-F238E27FC236}">
                <a16:creationId xmlns:a16="http://schemas.microsoft.com/office/drawing/2014/main" id="{16C3A411-475D-4D79-B349-06FEBE6B2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136904"/>
              </p:ext>
            </p:extLst>
          </p:nvPr>
        </p:nvGraphicFramePr>
        <p:xfrm>
          <a:off x="6681518" y="1251960"/>
          <a:ext cx="4843218" cy="4937760"/>
        </p:xfrm>
        <a:graphic>
          <a:graphicData uri="http://schemas.openxmlformats.org/drawingml/2006/table">
            <a:tbl>
              <a:tblPr firstRow="1" bandRow="1">
                <a:tableStyleId>{2482BA6D-E0DE-4D8A-BD0D-03F0853893C8}</a:tableStyleId>
              </a:tblPr>
              <a:tblGrid>
                <a:gridCol w="534828">
                  <a:extLst>
                    <a:ext uri="{9D8B030D-6E8A-4147-A177-3AD203B41FA5}">
                      <a16:colId xmlns:a16="http://schemas.microsoft.com/office/drawing/2014/main" val="2360064264"/>
                    </a:ext>
                  </a:extLst>
                </a:gridCol>
                <a:gridCol w="4308390">
                  <a:extLst>
                    <a:ext uri="{9D8B030D-6E8A-4147-A177-3AD203B41FA5}">
                      <a16:colId xmlns:a16="http://schemas.microsoft.com/office/drawing/2014/main" val="3212715518"/>
                    </a:ext>
                  </a:extLst>
                </a:gridCol>
              </a:tblGrid>
              <a:tr h="242693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/>
                        <a:t>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/>
                        <a:t>Наименование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611683"/>
                  </a:ext>
                </a:extLst>
              </a:tr>
              <a:tr h="242693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Год постройки здания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433316"/>
                  </a:ext>
                </a:extLst>
              </a:tr>
              <a:tr h="242693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Тип материала стен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3146"/>
                  </a:ext>
                </a:extLst>
              </a:tr>
              <a:tr h="242693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Тип материала перекрытий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595405"/>
                  </a:ext>
                </a:extLst>
              </a:tr>
              <a:tr h="242693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Тип крыши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657283"/>
                  </a:ext>
                </a:extLst>
              </a:tr>
              <a:tr h="242693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Тип холодного водоснабжения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502650"/>
                  </a:ext>
                </a:extLst>
              </a:tr>
              <a:tr h="242693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Тип горячего водоснабжения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499560"/>
                  </a:ext>
                </a:extLst>
              </a:tr>
              <a:tr h="242693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Тип газоснабжения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745039"/>
                  </a:ext>
                </a:extLst>
              </a:tr>
              <a:tr h="242693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Класс энергетической эффективности здания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170927"/>
                  </a:ext>
                </a:extLst>
              </a:tr>
              <a:tr h="242693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Тип противопожарной системы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34152"/>
                  </a:ext>
                </a:extLst>
              </a:tr>
              <a:tr h="242693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Тип отопления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036023"/>
                  </a:ext>
                </a:extLst>
              </a:tr>
              <a:tr h="242693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Тип водоснабжения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015597"/>
                  </a:ext>
                </a:extLst>
              </a:tr>
              <a:tr h="242693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Тип электроснабжения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617052"/>
                  </a:ext>
                </a:extLst>
              </a:tr>
              <a:tr h="242693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157873"/>
                  </a:ext>
                </a:extLst>
              </a:tr>
              <a:tr h="242693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783311"/>
                  </a:ext>
                </a:extLst>
              </a:tr>
              <a:tr h="242693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85318"/>
                  </a:ext>
                </a:extLst>
              </a:tr>
            </a:tbl>
          </a:graphicData>
        </a:graphic>
      </p:graphicFrame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5C0328F-9D7A-498F-AD29-68675C70BE48}"/>
              </a:ext>
            </a:extLst>
          </p:cNvPr>
          <p:cNvSpPr/>
          <p:nvPr/>
        </p:nvSpPr>
        <p:spPr>
          <a:xfrm>
            <a:off x="406979" y="5266553"/>
            <a:ext cx="4843218" cy="609146"/>
          </a:xfrm>
          <a:prstGeom prst="rect">
            <a:avLst/>
          </a:prstGeom>
          <a:solidFill>
            <a:srgbClr val="50B4C8">
              <a:alpha val="1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64BB90-23B6-47CB-9CAD-00DC6D8728DF}"/>
              </a:ext>
            </a:extLst>
          </p:cNvPr>
          <p:cNvSpPr/>
          <p:nvPr/>
        </p:nvSpPr>
        <p:spPr>
          <a:xfrm>
            <a:off x="417384" y="4341341"/>
            <a:ext cx="4854832" cy="912341"/>
          </a:xfrm>
          <a:prstGeom prst="rect">
            <a:avLst/>
          </a:prstGeom>
          <a:solidFill>
            <a:srgbClr val="21F726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5B6B997-E8D5-4D34-8425-BF4851068E4B}"/>
              </a:ext>
            </a:extLst>
          </p:cNvPr>
          <p:cNvSpPr/>
          <p:nvPr/>
        </p:nvSpPr>
        <p:spPr>
          <a:xfrm>
            <a:off x="6681518" y="1604318"/>
            <a:ext cx="4854832" cy="3649364"/>
          </a:xfrm>
          <a:prstGeom prst="rect">
            <a:avLst/>
          </a:prstGeom>
          <a:solidFill>
            <a:srgbClr val="DEF127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50267F6-627F-4061-9A04-D69C20F89C31}"/>
              </a:ext>
            </a:extLst>
          </p:cNvPr>
          <p:cNvSpPr/>
          <p:nvPr/>
        </p:nvSpPr>
        <p:spPr>
          <a:xfrm>
            <a:off x="411892" y="2823429"/>
            <a:ext cx="4854832" cy="290963"/>
          </a:xfrm>
          <a:prstGeom prst="rect">
            <a:avLst/>
          </a:prstGeom>
          <a:solidFill>
            <a:srgbClr val="21F726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A8BE61D-493A-4C46-B5ED-036C869239B8}"/>
              </a:ext>
            </a:extLst>
          </p:cNvPr>
          <p:cNvSpPr/>
          <p:nvPr/>
        </p:nvSpPr>
        <p:spPr>
          <a:xfrm>
            <a:off x="427789" y="2209955"/>
            <a:ext cx="4854832" cy="613474"/>
          </a:xfrm>
          <a:prstGeom prst="rect">
            <a:avLst/>
          </a:prstGeom>
          <a:solidFill>
            <a:srgbClr val="FF0000">
              <a:alpha val="1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B8C27DB-F6C0-4333-A284-92CA856A9795}"/>
              </a:ext>
            </a:extLst>
          </p:cNvPr>
          <p:cNvSpPr/>
          <p:nvPr/>
        </p:nvSpPr>
        <p:spPr>
          <a:xfrm>
            <a:off x="427789" y="3436872"/>
            <a:ext cx="4854832" cy="904000"/>
          </a:xfrm>
          <a:prstGeom prst="rect">
            <a:avLst/>
          </a:prstGeom>
          <a:solidFill>
            <a:srgbClr val="FF0000">
              <a:alpha val="1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324C3FC5-D727-4DEB-83A4-62F90C919303}"/>
              </a:ext>
            </a:extLst>
          </p:cNvPr>
          <p:cNvSpPr/>
          <p:nvPr/>
        </p:nvSpPr>
        <p:spPr>
          <a:xfrm>
            <a:off x="427789" y="1895534"/>
            <a:ext cx="4843218" cy="301550"/>
          </a:xfrm>
          <a:prstGeom prst="rect">
            <a:avLst/>
          </a:prstGeom>
          <a:solidFill>
            <a:srgbClr val="50B4C8">
              <a:alpha val="1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39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1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45;p9">
            <a:extLst>
              <a:ext uri="{FF2B5EF4-FFF2-40B4-BE49-F238E27FC236}">
                <a16:creationId xmlns:a16="http://schemas.microsoft.com/office/drawing/2014/main" id="{EE94E7E8-1100-40B9-ACBC-A2631626AB1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65920" y="5460961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0">
                <a:solidFill>
                  <a:schemeClr val="tx1"/>
                </a:solidFill>
              </a:rPr>
              <a:t>7</a:t>
            </a:fld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17" name="Google Shape;146;p9">
            <a:extLst>
              <a:ext uri="{FF2B5EF4-FFF2-40B4-BE49-F238E27FC236}">
                <a16:creationId xmlns:a16="http://schemas.microsoft.com/office/drawing/2014/main" id="{97A815E4-F8AB-42C0-AAEF-A0BF8345B0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7125" y="0"/>
            <a:ext cx="10772700" cy="12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Calibri"/>
              <a:buNone/>
            </a:pPr>
            <a:r>
              <a:rPr lang="ru-RU" sz="4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Оставшиеся признаки</a:t>
            </a:r>
            <a:endParaRPr sz="4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0" name="Таблица 10">
            <a:extLst>
              <a:ext uri="{FF2B5EF4-FFF2-40B4-BE49-F238E27FC236}">
                <a16:creationId xmlns:a16="http://schemas.microsoft.com/office/drawing/2014/main" id="{D1ADE8C2-0E8D-49AA-B257-F9548E167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03752"/>
              </p:ext>
            </p:extLst>
          </p:nvPr>
        </p:nvGraphicFramePr>
        <p:xfrm>
          <a:off x="8559800" y="1028047"/>
          <a:ext cx="3632200" cy="2194560"/>
        </p:xfrm>
        <a:graphic>
          <a:graphicData uri="http://schemas.openxmlformats.org/drawingml/2006/table">
            <a:tbl>
              <a:tblPr firstRow="1" bandRow="1">
                <a:tableStyleId>{2482BA6D-E0DE-4D8A-BD0D-03F0853893C8}</a:tableStyleId>
              </a:tblPr>
              <a:tblGrid>
                <a:gridCol w="384201">
                  <a:extLst>
                    <a:ext uri="{9D8B030D-6E8A-4147-A177-3AD203B41FA5}">
                      <a16:colId xmlns:a16="http://schemas.microsoft.com/office/drawing/2014/main" val="4192902735"/>
                    </a:ext>
                  </a:extLst>
                </a:gridCol>
                <a:gridCol w="3247999">
                  <a:extLst>
                    <a:ext uri="{9D8B030D-6E8A-4147-A177-3AD203B41FA5}">
                      <a16:colId xmlns:a16="http://schemas.microsoft.com/office/drawing/2014/main" val="3212715518"/>
                    </a:ext>
                  </a:extLst>
                </a:gridCol>
              </a:tblGrid>
              <a:tr h="333112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/>
                        <a:t>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/>
                        <a:t>Наименование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611683"/>
                  </a:ext>
                </a:extLst>
              </a:tr>
              <a:tr h="27811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Цена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433316"/>
                  </a:ext>
                </a:extLst>
              </a:tr>
              <a:tr h="27811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Общая площадь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3146"/>
                  </a:ext>
                </a:extLst>
              </a:tr>
              <a:tr h="27811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Этаж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499560"/>
                  </a:ext>
                </a:extLst>
              </a:tr>
              <a:tr h="27811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Широта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157873"/>
                  </a:ext>
                </a:extLst>
              </a:tr>
              <a:tr h="27811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Долгота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783311"/>
                  </a:ext>
                </a:extLst>
              </a:tr>
              <a:tr h="27811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Количество этажей в доме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85318"/>
                  </a:ext>
                </a:extLst>
              </a:tr>
            </a:tbl>
          </a:graphicData>
        </a:graphic>
      </p:graphicFrame>
      <p:graphicFrame>
        <p:nvGraphicFramePr>
          <p:cNvPr id="7" name="Таблица 10">
            <a:extLst>
              <a:ext uri="{FF2B5EF4-FFF2-40B4-BE49-F238E27FC236}">
                <a16:creationId xmlns:a16="http://schemas.microsoft.com/office/drawing/2014/main" id="{B28E96D9-3D56-4B51-A47E-9CA3AF742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273717"/>
              </p:ext>
            </p:extLst>
          </p:nvPr>
        </p:nvGraphicFramePr>
        <p:xfrm>
          <a:off x="8559800" y="3573647"/>
          <a:ext cx="3632200" cy="2194560"/>
        </p:xfrm>
        <a:graphic>
          <a:graphicData uri="http://schemas.openxmlformats.org/drawingml/2006/table">
            <a:tbl>
              <a:tblPr firstRow="1" bandRow="1">
                <a:tableStyleId>{2482BA6D-E0DE-4D8A-BD0D-03F0853893C8}</a:tableStyleId>
              </a:tblPr>
              <a:tblGrid>
                <a:gridCol w="218881">
                  <a:extLst>
                    <a:ext uri="{9D8B030D-6E8A-4147-A177-3AD203B41FA5}">
                      <a16:colId xmlns:a16="http://schemas.microsoft.com/office/drawing/2014/main" val="4192902735"/>
                    </a:ext>
                  </a:extLst>
                </a:gridCol>
                <a:gridCol w="3413319">
                  <a:extLst>
                    <a:ext uri="{9D8B030D-6E8A-4147-A177-3AD203B41FA5}">
                      <a16:colId xmlns:a16="http://schemas.microsoft.com/office/drawing/2014/main" val="3212715518"/>
                    </a:ext>
                  </a:extLst>
                </a:gridCol>
              </a:tblGrid>
              <a:tr h="333112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/>
                        <a:t>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/>
                        <a:t>Наименование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611683"/>
                  </a:ext>
                </a:extLst>
              </a:tr>
              <a:tr h="27811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Стоимость за квадратный метр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433316"/>
                  </a:ext>
                </a:extLst>
              </a:tr>
              <a:tr h="27811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Удаленность от центра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3146"/>
                  </a:ext>
                </a:extLst>
              </a:tr>
              <a:tr h="27811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Направление относительно центра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502650"/>
                  </a:ext>
                </a:extLst>
              </a:tr>
              <a:tr h="27811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Этаж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499560"/>
                  </a:ext>
                </a:extLst>
              </a:tr>
              <a:tr h="27811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Этажность здания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157873"/>
                  </a:ext>
                </a:extLst>
              </a:tr>
              <a:tr h="27811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Общая площадь квартиры 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783311"/>
                  </a:ext>
                </a:extLst>
              </a:tr>
            </a:tbl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B1BE6FB-B826-45D2-8D05-73940F6B0671}"/>
              </a:ext>
            </a:extLst>
          </p:cNvPr>
          <p:cNvPicPr/>
          <p:nvPr/>
        </p:nvPicPr>
        <p:blipFill rotWithShape="1">
          <a:blip r:embed="rId2"/>
          <a:srcRect b="-4"/>
          <a:stretch/>
        </p:blipFill>
        <p:spPr bwMode="auto">
          <a:xfrm>
            <a:off x="-1" y="928236"/>
            <a:ext cx="8513745" cy="55182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3728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52540E9-4A20-4C90-AAB8-860C5C9F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7447"/>
            <a:ext cx="12058650" cy="6150827"/>
          </a:xfrm>
          <a:prstGeom prst="rect">
            <a:avLst/>
          </a:prstGeom>
        </p:spPr>
      </p:pic>
      <p:sp>
        <p:nvSpPr>
          <p:cNvPr id="9" name="Google Shape;145;p9">
            <a:extLst>
              <a:ext uri="{FF2B5EF4-FFF2-40B4-BE49-F238E27FC236}">
                <a16:creationId xmlns:a16="http://schemas.microsoft.com/office/drawing/2014/main" id="{F414EA3D-F308-4820-9DA0-9642D39DDE6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65920" y="5460961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0">
                <a:solidFill>
                  <a:schemeClr val="tx1"/>
                </a:solidFill>
              </a:rPr>
              <a:t>8</a:t>
            </a:fld>
            <a:endParaRPr sz="60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C04E5DD-0E1C-4981-AD07-BC94ACC24BBC}"/>
              </a:ext>
            </a:extLst>
          </p:cNvPr>
          <p:cNvCxnSpPr/>
          <p:nvPr/>
        </p:nvCxnSpPr>
        <p:spPr>
          <a:xfrm flipV="1">
            <a:off x="667125" y="4781550"/>
            <a:ext cx="9734175" cy="666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C8DEE50-6CD8-4E75-BAEC-3EB00B85D6D5}"/>
              </a:ext>
            </a:extLst>
          </p:cNvPr>
          <p:cNvSpPr/>
          <p:nvPr/>
        </p:nvSpPr>
        <p:spPr>
          <a:xfrm>
            <a:off x="8020050" y="1415380"/>
            <a:ext cx="1457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Медиана: 41292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44DC08BC-C6B0-4468-8C52-1DF5C6B5D97C}"/>
              </a:ext>
            </a:extLst>
          </p:cNvPr>
          <p:cNvCxnSpPr/>
          <p:nvPr/>
        </p:nvCxnSpPr>
        <p:spPr>
          <a:xfrm flipV="1">
            <a:off x="667125" y="5010150"/>
            <a:ext cx="9734175" cy="85725"/>
          </a:xfrm>
          <a:prstGeom prst="line">
            <a:avLst/>
          </a:prstGeom>
          <a:ln w="19050">
            <a:solidFill>
              <a:srgbClr val="21F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5FC726A2-C529-482C-A731-14A737E90E60}"/>
              </a:ext>
            </a:extLst>
          </p:cNvPr>
          <p:cNvCxnSpPr/>
          <p:nvPr/>
        </p:nvCxnSpPr>
        <p:spPr>
          <a:xfrm flipV="1">
            <a:off x="648076" y="4425990"/>
            <a:ext cx="9734175" cy="85725"/>
          </a:xfrm>
          <a:prstGeom prst="line">
            <a:avLst/>
          </a:prstGeom>
          <a:ln w="19050">
            <a:solidFill>
              <a:srgbClr val="21F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337B877-4CDF-426B-886B-983AD2EB454B}"/>
              </a:ext>
            </a:extLst>
          </p:cNvPr>
          <p:cNvSpPr/>
          <p:nvPr/>
        </p:nvSpPr>
        <p:spPr>
          <a:xfrm>
            <a:off x="7406993" y="1675021"/>
            <a:ext cx="29752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</a:rPr>
              <a:t>1 шаг: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min(34091) , max(52567.6)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9E3D7692-303C-4C0E-8BED-04ED125D7049}"/>
              </a:ext>
            </a:extLst>
          </p:cNvPr>
          <p:cNvCxnSpPr/>
          <p:nvPr/>
        </p:nvCxnSpPr>
        <p:spPr>
          <a:xfrm flipV="1">
            <a:off x="648076" y="4534229"/>
            <a:ext cx="9734175" cy="85725"/>
          </a:xfrm>
          <a:prstGeom prst="line">
            <a:avLst/>
          </a:prstGeom>
          <a:ln w="19050">
            <a:solidFill>
              <a:srgbClr val="CEE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91C8F27A-4318-46F1-85C2-EF05217E4740}"/>
              </a:ext>
            </a:extLst>
          </p:cNvPr>
          <p:cNvCxnSpPr/>
          <p:nvPr/>
        </p:nvCxnSpPr>
        <p:spPr>
          <a:xfrm flipV="1">
            <a:off x="648075" y="4621947"/>
            <a:ext cx="9734175" cy="8572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D1E52D7F-2A66-4A26-A0BC-F80D9A297543}"/>
              </a:ext>
            </a:extLst>
          </p:cNvPr>
          <p:cNvCxnSpPr>
            <a:cxnSpLocks/>
          </p:cNvCxnSpPr>
          <p:nvPr/>
        </p:nvCxnSpPr>
        <p:spPr>
          <a:xfrm flipV="1">
            <a:off x="648075" y="4693832"/>
            <a:ext cx="9734175" cy="85726"/>
          </a:xfrm>
          <a:prstGeom prst="line">
            <a:avLst/>
          </a:prstGeom>
          <a:ln w="19050">
            <a:solidFill>
              <a:srgbClr val="CC9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98D0ED5C-6705-4300-8B9E-1C967130533A}"/>
              </a:ext>
            </a:extLst>
          </p:cNvPr>
          <p:cNvCxnSpPr/>
          <p:nvPr/>
        </p:nvCxnSpPr>
        <p:spPr>
          <a:xfrm flipV="1">
            <a:off x="667125" y="4945916"/>
            <a:ext cx="9734175" cy="85725"/>
          </a:xfrm>
          <a:prstGeom prst="line">
            <a:avLst/>
          </a:prstGeom>
          <a:ln w="19050">
            <a:solidFill>
              <a:srgbClr val="CEE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18A84C3-211A-4BF2-A237-A5492600C232}"/>
              </a:ext>
            </a:extLst>
          </p:cNvPr>
          <p:cNvCxnSpPr>
            <a:cxnSpLocks/>
          </p:cNvCxnSpPr>
          <p:nvPr/>
        </p:nvCxnSpPr>
        <p:spPr>
          <a:xfrm flipV="1">
            <a:off x="648074" y="4881683"/>
            <a:ext cx="9734175" cy="9582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767C12CF-6534-43F4-89F4-56C36664A20F}"/>
              </a:ext>
            </a:extLst>
          </p:cNvPr>
          <p:cNvCxnSpPr>
            <a:cxnSpLocks/>
          </p:cNvCxnSpPr>
          <p:nvPr/>
        </p:nvCxnSpPr>
        <p:spPr>
          <a:xfrm flipV="1">
            <a:off x="648074" y="4827549"/>
            <a:ext cx="9734175" cy="76721"/>
          </a:xfrm>
          <a:prstGeom prst="line">
            <a:avLst/>
          </a:prstGeom>
          <a:ln w="19050">
            <a:solidFill>
              <a:srgbClr val="CC9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1FE1FA2-C402-4CEC-ADD7-BAE894434B2F}"/>
              </a:ext>
            </a:extLst>
          </p:cNvPr>
          <p:cNvSpPr/>
          <p:nvPr/>
        </p:nvSpPr>
        <p:spPr>
          <a:xfrm>
            <a:off x="7406993" y="1999668"/>
            <a:ext cx="29752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</a:rPr>
              <a:t>2 шаг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: min(36752.2) , max(48184)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B1958BF-1B4C-4C49-9DF8-4EFA62B5F413}"/>
              </a:ext>
            </a:extLst>
          </p:cNvPr>
          <p:cNvSpPr/>
          <p:nvPr/>
        </p:nvSpPr>
        <p:spPr>
          <a:xfrm>
            <a:off x="7406993" y="2750860"/>
            <a:ext cx="29752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</a:rPr>
              <a:t>4 шаг: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min(40211.4) , max(43160)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9747F90-4924-47BF-A372-FE5234F5D2B5}"/>
              </a:ext>
            </a:extLst>
          </p:cNvPr>
          <p:cNvSpPr/>
          <p:nvPr/>
        </p:nvSpPr>
        <p:spPr>
          <a:xfrm>
            <a:off x="7406993" y="2370584"/>
            <a:ext cx="29752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</a:rPr>
              <a:t>3 шаг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: min(38773) , max(45238)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Google Shape;146;p9">
            <a:extLst>
              <a:ext uri="{FF2B5EF4-FFF2-40B4-BE49-F238E27FC236}">
                <a16:creationId xmlns:a16="http://schemas.microsoft.com/office/drawing/2014/main" id="{6CA04F45-EF16-412D-82FD-22877F8697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7125" y="0"/>
            <a:ext cx="10772700" cy="662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Calibri"/>
              <a:buNone/>
            </a:pPr>
            <a:r>
              <a:rPr lang="ru-RU" sz="4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Отсев выбросов</a:t>
            </a:r>
            <a:endParaRPr sz="4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575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34" grpId="0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lnSpc>
                <a:spcPct val="150000"/>
              </a:lnSpc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ru-RU" sz="3200" dirty="0"/>
              <a:t>Случайный лес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ru-RU" sz="3200" dirty="0"/>
              <a:t>Градиентный </a:t>
            </a:r>
            <a:r>
              <a:rPr lang="ru-RU" sz="3200" dirty="0" err="1"/>
              <a:t>бустинг</a:t>
            </a:r>
            <a:r>
              <a:rPr lang="ru-RU" sz="3200" dirty="0"/>
              <a:t> на деревьях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3200" dirty="0" err="1"/>
              <a:t>Линейная</a:t>
            </a:r>
            <a:r>
              <a:rPr lang="en-US" sz="3200" dirty="0"/>
              <a:t> </a:t>
            </a:r>
            <a:r>
              <a:rPr lang="en-US" sz="3200" dirty="0" err="1"/>
              <a:t>регрессия</a:t>
            </a:r>
            <a:endParaRPr sz="3200" dirty="0"/>
          </a:p>
        </p:txBody>
      </p:sp>
      <p:sp>
        <p:nvSpPr>
          <p:cNvPr id="145" name="Google Shape;145;p9"/>
          <p:cNvSpPr txBox="1">
            <a:spLocks noGrp="1"/>
          </p:cNvSpPr>
          <p:nvPr>
            <p:ph type="sldNum" idx="12"/>
          </p:nvPr>
        </p:nvSpPr>
        <p:spPr>
          <a:xfrm>
            <a:off x="9265920" y="5460961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0">
                <a:solidFill>
                  <a:schemeClr val="tx1"/>
                </a:solidFill>
              </a:rPr>
              <a:t>9</a:t>
            </a:fld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667125" y="0"/>
            <a:ext cx="10772700" cy="12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Calibri"/>
              <a:buNone/>
            </a:pPr>
            <a:r>
              <a:rPr lang="en-US" sz="4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</a:t>
            </a:r>
            <a:r>
              <a:rPr lang="en-US" sz="4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модели</a:t>
            </a:r>
            <a:endParaRPr sz="4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rgbClr val="000000"/>
      </a:dk1>
      <a:lt1>
        <a:srgbClr val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4383</TotalTime>
  <Words>1269</Words>
  <Application>Microsoft Office PowerPoint</Application>
  <PresentationFormat>Широкоэкранный</PresentationFormat>
  <Paragraphs>286</Paragraphs>
  <Slides>17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Cambria Math</vt:lpstr>
      <vt:lpstr>Calibri</vt:lpstr>
      <vt:lpstr>Times New Roman</vt:lpstr>
      <vt:lpstr>Courier New</vt:lpstr>
      <vt:lpstr>Arial</vt:lpstr>
      <vt:lpstr>Метрополия</vt:lpstr>
      <vt:lpstr>Ивановский государственный химико-технологический университет  Кафедра информационных технологий и цифровой экономики</vt:lpstr>
      <vt:lpstr>Презентация PowerPoint</vt:lpstr>
      <vt:lpstr>Способ оценки</vt:lpstr>
      <vt:lpstr>Сбор данных</vt:lpstr>
      <vt:lpstr>Описание данных</vt:lpstr>
      <vt:lpstr>Презентация PowerPoint</vt:lpstr>
      <vt:lpstr>Оставшиеся признаки</vt:lpstr>
      <vt:lpstr>Отсев выбросов</vt:lpstr>
      <vt:lpstr>Выбор модели</vt:lpstr>
      <vt:lpstr>Выбор метрики</vt:lpstr>
      <vt:lpstr>Выбор метрики</vt:lpstr>
      <vt:lpstr>Результат случайного леса</vt:lpstr>
      <vt:lpstr>Результат XGBoost</vt:lpstr>
      <vt:lpstr>Результат линейной регрессии</vt:lpstr>
      <vt:lpstr>Влияние разброса в данных</vt:lpstr>
      <vt:lpstr>Пример оценки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Ивановский государственный химико-технологический университет  Кафедра информационных технологий и цифровой экономики</dc:title>
  <dc:creator>Ilya Polishchuk</dc:creator>
  <cp:lastModifiedBy>Ilya Azorin</cp:lastModifiedBy>
  <cp:revision>66</cp:revision>
  <dcterms:created xsi:type="dcterms:W3CDTF">2017-05-20T06:33:40Z</dcterms:created>
  <dcterms:modified xsi:type="dcterms:W3CDTF">2020-06-23T13:29:23Z</dcterms:modified>
</cp:coreProperties>
</file>