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16"/>
  </p:notesMasterIdLst>
  <p:sldIdLst>
    <p:sldId id="256" r:id="rId2"/>
    <p:sldId id="258" r:id="rId3"/>
    <p:sldId id="259" r:id="rId4"/>
    <p:sldId id="260" r:id="rId5"/>
    <p:sldId id="261" r:id="rId6"/>
    <p:sldId id="262" r:id="rId7"/>
    <p:sldId id="268" r:id="rId8"/>
    <p:sldId id="263" r:id="rId9"/>
    <p:sldId id="267" r:id="rId10"/>
    <p:sldId id="264" r:id="rId11"/>
    <p:sldId id="265" r:id="rId12"/>
    <p:sldId id="269"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DESH" initials="S" lastIdx="1" clrIdx="0">
    <p:extLst>
      <p:ext uri="{19B8F6BF-5375-455C-9EA6-DF929625EA0E}">
        <p15:presenceInfo xmlns:p15="http://schemas.microsoft.com/office/powerpoint/2012/main" userId="SUND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4" d="100"/>
          <a:sy n="104" d="100"/>
        </p:scale>
        <p:origin x="138"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D9C2A-8D4C-4BF8-8C29-197C0F31F01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ECC34D36-79EF-4FCB-AA5A-15EC1DD5E4D7}">
      <dgm:prSet/>
      <dgm:spPr/>
      <dgm:t>
        <a:bodyPr/>
        <a:lstStyle/>
        <a:p>
          <a:r>
            <a:rPr lang="en-US"/>
            <a:t>Button pressed </a:t>
          </a:r>
        </a:p>
      </dgm:t>
    </dgm:pt>
    <dgm:pt modelId="{4D3D9933-4204-4803-AA6F-471FB720E9A8}" type="parTrans" cxnId="{7D560A22-396E-48DE-9C1C-F846A7CE8F11}">
      <dgm:prSet/>
      <dgm:spPr/>
      <dgm:t>
        <a:bodyPr/>
        <a:lstStyle/>
        <a:p>
          <a:endParaRPr lang="en-US"/>
        </a:p>
      </dgm:t>
    </dgm:pt>
    <dgm:pt modelId="{F69AC95D-04D0-49DC-9BAD-FB6D2C699852}" type="sibTrans" cxnId="{7D560A22-396E-48DE-9C1C-F846A7CE8F11}">
      <dgm:prSet/>
      <dgm:spPr/>
      <dgm:t>
        <a:bodyPr/>
        <a:lstStyle/>
        <a:p>
          <a:endParaRPr lang="en-US"/>
        </a:p>
      </dgm:t>
    </dgm:pt>
    <dgm:pt modelId="{AB6DB380-433C-474D-A4E7-BFC46CA7ED9F}">
      <dgm:prSet/>
      <dgm:spPr/>
      <dgm:t>
        <a:bodyPr/>
        <a:lstStyle/>
        <a:p>
          <a:r>
            <a:rPr lang="en-US"/>
            <a:t>Function calling </a:t>
          </a:r>
        </a:p>
      </dgm:t>
    </dgm:pt>
    <dgm:pt modelId="{A05F6410-CF99-4C69-9D8F-DAAC2A0459AF}" type="parTrans" cxnId="{94A3AD47-6237-4CDD-B8D3-76857FAACA81}">
      <dgm:prSet/>
      <dgm:spPr/>
      <dgm:t>
        <a:bodyPr/>
        <a:lstStyle/>
        <a:p>
          <a:endParaRPr lang="en-US"/>
        </a:p>
      </dgm:t>
    </dgm:pt>
    <dgm:pt modelId="{331B90E6-4D76-4502-BD46-6DE6B48AC80F}" type="sibTrans" cxnId="{94A3AD47-6237-4CDD-B8D3-76857FAACA81}">
      <dgm:prSet/>
      <dgm:spPr/>
      <dgm:t>
        <a:bodyPr/>
        <a:lstStyle/>
        <a:p>
          <a:endParaRPr lang="en-US"/>
        </a:p>
      </dgm:t>
    </dgm:pt>
    <dgm:pt modelId="{30149DDB-DEBE-416E-AEB1-11E24C2A2A6E}">
      <dgm:prSet/>
      <dgm:spPr/>
      <dgm:t>
        <a:bodyPr/>
        <a:lstStyle/>
        <a:p>
          <a:r>
            <a:rPr lang="en-US"/>
            <a:t>results</a:t>
          </a:r>
        </a:p>
      </dgm:t>
    </dgm:pt>
    <dgm:pt modelId="{753D5F54-3720-4D99-A45F-BC22AB4BAC43}" type="parTrans" cxnId="{00A95A83-31D2-41A2-A223-29AD3D4AC008}">
      <dgm:prSet/>
      <dgm:spPr/>
      <dgm:t>
        <a:bodyPr/>
        <a:lstStyle/>
        <a:p>
          <a:endParaRPr lang="en-US"/>
        </a:p>
      </dgm:t>
    </dgm:pt>
    <dgm:pt modelId="{682C0F98-0805-46DE-849E-2635D5BEE5EF}" type="sibTrans" cxnId="{00A95A83-31D2-41A2-A223-29AD3D4AC008}">
      <dgm:prSet/>
      <dgm:spPr/>
      <dgm:t>
        <a:bodyPr/>
        <a:lstStyle/>
        <a:p>
          <a:endParaRPr lang="en-US"/>
        </a:p>
      </dgm:t>
    </dgm:pt>
    <dgm:pt modelId="{53058D0D-78A0-46C6-9A64-D247E822CDA0}" type="pres">
      <dgm:prSet presAssocID="{BBAD9C2A-8D4C-4BF8-8C29-197C0F31F01D}" presName="Name0" presStyleCnt="0">
        <dgm:presLayoutVars>
          <dgm:dir/>
          <dgm:resizeHandles val="exact"/>
        </dgm:presLayoutVars>
      </dgm:prSet>
      <dgm:spPr/>
    </dgm:pt>
    <dgm:pt modelId="{CAA713B8-CE67-43F2-AC26-6415F3079B9D}" type="pres">
      <dgm:prSet presAssocID="{BBAD9C2A-8D4C-4BF8-8C29-197C0F31F01D}" presName="arrow" presStyleLbl="bgShp" presStyleIdx="0" presStyleCnt="1"/>
      <dgm:spPr/>
    </dgm:pt>
    <dgm:pt modelId="{BCA85211-C0A8-4986-8A5C-649F69D4F266}" type="pres">
      <dgm:prSet presAssocID="{BBAD9C2A-8D4C-4BF8-8C29-197C0F31F01D}" presName="points" presStyleCnt="0"/>
      <dgm:spPr/>
    </dgm:pt>
    <dgm:pt modelId="{0B702403-A542-48F1-A58A-23E5CEC8F3AA}" type="pres">
      <dgm:prSet presAssocID="{ECC34D36-79EF-4FCB-AA5A-15EC1DD5E4D7}" presName="compositeA" presStyleCnt="0"/>
      <dgm:spPr/>
    </dgm:pt>
    <dgm:pt modelId="{A0D3E8D6-4F41-4A6A-AD7C-30C481CB57A0}" type="pres">
      <dgm:prSet presAssocID="{ECC34D36-79EF-4FCB-AA5A-15EC1DD5E4D7}" presName="textA" presStyleLbl="revTx" presStyleIdx="0" presStyleCnt="3">
        <dgm:presLayoutVars>
          <dgm:bulletEnabled val="1"/>
        </dgm:presLayoutVars>
      </dgm:prSet>
      <dgm:spPr/>
    </dgm:pt>
    <dgm:pt modelId="{789C3313-FD78-46B9-A7D9-188BD312FD16}" type="pres">
      <dgm:prSet presAssocID="{ECC34D36-79EF-4FCB-AA5A-15EC1DD5E4D7}" presName="circleA" presStyleLbl="node1" presStyleIdx="0" presStyleCnt="3"/>
      <dgm:spPr/>
    </dgm:pt>
    <dgm:pt modelId="{B8AB528E-5051-425E-A3DD-CB0A49BB82C4}" type="pres">
      <dgm:prSet presAssocID="{ECC34D36-79EF-4FCB-AA5A-15EC1DD5E4D7}" presName="spaceA" presStyleCnt="0"/>
      <dgm:spPr/>
    </dgm:pt>
    <dgm:pt modelId="{93EFE1E2-5CFC-4D02-A147-F635B0D1C796}" type="pres">
      <dgm:prSet presAssocID="{F69AC95D-04D0-49DC-9BAD-FB6D2C699852}" presName="space" presStyleCnt="0"/>
      <dgm:spPr/>
    </dgm:pt>
    <dgm:pt modelId="{44E3D924-CEFA-4944-B363-4B910BED959B}" type="pres">
      <dgm:prSet presAssocID="{AB6DB380-433C-474D-A4E7-BFC46CA7ED9F}" presName="compositeB" presStyleCnt="0"/>
      <dgm:spPr/>
    </dgm:pt>
    <dgm:pt modelId="{E0E24BBD-5217-4B72-B579-1359283765D2}" type="pres">
      <dgm:prSet presAssocID="{AB6DB380-433C-474D-A4E7-BFC46CA7ED9F}" presName="textB" presStyleLbl="revTx" presStyleIdx="1" presStyleCnt="3">
        <dgm:presLayoutVars>
          <dgm:bulletEnabled val="1"/>
        </dgm:presLayoutVars>
      </dgm:prSet>
      <dgm:spPr/>
    </dgm:pt>
    <dgm:pt modelId="{03DFF1C9-E78B-443C-BB5C-522542302E95}" type="pres">
      <dgm:prSet presAssocID="{AB6DB380-433C-474D-A4E7-BFC46CA7ED9F}" presName="circleB" presStyleLbl="node1" presStyleIdx="1" presStyleCnt="3"/>
      <dgm:spPr/>
    </dgm:pt>
    <dgm:pt modelId="{626F5450-CBE0-405E-ACA3-24DA7F05F104}" type="pres">
      <dgm:prSet presAssocID="{AB6DB380-433C-474D-A4E7-BFC46CA7ED9F}" presName="spaceB" presStyleCnt="0"/>
      <dgm:spPr/>
    </dgm:pt>
    <dgm:pt modelId="{F0E8302C-03E1-4621-B809-EFC31E668DAB}" type="pres">
      <dgm:prSet presAssocID="{331B90E6-4D76-4502-BD46-6DE6B48AC80F}" presName="space" presStyleCnt="0"/>
      <dgm:spPr/>
    </dgm:pt>
    <dgm:pt modelId="{2F6A748A-2DE1-477D-83EB-CBA291CA61A3}" type="pres">
      <dgm:prSet presAssocID="{30149DDB-DEBE-416E-AEB1-11E24C2A2A6E}" presName="compositeA" presStyleCnt="0"/>
      <dgm:spPr/>
    </dgm:pt>
    <dgm:pt modelId="{68C130DF-C1E5-442F-99BF-94E8C5FA4D5B}" type="pres">
      <dgm:prSet presAssocID="{30149DDB-DEBE-416E-AEB1-11E24C2A2A6E}" presName="textA" presStyleLbl="revTx" presStyleIdx="2" presStyleCnt="3">
        <dgm:presLayoutVars>
          <dgm:bulletEnabled val="1"/>
        </dgm:presLayoutVars>
      </dgm:prSet>
      <dgm:spPr/>
    </dgm:pt>
    <dgm:pt modelId="{97F03823-815D-4500-9370-AE68D46AE44E}" type="pres">
      <dgm:prSet presAssocID="{30149DDB-DEBE-416E-AEB1-11E24C2A2A6E}" presName="circleA" presStyleLbl="node1" presStyleIdx="2" presStyleCnt="3"/>
      <dgm:spPr/>
    </dgm:pt>
    <dgm:pt modelId="{F79BF7EE-2E40-4130-A154-91055FCE57B4}" type="pres">
      <dgm:prSet presAssocID="{30149DDB-DEBE-416E-AEB1-11E24C2A2A6E}" presName="spaceA" presStyleCnt="0"/>
      <dgm:spPr/>
    </dgm:pt>
  </dgm:ptLst>
  <dgm:cxnLst>
    <dgm:cxn modelId="{7D560A22-396E-48DE-9C1C-F846A7CE8F11}" srcId="{BBAD9C2A-8D4C-4BF8-8C29-197C0F31F01D}" destId="{ECC34D36-79EF-4FCB-AA5A-15EC1DD5E4D7}" srcOrd="0" destOrd="0" parTransId="{4D3D9933-4204-4803-AA6F-471FB720E9A8}" sibTransId="{F69AC95D-04D0-49DC-9BAD-FB6D2C699852}"/>
    <dgm:cxn modelId="{94A3AD47-6237-4CDD-B8D3-76857FAACA81}" srcId="{BBAD9C2A-8D4C-4BF8-8C29-197C0F31F01D}" destId="{AB6DB380-433C-474D-A4E7-BFC46CA7ED9F}" srcOrd="1" destOrd="0" parTransId="{A05F6410-CF99-4C69-9D8F-DAAC2A0459AF}" sibTransId="{331B90E6-4D76-4502-BD46-6DE6B48AC80F}"/>
    <dgm:cxn modelId="{00A95A83-31D2-41A2-A223-29AD3D4AC008}" srcId="{BBAD9C2A-8D4C-4BF8-8C29-197C0F31F01D}" destId="{30149DDB-DEBE-416E-AEB1-11E24C2A2A6E}" srcOrd="2" destOrd="0" parTransId="{753D5F54-3720-4D99-A45F-BC22AB4BAC43}" sibTransId="{682C0F98-0805-46DE-849E-2635D5BEE5EF}"/>
    <dgm:cxn modelId="{229749A0-BB8B-4DEF-9D1F-91994945EDC6}" type="presOf" srcId="{BBAD9C2A-8D4C-4BF8-8C29-197C0F31F01D}" destId="{53058D0D-78A0-46C6-9A64-D247E822CDA0}" srcOrd="0" destOrd="0" presId="urn:microsoft.com/office/officeart/2005/8/layout/hProcess11"/>
    <dgm:cxn modelId="{FAC50EDD-772B-4186-BE4D-B6A59FFCA9E2}" type="presOf" srcId="{30149DDB-DEBE-416E-AEB1-11E24C2A2A6E}" destId="{68C130DF-C1E5-442F-99BF-94E8C5FA4D5B}" srcOrd="0" destOrd="0" presId="urn:microsoft.com/office/officeart/2005/8/layout/hProcess11"/>
    <dgm:cxn modelId="{6286FBDD-A195-41A7-8D45-8E36B909F291}" type="presOf" srcId="{AB6DB380-433C-474D-A4E7-BFC46CA7ED9F}" destId="{E0E24BBD-5217-4B72-B579-1359283765D2}" srcOrd="0" destOrd="0" presId="urn:microsoft.com/office/officeart/2005/8/layout/hProcess11"/>
    <dgm:cxn modelId="{A3DA81EE-CDA3-44B8-A174-48ACFD136C4D}" type="presOf" srcId="{ECC34D36-79EF-4FCB-AA5A-15EC1DD5E4D7}" destId="{A0D3E8D6-4F41-4A6A-AD7C-30C481CB57A0}" srcOrd="0" destOrd="0" presId="urn:microsoft.com/office/officeart/2005/8/layout/hProcess11"/>
    <dgm:cxn modelId="{792E486B-6BB1-4DC0-9397-BB42AE9F660F}" type="presParOf" srcId="{53058D0D-78A0-46C6-9A64-D247E822CDA0}" destId="{CAA713B8-CE67-43F2-AC26-6415F3079B9D}" srcOrd="0" destOrd="0" presId="urn:microsoft.com/office/officeart/2005/8/layout/hProcess11"/>
    <dgm:cxn modelId="{E9DEEA89-0597-4EF9-A2C2-1D206D1502E7}" type="presParOf" srcId="{53058D0D-78A0-46C6-9A64-D247E822CDA0}" destId="{BCA85211-C0A8-4986-8A5C-649F69D4F266}" srcOrd="1" destOrd="0" presId="urn:microsoft.com/office/officeart/2005/8/layout/hProcess11"/>
    <dgm:cxn modelId="{0188A7DE-4F25-430F-BB5B-E69AF0CCC842}" type="presParOf" srcId="{BCA85211-C0A8-4986-8A5C-649F69D4F266}" destId="{0B702403-A542-48F1-A58A-23E5CEC8F3AA}" srcOrd="0" destOrd="0" presId="urn:microsoft.com/office/officeart/2005/8/layout/hProcess11"/>
    <dgm:cxn modelId="{796D9F83-0639-4666-9BCF-35AD2E54B1AE}" type="presParOf" srcId="{0B702403-A542-48F1-A58A-23E5CEC8F3AA}" destId="{A0D3E8D6-4F41-4A6A-AD7C-30C481CB57A0}" srcOrd="0" destOrd="0" presId="urn:microsoft.com/office/officeart/2005/8/layout/hProcess11"/>
    <dgm:cxn modelId="{D5127DA1-33F1-4854-8265-69611B6AA99E}" type="presParOf" srcId="{0B702403-A542-48F1-A58A-23E5CEC8F3AA}" destId="{789C3313-FD78-46B9-A7D9-188BD312FD16}" srcOrd="1" destOrd="0" presId="urn:microsoft.com/office/officeart/2005/8/layout/hProcess11"/>
    <dgm:cxn modelId="{5A7C3CDA-2F42-4F1D-9C0D-6915780B8F17}" type="presParOf" srcId="{0B702403-A542-48F1-A58A-23E5CEC8F3AA}" destId="{B8AB528E-5051-425E-A3DD-CB0A49BB82C4}" srcOrd="2" destOrd="0" presId="urn:microsoft.com/office/officeart/2005/8/layout/hProcess11"/>
    <dgm:cxn modelId="{626A3605-4D91-40CA-AF56-A44F8BCF294A}" type="presParOf" srcId="{BCA85211-C0A8-4986-8A5C-649F69D4F266}" destId="{93EFE1E2-5CFC-4D02-A147-F635B0D1C796}" srcOrd="1" destOrd="0" presId="urn:microsoft.com/office/officeart/2005/8/layout/hProcess11"/>
    <dgm:cxn modelId="{79354E31-9DE3-4883-912D-8E3F45EAEA75}" type="presParOf" srcId="{BCA85211-C0A8-4986-8A5C-649F69D4F266}" destId="{44E3D924-CEFA-4944-B363-4B910BED959B}" srcOrd="2" destOrd="0" presId="urn:microsoft.com/office/officeart/2005/8/layout/hProcess11"/>
    <dgm:cxn modelId="{8B290098-7A99-4CEC-BBA7-5DB750117956}" type="presParOf" srcId="{44E3D924-CEFA-4944-B363-4B910BED959B}" destId="{E0E24BBD-5217-4B72-B579-1359283765D2}" srcOrd="0" destOrd="0" presId="urn:microsoft.com/office/officeart/2005/8/layout/hProcess11"/>
    <dgm:cxn modelId="{F3E1713E-8332-4DCA-952B-BAD587B46341}" type="presParOf" srcId="{44E3D924-CEFA-4944-B363-4B910BED959B}" destId="{03DFF1C9-E78B-443C-BB5C-522542302E95}" srcOrd="1" destOrd="0" presId="urn:microsoft.com/office/officeart/2005/8/layout/hProcess11"/>
    <dgm:cxn modelId="{9CB4BFC6-C74B-417D-ACB3-8E9843F44DE1}" type="presParOf" srcId="{44E3D924-CEFA-4944-B363-4B910BED959B}" destId="{626F5450-CBE0-405E-ACA3-24DA7F05F104}" srcOrd="2" destOrd="0" presId="urn:microsoft.com/office/officeart/2005/8/layout/hProcess11"/>
    <dgm:cxn modelId="{06309493-3F72-4A8E-A80E-A5B592C012BA}" type="presParOf" srcId="{BCA85211-C0A8-4986-8A5C-649F69D4F266}" destId="{F0E8302C-03E1-4621-B809-EFC31E668DAB}" srcOrd="3" destOrd="0" presId="urn:microsoft.com/office/officeart/2005/8/layout/hProcess11"/>
    <dgm:cxn modelId="{8C5790BC-6165-47A1-A390-300C43D663F1}" type="presParOf" srcId="{BCA85211-C0A8-4986-8A5C-649F69D4F266}" destId="{2F6A748A-2DE1-477D-83EB-CBA291CA61A3}" srcOrd="4" destOrd="0" presId="urn:microsoft.com/office/officeart/2005/8/layout/hProcess11"/>
    <dgm:cxn modelId="{EC875E78-76F5-4F41-8459-1EF6DB0C96D3}" type="presParOf" srcId="{2F6A748A-2DE1-477D-83EB-CBA291CA61A3}" destId="{68C130DF-C1E5-442F-99BF-94E8C5FA4D5B}" srcOrd="0" destOrd="0" presId="urn:microsoft.com/office/officeart/2005/8/layout/hProcess11"/>
    <dgm:cxn modelId="{9FF3496F-C011-4F95-9DFF-0A8A9EC0CD4D}" type="presParOf" srcId="{2F6A748A-2DE1-477D-83EB-CBA291CA61A3}" destId="{97F03823-815D-4500-9370-AE68D46AE44E}" srcOrd="1" destOrd="0" presId="urn:microsoft.com/office/officeart/2005/8/layout/hProcess11"/>
    <dgm:cxn modelId="{B1A13FE8-686A-4F4C-BF9D-EED8D5CB1C93}" type="presParOf" srcId="{2F6A748A-2DE1-477D-83EB-CBA291CA61A3}" destId="{F79BF7EE-2E40-4130-A154-91055FCE57B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713B8-CE67-43F2-AC26-6415F3079B9D}">
      <dsp:nvSpPr>
        <dsp:cNvPr id="0" name=""/>
        <dsp:cNvSpPr/>
      </dsp:nvSpPr>
      <dsp:spPr>
        <a:xfrm>
          <a:off x="0" y="776805"/>
          <a:ext cx="7994467" cy="103574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3E8D6-4F41-4A6A-AD7C-30C481CB57A0}">
      <dsp:nvSpPr>
        <dsp:cNvPr id="0" name=""/>
        <dsp:cNvSpPr/>
      </dsp:nvSpPr>
      <dsp:spPr>
        <a:xfrm>
          <a:off x="3513" y="0"/>
          <a:ext cx="2318707" cy="103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en-US" sz="2500" kern="1200"/>
            <a:t>Button pressed </a:t>
          </a:r>
        </a:p>
      </dsp:txBody>
      <dsp:txXfrm>
        <a:off x="3513" y="0"/>
        <a:ext cx="2318707" cy="1035741"/>
      </dsp:txXfrm>
    </dsp:sp>
    <dsp:sp modelId="{789C3313-FD78-46B9-A7D9-188BD312FD16}">
      <dsp:nvSpPr>
        <dsp:cNvPr id="0" name=""/>
        <dsp:cNvSpPr/>
      </dsp:nvSpPr>
      <dsp:spPr>
        <a:xfrm>
          <a:off x="1033399" y="1165208"/>
          <a:ext cx="258935" cy="25893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24BBD-5217-4B72-B579-1359283765D2}">
      <dsp:nvSpPr>
        <dsp:cNvPr id="0" name=""/>
        <dsp:cNvSpPr/>
      </dsp:nvSpPr>
      <dsp:spPr>
        <a:xfrm>
          <a:off x="2438156" y="1553611"/>
          <a:ext cx="2318707" cy="103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r>
            <a:rPr lang="en-US" sz="2500" kern="1200"/>
            <a:t>Function calling </a:t>
          </a:r>
        </a:p>
      </dsp:txBody>
      <dsp:txXfrm>
        <a:off x="2438156" y="1553611"/>
        <a:ext cx="2318707" cy="1035741"/>
      </dsp:txXfrm>
    </dsp:sp>
    <dsp:sp modelId="{03DFF1C9-E78B-443C-BB5C-522542302E95}">
      <dsp:nvSpPr>
        <dsp:cNvPr id="0" name=""/>
        <dsp:cNvSpPr/>
      </dsp:nvSpPr>
      <dsp:spPr>
        <a:xfrm>
          <a:off x="3468042" y="1165208"/>
          <a:ext cx="258935" cy="25893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C130DF-C1E5-442F-99BF-94E8C5FA4D5B}">
      <dsp:nvSpPr>
        <dsp:cNvPr id="0" name=""/>
        <dsp:cNvSpPr/>
      </dsp:nvSpPr>
      <dsp:spPr>
        <a:xfrm>
          <a:off x="4872799" y="0"/>
          <a:ext cx="2318707" cy="1035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r>
            <a:rPr lang="en-US" sz="2500" kern="1200"/>
            <a:t>results</a:t>
          </a:r>
        </a:p>
      </dsp:txBody>
      <dsp:txXfrm>
        <a:off x="4872799" y="0"/>
        <a:ext cx="2318707" cy="1035741"/>
      </dsp:txXfrm>
    </dsp:sp>
    <dsp:sp modelId="{97F03823-815D-4500-9370-AE68D46AE44E}">
      <dsp:nvSpPr>
        <dsp:cNvPr id="0" name=""/>
        <dsp:cNvSpPr/>
      </dsp:nvSpPr>
      <dsp:spPr>
        <a:xfrm>
          <a:off x="5902685" y="1165208"/>
          <a:ext cx="258935" cy="25893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1162C-36D8-44D9-9BAE-278D5F10998D}"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C04FD-EA05-47FC-8414-D2FF2C275CEA}" type="slidenum">
              <a:rPr lang="en-US" smtClean="0"/>
              <a:t>‹#›</a:t>
            </a:fld>
            <a:endParaRPr lang="en-US"/>
          </a:p>
        </p:txBody>
      </p:sp>
    </p:spTree>
    <p:extLst>
      <p:ext uri="{BB962C8B-B14F-4D97-AF65-F5344CB8AC3E}">
        <p14:creationId xmlns:p14="http://schemas.microsoft.com/office/powerpoint/2010/main" val="2530833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926-6071-4A4B-A107-C0C99820B887}" type="datetimeFigureOut">
              <a:rPr lang="en-US" smtClean="0"/>
              <a:t>2/1/2021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11B24CA-BC52-42DD-93D4-9439DC2F27F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980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C5926-6071-4A4B-A107-C0C99820B887}"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112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C5926-6071-4A4B-A107-C0C99820B887}"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40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C5926-6071-4A4B-A107-C0C99820B887}"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22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C5926-6071-4A4B-A107-C0C99820B887}"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B24CA-BC52-42DD-93D4-9439DC2F27F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40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C5926-6071-4A4B-A107-C0C99820B887}"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B24CA-BC52-42DD-93D4-9439DC2F27F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68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C5926-6071-4A4B-A107-C0C99820B887}"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1B24CA-BC52-42DD-93D4-9439DC2F27F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572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C5926-6071-4A4B-A107-C0C99820B887}"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1B24CA-BC52-42DD-93D4-9439DC2F27F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997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C5926-6071-4A4B-A107-C0C99820B887}"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1B24CA-BC52-42DD-93D4-9439DC2F27F1}" type="slidenum">
              <a:rPr lang="en-US" smtClean="0"/>
              <a:t>‹#›</a:t>
            </a:fld>
            <a:endParaRPr lang="en-US"/>
          </a:p>
        </p:txBody>
      </p:sp>
    </p:spTree>
    <p:extLst>
      <p:ext uri="{BB962C8B-B14F-4D97-AF65-F5344CB8AC3E}">
        <p14:creationId xmlns:p14="http://schemas.microsoft.com/office/powerpoint/2010/main" val="146959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C5926-6071-4A4B-A107-C0C99820B887}"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B24CA-BC52-42DD-93D4-9439DC2F27F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39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E5C5926-6071-4A4B-A107-C0C99820B887}" type="datetimeFigureOut">
              <a:rPr lang="en-US" smtClean="0"/>
              <a:t>2/1/2021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11B24CA-BC52-42DD-93D4-9439DC2F27F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61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E5C5926-6071-4A4B-A107-C0C99820B887}" type="datetimeFigureOut">
              <a:rPr lang="en-US" smtClean="0"/>
              <a:t>2/1/2021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11B24CA-BC52-42DD-93D4-9439DC2F27F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64556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D57B-D3D9-428F-9F11-BB1D4AF73700}"/>
              </a:ext>
            </a:extLst>
          </p:cNvPr>
          <p:cNvSpPr>
            <a:spLocks noGrp="1"/>
          </p:cNvSpPr>
          <p:nvPr>
            <p:ph type="ctrTitle"/>
          </p:nvPr>
        </p:nvSpPr>
        <p:spPr/>
        <p:txBody>
          <a:bodyPr/>
          <a:lstStyle/>
          <a:p>
            <a:r>
              <a:rPr lang="en-US" dirty="0" err="1"/>
              <a:t>ScienTific</a:t>
            </a:r>
            <a:r>
              <a:rPr lang="en-US" dirty="0"/>
              <a:t> Calculator</a:t>
            </a:r>
          </a:p>
        </p:txBody>
      </p:sp>
      <p:sp>
        <p:nvSpPr>
          <p:cNvPr id="3" name="Subtitle 2">
            <a:extLst>
              <a:ext uri="{FF2B5EF4-FFF2-40B4-BE49-F238E27FC236}">
                <a16:creationId xmlns:a16="http://schemas.microsoft.com/office/drawing/2014/main" id="{D377D578-0850-40AA-9DA3-481164743472}"/>
              </a:ext>
            </a:extLst>
          </p:cNvPr>
          <p:cNvSpPr>
            <a:spLocks noGrp="1"/>
          </p:cNvSpPr>
          <p:nvPr>
            <p:ph type="subTitle" idx="1"/>
          </p:nvPr>
        </p:nvSpPr>
        <p:spPr>
          <a:xfrm>
            <a:off x="1295902" y="4079875"/>
            <a:ext cx="9144000" cy="1655762"/>
          </a:xfrm>
        </p:spPr>
        <p:txBody>
          <a:bodyPr/>
          <a:lstStyle/>
          <a:p>
            <a:pPr marL="342900" indent="-342900" algn="l">
              <a:buFont typeface="Arial" panose="020B0604020202020204" pitchFamily="34" charset="0"/>
              <a:buChar char="•"/>
            </a:pPr>
            <a:r>
              <a:rPr lang="en-US" b="1" dirty="0"/>
              <a:t>Aleem (20B-108-CS)</a:t>
            </a:r>
          </a:p>
          <a:p>
            <a:pPr marL="342900" indent="-342900" algn="l">
              <a:buFont typeface="Arial" panose="020B0604020202020204" pitchFamily="34" charset="0"/>
              <a:buChar char="•"/>
            </a:pPr>
            <a:r>
              <a:rPr lang="en-US" b="1" dirty="0" err="1"/>
              <a:t>Sundesh</a:t>
            </a:r>
            <a:r>
              <a:rPr lang="en-US" b="1" dirty="0"/>
              <a:t> (20B-082-CS)</a:t>
            </a:r>
          </a:p>
        </p:txBody>
      </p:sp>
      <p:pic>
        <p:nvPicPr>
          <p:cNvPr id="5" name="Picture 4">
            <a:extLst>
              <a:ext uri="{FF2B5EF4-FFF2-40B4-BE49-F238E27FC236}">
                <a16:creationId xmlns:a16="http://schemas.microsoft.com/office/drawing/2014/main" id="{7238F578-57CD-4C52-91D9-84F63B776300}"/>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8017377" y="1122363"/>
            <a:ext cx="2725895" cy="191625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34C9B60-C519-418D-B878-920302A21B58}"/>
              </a:ext>
            </a:extLst>
          </p:cNvPr>
          <p:cNvSpPr txBox="1"/>
          <p:nvPr/>
        </p:nvSpPr>
        <p:spPr>
          <a:xfrm>
            <a:off x="8017377" y="4234375"/>
            <a:ext cx="3785417" cy="1107996"/>
          </a:xfrm>
          <a:prstGeom prst="rect">
            <a:avLst/>
          </a:prstGeom>
          <a:noFill/>
        </p:spPr>
        <p:txBody>
          <a:bodyPr wrap="square" rtlCol="0">
            <a:spAutoFit/>
          </a:bodyPr>
          <a:lstStyle/>
          <a:p>
            <a:r>
              <a:rPr lang="en-US" b="1" dirty="0"/>
              <a:t>Programming fundamentals </a:t>
            </a:r>
            <a:endParaRPr lang="en-US" sz="4800" b="1" dirty="0"/>
          </a:p>
          <a:p>
            <a:r>
              <a:rPr lang="en-US" sz="4800" b="1" dirty="0"/>
              <a:t>        Project</a:t>
            </a:r>
            <a:endParaRPr lang="en-US" b="1" dirty="0"/>
          </a:p>
        </p:txBody>
      </p:sp>
    </p:spTree>
    <p:extLst>
      <p:ext uri="{BB962C8B-B14F-4D97-AF65-F5344CB8AC3E}">
        <p14:creationId xmlns:p14="http://schemas.microsoft.com/office/powerpoint/2010/main" val="138954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0B075-727B-4684-84D3-409D2FACD0D6}"/>
              </a:ext>
            </a:extLst>
          </p:cNvPr>
          <p:cNvSpPr txBox="1"/>
          <p:nvPr/>
        </p:nvSpPr>
        <p:spPr>
          <a:xfrm>
            <a:off x="354874" y="245972"/>
            <a:ext cx="11482251" cy="1569660"/>
          </a:xfrm>
          <a:prstGeom prst="rect">
            <a:avLst/>
          </a:prstGeom>
          <a:noFill/>
        </p:spPr>
        <p:txBody>
          <a:bodyPr wrap="square" rtlCol="0">
            <a:spAutoFit/>
          </a:bodyPr>
          <a:lstStyle/>
          <a:p>
            <a:endParaRPr lang="en-US" sz="2400" b="1" dirty="0"/>
          </a:p>
          <a:p>
            <a:pPr marL="342900" indent="-342900">
              <a:buFont typeface="Arial" panose="020B0604020202020204" pitchFamily="34" charset="0"/>
              <a:buChar char="•"/>
            </a:pPr>
            <a:r>
              <a:rPr lang="en-US" sz="2400" dirty="0"/>
              <a:t>After positioning we created </a:t>
            </a:r>
            <a:r>
              <a:rPr lang="en-US" sz="2400" b="1" dirty="0"/>
              <a:t>(defined) </a:t>
            </a:r>
            <a:r>
              <a:rPr lang="en-US" sz="2400" dirty="0"/>
              <a:t>functions that the buttons would perform :</a:t>
            </a:r>
          </a:p>
          <a:p>
            <a:endParaRPr lang="en-US" sz="2400" b="1" dirty="0"/>
          </a:p>
          <a:p>
            <a:endParaRPr lang="en-US" sz="24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8547"/>
          <a:stretch/>
        </p:blipFill>
        <p:spPr>
          <a:xfrm>
            <a:off x="2103911" y="1607802"/>
            <a:ext cx="7079277" cy="3453353"/>
          </a:xfrm>
          <a:prstGeom prst="rect">
            <a:avLst/>
          </a:prstGeom>
          <a:ln>
            <a:solidFill>
              <a:schemeClr val="tx1"/>
            </a:solidFill>
          </a:ln>
          <a:effectLst>
            <a:outerShdw blurRad="292100" dist="139700" dir="2700000" algn="tl" rotWithShape="0">
              <a:srgbClr val="333333">
                <a:alpha val="65000"/>
              </a:srgbClr>
            </a:outerShdw>
          </a:effectLst>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39923"/>
          <a:stretch/>
        </p:blipFill>
        <p:spPr>
          <a:xfrm>
            <a:off x="5449784" y="2140395"/>
            <a:ext cx="5314010" cy="3220837"/>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772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0B075-727B-4684-84D3-409D2FACD0D6}"/>
              </a:ext>
            </a:extLst>
          </p:cNvPr>
          <p:cNvSpPr txBox="1"/>
          <p:nvPr/>
        </p:nvSpPr>
        <p:spPr>
          <a:xfrm>
            <a:off x="0" y="196857"/>
            <a:ext cx="11482251" cy="1569660"/>
          </a:xfrm>
          <a:prstGeom prst="rect">
            <a:avLst/>
          </a:prstGeom>
          <a:noFill/>
        </p:spPr>
        <p:txBody>
          <a:bodyPr wrap="square" rtlCol="0">
            <a:spAutoFit/>
          </a:bodyPr>
          <a:lstStyle/>
          <a:p>
            <a:r>
              <a:rPr lang="en-US" sz="2400" b="1" dirty="0"/>
              <a:t>We linked all functions with the Equal button so when the user is done with the input and clicked equal’ the equal function will recognize the input and will perform those actions and will show the output on screen.</a:t>
            </a:r>
          </a:p>
          <a:p>
            <a:endParaRPr lang="en-US" sz="2400"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4" t="-65" r="13900" b="29227"/>
          <a:stretch/>
        </p:blipFill>
        <p:spPr>
          <a:xfrm>
            <a:off x="2982687" y="1621656"/>
            <a:ext cx="8329748" cy="4111078"/>
          </a:xfrm>
          <a:prstGeom prst="rect">
            <a:avLst/>
          </a:prstGeom>
          <a:ln>
            <a:solidFill>
              <a:schemeClr val="tx1"/>
            </a:solid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100DF6D6-174D-4C94-B0FE-22C829EBF1EC}"/>
              </a:ext>
            </a:extLst>
          </p:cNvPr>
          <p:cNvSpPr txBox="1"/>
          <p:nvPr/>
        </p:nvSpPr>
        <p:spPr>
          <a:xfrm>
            <a:off x="91440" y="1867989"/>
            <a:ext cx="1972491" cy="2536528"/>
          </a:xfrm>
          <a:prstGeom prst="rect">
            <a:avLst/>
          </a:prstGeom>
          <a:noFill/>
          <a:effectLst>
            <a:outerShdw blurRad="152400" dist="317500" dir="5400000" sx="90000" sy="-19000" rotWithShape="0">
              <a:prstClr val="black">
                <a:alpha val="15000"/>
              </a:prstClr>
            </a:outerShdw>
          </a:effectLst>
        </p:spPr>
        <p:txBody>
          <a:bodyPr wrap="square" rtlCol="0">
            <a:spAutoFit/>
          </a:bodyPr>
          <a:lstStyle/>
          <a:p>
            <a:pPr marL="285750" indent="-285750">
              <a:lnSpc>
                <a:spcPct val="150000"/>
              </a:lnSpc>
              <a:buFont typeface="Arial" panose="020B0604020202020204" pitchFamily="34" charset="0"/>
              <a:buChar char="•"/>
            </a:pPr>
            <a:r>
              <a:rPr lang="en-US" b="1" dirty="0"/>
              <a:t>Addition</a:t>
            </a:r>
          </a:p>
          <a:p>
            <a:pPr marL="285750" indent="-285750">
              <a:lnSpc>
                <a:spcPct val="150000"/>
              </a:lnSpc>
              <a:buFont typeface="Arial" panose="020B0604020202020204" pitchFamily="34" charset="0"/>
              <a:buChar char="•"/>
            </a:pPr>
            <a:r>
              <a:rPr lang="en-US" b="1" dirty="0" err="1"/>
              <a:t>Subtracion</a:t>
            </a:r>
            <a:r>
              <a:rPr lang="en-US" b="1" dirty="0"/>
              <a:t> </a:t>
            </a:r>
          </a:p>
          <a:p>
            <a:pPr marL="285750" indent="-285750">
              <a:lnSpc>
                <a:spcPct val="150000"/>
              </a:lnSpc>
              <a:buFont typeface="Arial" panose="020B0604020202020204" pitchFamily="34" charset="0"/>
              <a:buChar char="•"/>
            </a:pPr>
            <a:r>
              <a:rPr lang="en-US" b="1" dirty="0"/>
              <a:t>Division</a:t>
            </a:r>
          </a:p>
          <a:p>
            <a:pPr marL="285750" indent="-285750">
              <a:lnSpc>
                <a:spcPct val="150000"/>
              </a:lnSpc>
              <a:buFont typeface="Arial" panose="020B0604020202020204" pitchFamily="34" charset="0"/>
              <a:buChar char="•"/>
            </a:pPr>
            <a:r>
              <a:rPr lang="en-US" b="1" dirty="0"/>
              <a:t>Multiplication</a:t>
            </a:r>
          </a:p>
          <a:p>
            <a:pPr marL="285750" indent="-285750">
              <a:lnSpc>
                <a:spcPct val="150000"/>
              </a:lnSpc>
              <a:buFont typeface="Arial" panose="020B0604020202020204" pitchFamily="34" charset="0"/>
              <a:buChar char="•"/>
            </a:pPr>
            <a:r>
              <a:rPr lang="en-US" b="1" dirty="0"/>
              <a:t>And many more.</a:t>
            </a:r>
          </a:p>
        </p:txBody>
      </p:sp>
    </p:spTree>
    <p:extLst>
      <p:ext uri="{BB962C8B-B14F-4D97-AF65-F5344CB8AC3E}">
        <p14:creationId xmlns:p14="http://schemas.microsoft.com/office/powerpoint/2010/main" val="394510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F2BF46-F437-44BC-AC03-382538F9E611}"/>
              </a:ext>
            </a:extLst>
          </p:cNvPr>
          <p:cNvSpPr txBox="1"/>
          <p:nvPr/>
        </p:nvSpPr>
        <p:spPr>
          <a:xfrm>
            <a:off x="0" y="117566"/>
            <a:ext cx="12004766" cy="707886"/>
          </a:xfrm>
          <a:prstGeom prst="rect">
            <a:avLst/>
          </a:prstGeom>
          <a:noFill/>
        </p:spPr>
        <p:txBody>
          <a:bodyPr wrap="square" rtlCol="0">
            <a:spAutoFit/>
          </a:bodyPr>
          <a:lstStyle/>
          <a:p>
            <a:r>
              <a:rPr lang="en-US" sz="2000" b="1" dirty="0"/>
              <a:t>And in last we added a picture on the corner of calculator/window and also changed the icon of the calculator : </a:t>
            </a:r>
          </a:p>
        </p:txBody>
      </p:sp>
      <p:pic>
        <p:nvPicPr>
          <p:cNvPr id="9" name="Picture 8">
            <a:extLst>
              <a:ext uri="{FF2B5EF4-FFF2-40B4-BE49-F238E27FC236}">
                <a16:creationId xmlns:a16="http://schemas.microsoft.com/office/drawing/2014/main" id="{D2132351-4BD0-47B6-9576-761E339F3FC2}"/>
              </a:ext>
            </a:extLst>
          </p:cNvPr>
          <p:cNvPicPr>
            <a:picLocks noChangeAspect="1"/>
          </p:cNvPicPr>
          <p:nvPr/>
        </p:nvPicPr>
        <p:blipFill>
          <a:blip r:embed="rId2"/>
          <a:stretch>
            <a:fillRect/>
          </a:stretch>
        </p:blipFill>
        <p:spPr>
          <a:xfrm>
            <a:off x="419100" y="2314356"/>
            <a:ext cx="5490900" cy="707886"/>
          </a:xfrm>
          <a:prstGeom prst="rect">
            <a:avLst/>
          </a:prstGeom>
          <a:ln>
            <a:solidFill>
              <a:schemeClr val="tx1"/>
            </a:solidFill>
          </a:ln>
        </p:spPr>
      </p:pic>
      <p:pic>
        <p:nvPicPr>
          <p:cNvPr id="11" name="Picture 10">
            <a:extLst>
              <a:ext uri="{FF2B5EF4-FFF2-40B4-BE49-F238E27FC236}">
                <a16:creationId xmlns:a16="http://schemas.microsoft.com/office/drawing/2014/main" id="{2FB9DB19-3E30-4608-8CBE-9B6AC9D4E9AA}"/>
              </a:ext>
            </a:extLst>
          </p:cNvPr>
          <p:cNvPicPr>
            <a:picLocks noChangeAspect="1"/>
          </p:cNvPicPr>
          <p:nvPr/>
        </p:nvPicPr>
        <p:blipFill>
          <a:blip r:embed="rId3"/>
          <a:stretch>
            <a:fillRect/>
          </a:stretch>
        </p:blipFill>
        <p:spPr>
          <a:xfrm>
            <a:off x="297474" y="4268496"/>
            <a:ext cx="6162535" cy="816846"/>
          </a:xfrm>
          <a:prstGeom prst="rect">
            <a:avLst/>
          </a:prstGeom>
          <a:ln>
            <a:solidFill>
              <a:schemeClr val="tx1"/>
            </a:solidFill>
          </a:ln>
        </p:spPr>
      </p:pic>
      <p:pic>
        <p:nvPicPr>
          <p:cNvPr id="13" name="Picture 12">
            <a:extLst>
              <a:ext uri="{FF2B5EF4-FFF2-40B4-BE49-F238E27FC236}">
                <a16:creationId xmlns:a16="http://schemas.microsoft.com/office/drawing/2014/main" id="{1980D9EB-334E-4B5E-86D8-528244B3AD6E}"/>
              </a:ext>
            </a:extLst>
          </p:cNvPr>
          <p:cNvPicPr>
            <a:picLocks noChangeAspect="1"/>
          </p:cNvPicPr>
          <p:nvPr/>
        </p:nvPicPr>
        <p:blipFill>
          <a:blip r:embed="rId4">
            <a:extLst>
              <a:ext uri="{BEBA8EAE-BF5A-486C-A8C5-ECC9F3942E4B}">
                <a14:imgProps xmlns:a14="http://schemas.microsoft.com/office/drawing/2010/main">
                  <a14:imgLayer r:embed="rId5">
                    <a14:imgEffect>
                      <a14:artisticBlur radius="6"/>
                    </a14:imgEffect>
                  </a14:imgLayer>
                </a14:imgProps>
              </a:ext>
              <a:ext uri="{28A0092B-C50C-407E-A947-70E740481C1C}">
                <a14:useLocalDpi xmlns:a14="http://schemas.microsoft.com/office/drawing/2010/main" val="0"/>
              </a:ext>
            </a:extLst>
          </a:blip>
          <a:stretch>
            <a:fillRect/>
          </a:stretch>
        </p:blipFill>
        <p:spPr>
          <a:xfrm>
            <a:off x="6706753" y="812952"/>
            <a:ext cx="4821577" cy="523209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6C5BACFF-109A-40C8-96BD-E22A63DA54E3}"/>
              </a:ext>
            </a:extLst>
          </p:cNvPr>
          <p:cNvPicPr>
            <a:picLocks noChangeAspect="1"/>
          </p:cNvPicPr>
          <p:nvPr/>
        </p:nvPicPr>
        <p:blipFill rotWithShape="1">
          <a:blip r:embed="rId6">
            <a:extLst>
              <a:ext uri="{28A0092B-C50C-407E-A947-70E740481C1C}">
                <a14:useLocalDpi xmlns:a14="http://schemas.microsoft.com/office/drawing/2010/main" val="0"/>
              </a:ext>
            </a:extLst>
          </a:blip>
          <a:srcRect r="75206" b="86943"/>
          <a:stretch/>
        </p:blipFill>
        <p:spPr>
          <a:xfrm>
            <a:off x="6460009" y="595280"/>
            <a:ext cx="2825848" cy="1614858"/>
          </a:xfrm>
          <a:prstGeom prst="rect">
            <a:avLst/>
          </a:prstGeom>
          <a:ln w="19050">
            <a:solidFill>
              <a:schemeClr val="bg1"/>
            </a:solidFill>
          </a:ln>
          <a:effectLst>
            <a:outerShdw blurRad="292100" dist="139700" dir="2700000" algn="tl" rotWithShape="0">
              <a:srgbClr val="333333">
                <a:alpha val="65000"/>
              </a:srgbClr>
            </a:outerShdw>
          </a:effectLst>
          <a:scene3d>
            <a:camera prst="obliqueTopLeft"/>
            <a:lightRig rig="threePt" dir="t"/>
          </a:scene3d>
        </p:spPr>
      </p:pic>
      <p:pic>
        <p:nvPicPr>
          <p:cNvPr id="16" name="Picture 15">
            <a:extLst>
              <a:ext uri="{FF2B5EF4-FFF2-40B4-BE49-F238E27FC236}">
                <a16:creationId xmlns:a16="http://schemas.microsoft.com/office/drawing/2014/main" id="{1B38E72E-F3C5-47B6-AEE8-9D38E65DFC31}"/>
              </a:ext>
            </a:extLst>
          </p:cNvPr>
          <p:cNvPicPr>
            <a:picLocks noChangeAspect="1"/>
          </p:cNvPicPr>
          <p:nvPr/>
        </p:nvPicPr>
        <p:blipFill rotWithShape="1">
          <a:blip r:embed="rId6">
            <a:extLst>
              <a:ext uri="{28A0092B-C50C-407E-A947-70E740481C1C}">
                <a14:useLocalDpi xmlns:a14="http://schemas.microsoft.com/office/drawing/2010/main" val="0"/>
              </a:ext>
            </a:extLst>
          </a:blip>
          <a:srcRect l="76040" t="88818"/>
          <a:stretch/>
        </p:blipFill>
        <p:spPr>
          <a:xfrm>
            <a:off x="10028718" y="5073774"/>
            <a:ext cx="1398012" cy="708002"/>
          </a:xfrm>
          <a:prstGeom prst="rect">
            <a:avLst/>
          </a:prstGeom>
          <a:ln w="28575">
            <a:solidFill>
              <a:schemeClr val="bg1"/>
            </a:solid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F20E079D-83FD-432A-BC38-27BD74DC8DD8}"/>
              </a:ext>
            </a:extLst>
          </p:cNvPr>
          <p:cNvSpPr txBox="1"/>
          <p:nvPr/>
        </p:nvSpPr>
        <p:spPr>
          <a:xfrm>
            <a:off x="419100" y="1798100"/>
            <a:ext cx="4443186" cy="400110"/>
          </a:xfrm>
          <a:prstGeom prst="rect">
            <a:avLst/>
          </a:prstGeom>
          <a:noFill/>
        </p:spPr>
        <p:txBody>
          <a:bodyPr wrap="square" rtlCol="0">
            <a:spAutoFit/>
          </a:bodyPr>
          <a:lstStyle/>
          <a:p>
            <a:r>
              <a:rPr lang="en-US" sz="2000" b="1" dirty="0"/>
              <a:t>For icon :  </a:t>
            </a:r>
            <a:r>
              <a:rPr lang="en-US" sz="2000" dirty="0" err="1"/>
              <a:t>iconphoto</a:t>
            </a:r>
            <a:r>
              <a:rPr lang="en-US" sz="2000" dirty="0"/>
              <a:t> function used.</a:t>
            </a:r>
            <a:endParaRPr lang="en-US" b="1" dirty="0"/>
          </a:p>
        </p:txBody>
      </p:sp>
      <p:sp>
        <p:nvSpPr>
          <p:cNvPr id="20" name="TextBox 19">
            <a:extLst>
              <a:ext uri="{FF2B5EF4-FFF2-40B4-BE49-F238E27FC236}">
                <a16:creationId xmlns:a16="http://schemas.microsoft.com/office/drawing/2014/main" id="{A0D68DB3-3B42-42E4-9BE3-6E5DDEC938A2}"/>
              </a:ext>
            </a:extLst>
          </p:cNvPr>
          <p:cNvSpPr txBox="1"/>
          <p:nvPr/>
        </p:nvSpPr>
        <p:spPr>
          <a:xfrm>
            <a:off x="297474" y="3512593"/>
            <a:ext cx="5798526" cy="646331"/>
          </a:xfrm>
          <a:prstGeom prst="rect">
            <a:avLst/>
          </a:prstGeom>
          <a:noFill/>
        </p:spPr>
        <p:txBody>
          <a:bodyPr wrap="square" rtlCol="0">
            <a:spAutoFit/>
          </a:bodyPr>
          <a:lstStyle/>
          <a:p>
            <a:r>
              <a:rPr lang="en-US" b="1" dirty="0"/>
              <a:t>Corner image : </a:t>
            </a:r>
            <a:r>
              <a:rPr lang="en-US" dirty="0"/>
              <a:t>First I got the image from storage and implemented it in a button and disabled the button.</a:t>
            </a:r>
          </a:p>
        </p:txBody>
      </p:sp>
    </p:spTree>
    <p:extLst>
      <p:ext uri="{BB962C8B-B14F-4D97-AF65-F5344CB8AC3E}">
        <p14:creationId xmlns:p14="http://schemas.microsoft.com/office/powerpoint/2010/main" val="15454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0B075-727B-4684-84D3-409D2FACD0D6}"/>
              </a:ext>
            </a:extLst>
          </p:cNvPr>
          <p:cNvSpPr txBox="1"/>
          <p:nvPr/>
        </p:nvSpPr>
        <p:spPr>
          <a:xfrm>
            <a:off x="91440" y="143691"/>
            <a:ext cx="11482251" cy="1077218"/>
          </a:xfrm>
          <a:prstGeom prst="rect">
            <a:avLst/>
          </a:prstGeom>
          <a:noFill/>
        </p:spPr>
        <p:txBody>
          <a:bodyPr wrap="square" rtlCol="0">
            <a:spAutoFit/>
          </a:bodyPr>
          <a:lstStyle/>
          <a:p>
            <a:r>
              <a:rPr lang="en-US" sz="3200" dirty="0"/>
              <a:t>And in last we ended with the </a:t>
            </a:r>
            <a:r>
              <a:rPr lang="en-US" sz="3200" b="1" dirty="0"/>
              <a:t>“</a:t>
            </a:r>
            <a:r>
              <a:rPr lang="en-US" sz="3200" b="1" dirty="0" err="1"/>
              <a:t>mainloop</a:t>
            </a:r>
            <a:r>
              <a:rPr lang="en-US" sz="3200" b="1" dirty="0"/>
              <a:t>( )” </a:t>
            </a:r>
            <a:r>
              <a:rPr lang="en-US" sz="3200" dirty="0"/>
              <a:t>So our calculator or window can run as long as we don’t quit it.</a:t>
            </a:r>
            <a:endParaRPr lang="en-US"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109" y="2188164"/>
            <a:ext cx="6915150" cy="1724025"/>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06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097655-777B-4DF6-B0D7-4484EF434F2B}"/>
              </a:ext>
            </a:extLst>
          </p:cNvPr>
          <p:cNvSpPr txBox="1"/>
          <p:nvPr/>
        </p:nvSpPr>
        <p:spPr>
          <a:xfrm>
            <a:off x="2540000" y="1364342"/>
            <a:ext cx="6168572" cy="2893100"/>
          </a:xfrm>
          <a:prstGeom prst="rect">
            <a:avLst/>
          </a:prstGeom>
          <a:noFill/>
        </p:spPr>
        <p:txBody>
          <a:bodyPr wrap="square" rtlCol="0">
            <a:spAutoFit/>
          </a:bodyPr>
          <a:lstStyle/>
          <a:p>
            <a:r>
              <a:rPr lang="en-US" sz="13800" b="1" dirty="0"/>
              <a:t>Thanks</a:t>
            </a:r>
            <a:r>
              <a:rPr lang="en-US" sz="2800" dirty="0"/>
              <a:t> 								</a:t>
            </a:r>
            <a:r>
              <a:rPr lang="en-US" sz="4400" dirty="0">
                <a:latin typeface="Aldhabi" panose="01000000000000000000" pitchFamily="2" charset="-78"/>
                <a:cs typeface="Aldhabi" panose="01000000000000000000" pitchFamily="2" charset="-78"/>
              </a:rPr>
              <a:t>for being here.</a:t>
            </a:r>
            <a:endParaRPr lang="en-US"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14389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E96156-D365-4BBB-8D4B-AA026BD02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730" y="292318"/>
            <a:ext cx="4996114" cy="5421493"/>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7CF1A07C-AB32-4727-8F5F-5727AC9B0186}"/>
              </a:ext>
            </a:extLst>
          </p:cNvPr>
          <p:cNvSpPr txBox="1"/>
          <p:nvPr/>
        </p:nvSpPr>
        <p:spPr>
          <a:xfrm>
            <a:off x="649156" y="1853525"/>
            <a:ext cx="5446844" cy="2400657"/>
          </a:xfrm>
          <a:prstGeom prst="rect">
            <a:avLst/>
          </a:prstGeom>
          <a:noFill/>
        </p:spPr>
        <p:txBody>
          <a:bodyPr wrap="square" rtlCol="0">
            <a:spAutoFit/>
          </a:bodyPr>
          <a:lstStyle/>
          <a:p>
            <a:r>
              <a:rPr lang="en-US" sz="6600" dirty="0"/>
              <a:t>The </a:t>
            </a:r>
            <a:r>
              <a:rPr lang="en-US" sz="6600" dirty="0">
                <a:effectLst>
                  <a:outerShdw blurRad="38100" dist="38100" dir="2700000" algn="tl">
                    <a:srgbClr val="000000">
                      <a:alpha val="43137"/>
                    </a:srgbClr>
                  </a:outerShdw>
                </a:effectLst>
              </a:rPr>
              <a:t>Design of our calculator</a:t>
            </a:r>
            <a:r>
              <a:rPr lang="en-US" sz="6600" dirty="0"/>
              <a:t> </a:t>
            </a:r>
          </a:p>
          <a:p>
            <a:endParaRPr lang="en-US" dirty="0"/>
          </a:p>
        </p:txBody>
      </p:sp>
    </p:spTree>
    <p:extLst>
      <p:ext uri="{BB962C8B-B14F-4D97-AF65-F5344CB8AC3E}">
        <p14:creationId xmlns:p14="http://schemas.microsoft.com/office/powerpoint/2010/main" val="3900870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73EAA-A378-46F6-B9F7-4A0678A9A516}"/>
              </a:ext>
            </a:extLst>
          </p:cNvPr>
          <p:cNvSpPr txBox="1"/>
          <p:nvPr/>
        </p:nvSpPr>
        <p:spPr>
          <a:xfrm>
            <a:off x="407963" y="225083"/>
            <a:ext cx="11422966" cy="1569660"/>
          </a:xfrm>
          <a:prstGeom prst="rect">
            <a:avLst/>
          </a:prstGeom>
          <a:noFill/>
        </p:spPr>
        <p:txBody>
          <a:bodyPr wrap="square" rtlCol="0">
            <a:spAutoFit/>
          </a:bodyPr>
          <a:lstStyle/>
          <a:p>
            <a:pPr marL="457200" indent="-457200">
              <a:buFont typeface="Arial" panose="020B0604020202020204" pitchFamily="34" charset="0"/>
              <a:buChar char="•"/>
            </a:pPr>
            <a:r>
              <a:rPr lang="en-US" sz="3200" b="1" u="sng" dirty="0"/>
              <a:t>What Things our calculator can do :</a:t>
            </a:r>
          </a:p>
          <a:p>
            <a:endParaRPr lang="en-US" sz="3200" b="1" dirty="0"/>
          </a:p>
          <a:p>
            <a:r>
              <a:rPr lang="en-US" sz="3200" dirty="0"/>
              <a:t>    It can solve simple calculations as well as trigonometric :</a:t>
            </a:r>
          </a:p>
        </p:txBody>
      </p:sp>
      <p:pic>
        <p:nvPicPr>
          <p:cNvPr id="6" name="Picture 5">
            <a:extLst>
              <a:ext uri="{FF2B5EF4-FFF2-40B4-BE49-F238E27FC236}">
                <a16:creationId xmlns:a16="http://schemas.microsoft.com/office/drawing/2014/main" id="{4E9A8E5A-9BAA-445B-9139-F289C1CDA201}"/>
              </a:ext>
            </a:extLst>
          </p:cNvPr>
          <p:cNvPicPr>
            <a:picLocks noChangeAspect="1"/>
          </p:cNvPicPr>
          <p:nvPr/>
        </p:nvPicPr>
        <p:blipFill rotWithShape="1">
          <a:blip r:embed="rId2">
            <a:extLst>
              <a:ext uri="{28A0092B-C50C-407E-A947-70E740481C1C}">
                <a14:useLocalDpi xmlns:a14="http://schemas.microsoft.com/office/drawing/2010/main" val="0"/>
              </a:ext>
            </a:extLst>
          </a:blip>
          <a:srcRect b="75979"/>
          <a:stretch/>
        </p:blipFill>
        <p:spPr>
          <a:xfrm>
            <a:off x="576776" y="2095341"/>
            <a:ext cx="5317588" cy="1460304"/>
          </a:xfrm>
          <a:prstGeom prst="rect">
            <a:avLst/>
          </a:prstGeom>
        </p:spPr>
      </p:pic>
      <p:pic>
        <p:nvPicPr>
          <p:cNvPr id="8" name="Picture 7">
            <a:extLst>
              <a:ext uri="{FF2B5EF4-FFF2-40B4-BE49-F238E27FC236}">
                <a16:creationId xmlns:a16="http://schemas.microsoft.com/office/drawing/2014/main" id="{9F7C546E-7664-489E-ACC5-DD2FD06C74D2}"/>
              </a:ext>
            </a:extLst>
          </p:cNvPr>
          <p:cNvPicPr>
            <a:picLocks noChangeAspect="1"/>
          </p:cNvPicPr>
          <p:nvPr/>
        </p:nvPicPr>
        <p:blipFill rotWithShape="1">
          <a:blip r:embed="rId3">
            <a:extLst>
              <a:ext uri="{28A0092B-C50C-407E-A947-70E740481C1C}">
                <a14:useLocalDpi xmlns:a14="http://schemas.microsoft.com/office/drawing/2010/main" val="0"/>
              </a:ext>
            </a:extLst>
          </a:blip>
          <a:srcRect b="76393"/>
          <a:stretch/>
        </p:blipFill>
        <p:spPr>
          <a:xfrm>
            <a:off x="6297638" y="2095341"/>
            <a:ext cx="5317589" cy="1462743"/>
          </a:xfrm>
          <a:prstGeom prst="rect">
            <a:avLst/>
          </a:prstGeom>
        </p:spPr>
      </p:pic>
      <p:pic>
        <p:nvPicPr>
          <p:cNvPr id="10" name="Picture 9">
            <a:extLst>
              <a:ext uri="{FF2B5EF4-FFF2-40B4-BE49-F238E27FC236}">
                <a16:creationId xmlns:a16="http://schemas.microsoft.com/office/drawing/2014/main" id="{FAE43759-D1D2-4974-8446-38B07FFBB1DA}"/>
              </a:ext>
            </a:extLst>
          </p:cNvPr>
          <p:cNvPicPr>
            <a:picLocks noChangeAspect="1"/>
          </p:cNvPicPr>
          <p:nvPr/>
        </p:nvPicPr>
        <p:blipFill rotWithShape="1">
          <a:blip r:embed="rId4">
            <a:extLst>
              <a:ext uri="{28A0092B-C50C-407E-A947-70E740481C1C}">
                <a14:useLocalDpi xmlns:a14="http://schemas.microsoft.com/office/drawing/2010/main" val="0"/>
              </a:ext>
            </a:extLst>
          </a:blip>
          <a:srcRect b="76417"/>
          <a:stretch/>
        </p:blipFill>
        <p:spPr>
          <a:xfrm>
            <a:off x="576775" y="3895255"/>
            <a:ext cx="5317589" cy="1372290"/>
          </a:xfrm>
          <a:prstGeom prst="rect">
            <a:avLst/>
          </a:prstGeom>
        </p:spPr>
      </p:pic>
      <p:pic>
        <p:nvPicPr>
          <p:cNvPr id="12" name="Picture 11">
            <a:extLst>
              <a:ext uri="{FF2B5EF4-FFF2-40B4-BE49-F238E27FC236}">
                <a16:creationId xmlns:a16="http://schemas.microsoft.com/office/drawing/2014/main" id="{6CD8CCA2-E295-4A00-8085-9F71B074C23A}"/>
              </a:ext>
            </a:extLst>
          </p:cNvPr>
          <p:cNvPicPr>
            <a:picLocks noChangeAspect="1"/>
          </p:cNvPicPr>
          <p:nvPr/>
        </p:nvPicPr>
        <p:blipFill rotWithShape="1">
          <a:blip r:embed="rId5">
            <a:extLst>
              <a:ext uri="{28A0092B-C50C-407E-A947-70E740481C1C}">
                <a14:useLocalDpi xmlns:a14="http://schemas.microsoft.com/office/drawing/2010/main" val="0"/>
              </a:ext>
            </a:extLst>
          </a:blip>
          <a:srcRect b="76312"/>
          <a:stretch/>
        </p:blipFill>
        <p:spPr>
          <a:xfrm>
            <a:off x="6297636" y="3903839"/>
            <a:ext cx="5288883" cy="1363706"/>
          </a:xfrm>
          <a:prstGeom prst="rect">
            <a:avLst/>
          </a:prstGeom>
        </p:spPr>
      </p:pic>
    </p:spTree>
    <p:extLst>
      <p:ext uri="{BB962C8B-B14F-4D97-AF65-F5344CB8AC3E}">
        <p14:creationId xmlns:p14="http://schemas.microsoft.com/office/powerpoint/2010/main" val="400941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68A32-054B-468A-8567-AAC85C6236DF}"/>
              </a:ext>
            </a:extLst>
          </p:cNvPr>
          <p:cNvSpPr txBox="1"/>
          <p:nvPr/>
        </p:nvSpPr>
        <p:spPr>
          <a:xfrm>
            <a:off x="295423" y="51372"/>
            <a:ext cx="10100603" cy="1508105"/>
          </a:xfrm>
          <a:prstGeom prst="rect">
            <a:avLst/>
          </a:prstGeom>
          <a:noFill/>
        </p:spPr>
        <p:txBody>
          <a:bodyPr wrap="square" rtlCol="0">
            <a:spAutoFit/>
          </a:bodyPr>
          <a:lstStyle/>
          <a:p>
            <a:pPr marL="342900" indent="-342900">
              <a:buFont typeface="Arial" panose="020B0604020202020204" pitchFamily="34" charset="0"/>
              <a:buChar char="•"/>
            </a:pPr>
            <a:r>
              <a:rPr lang="en-US" sz="2400" b="1" u="sng" dirty="0"/>
              <a:t>Specialties :</a:t>
            </a:r>
            <a:endParaRPr lang="en-US" b="1" u="sng" dirty="0"/>
          </a:p>
          <a:p>
            <a:endParaRPr lang="en-US" sz="2000" dirty="0"/>
          </a:p>
          <a:p>
            <a:r>
              <a:rPr lang="en-US" sz="2400" dirty="0"/>
              <a:t>We think specialty in our calculator is that whenever you will make a syntax error, it will tell you and get you back where you were.</a:t>
            </a:r>
          </a:p>
        </p:txBody>
      </p:sp>
      <p:pic>
        <p:nvPicPr>
          <p:cNvPr id="4" name="Picture 3">
            <a:extLst>
              <a:ext uri="{FF2B5EF4-FFF2-40B4-BE49-F238E27FC236}">
                <a16:creationId xmlns:a16="http://schemas.microsoft.com/office/drawing/2014/main" id="{BC853C8B-F8B1-4FC4-A157-90036D121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23" y="1660239"/>
            <a:ext cx="5658640" cy="1955107"/>
          </a:xfrm>
          <a:prstGeom prst="rect">
            <a:avLst/>
          </a:prstGeom>
        </p:spPr>
      </p:pic>
      <p:pic>
        <p:nvPicPr>
          <p:cNvPr id="6" name="Picture 5">
            <a:extLst>
              <a:ext uri="{FF2B5EF4-FFF2-40B4-BE49-F238E27FC236}">
                <a16:creationId xmlns:a16="http://schemas.microsoft.com/office/drawing/2014/main" id="{D4810B75-A993-49DC-BB15-DDF046741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937" y="1660239"/>
            <a:ext cx="5658640" cy="1955107"/>
          </a:xfrm>
          <a:prstGeom prst="rect">
            <a:avLst/>
          </a:prstGeom>
        </p:spPr>
      </p:pic>
      <p:pic>
        <p:nvPicPr>
          <p:cNvPr id="8" name="Picture 7">
            <a:extLst>
              <a:ext uri="{FF2B5EF4-FFF2-40B4-BE49-F238E27FC236}">
                <a16:creationId xmlns:a16="http://schemas.microsoft.com/office/drawing/2014/main" id="{8AF2564A-C7E9-49D8-B22C-44CE5E8BD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8228" y="3738488"/>
            <a:ext cx="6555544" cy="2314087"/>
          </a:xfrm>
          <a:prstGeom prst="rect">
            <a:avLst/>
          </a:prstGeom>
        </p:spPr>
      </p:pic>
    </p:spTree>
    <p:extLst>
      <p:ext uri="{BB962C8B-B14F-4D97-AF65-F5344CB8AC3E}">
        <p14:creationId xmlns:p14="http://schemas.microsoft.com/office/powerpoint/2010/main" val="129539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2CA92-7CD8-4C3A-92E6-389FC3CB888E}"/>
              </a:ext>
            </a:extLst>
          </p:cNvPr>
          <p:cNvSpPr txBox="1"/>
          <p:nvPr/>
        </p:nvSpPr>
        <p:spPr>
          <a:xfrm>
            <a:off x="156754" y="352697"/>
            <a:ext cx="11878491" cy="2000548"/>
          </a:xfrm>
          <a:prstGeom prst="rect">
            <a:avLst/>
          </a:prstGeom>
          <a:noFill/>
        </p:spPr>
        <p:txBody>
          <a:bodyPr wrap="square" rtlCol="0">
            <a:spAutoFit/>
          </a:bodyPr>
          <a:lstStyle/>
          <a:p>
            <a:pPr marL="285750" indent="-285750">
              <a:buFont typeface="Arial" panose="020B0604020202020204" pitchFamily="34" charset="0"/>
              <a:buChar char="•"/>
            </a:pPr>
            <a:r>
              <a:rPr lang="en-US" sz="4000" b="1" u="sng" dirty="0"/>
              <a:t>How we started to make it :</a:t>
            </a:r>
          </a:p>
          <a:p>
            <a:endParaRPr lang="en-US" sz="2800" b="1" dirty="0"/>
          </a:p>
          <a:p>
            <a:r>
              <a:rPr lang="en-US" sz="2800" dirty="0"/>
              <a:t>We started making calculator by making its logic first that how its going to work.</a:t>
            </a:r>
          </a:p>
          <a:p>
            <a:endParaRPr lang="en-US" sz="2800" dirty="0"/>
          </a:p>
        </p:txBody>
      </p:sp>
      <p:graphicFrame>
        <p:nvGraphicFramePr>
          <p:cNvPr id="5" name="Diagram 4">
            <a:extLst>
              <a:ext uri="{FF2B5EF4-FFF2-40B4-BE49-F238E27FC236}">
                <a16:creationId xmlns:a16="http://schemas.microsoft.com/office/drawing/2014/main" id="{9BA2A93C-8F86-421C-AFF5-272489EE5DC0}"/>
              </a:ext>
            </a:extLst>
          </p:cNvPr>
          <p:cNvGraphicFramePr/>
          <p:nvPr>
            <p:extLst>
              <p:ext uri="{D42A27DB-BD31-4B8C-83A1-F6EECF244321}">
                <p14:modId xmlns:p14="http://schemas.microsoft.com/office/powerpoint/2010/main" val="241811868"/>
              </p:ext>
            </p:extLst>
          </p:nvPr>
        </p:nvGraphicFramePr>
        <p:xfrm>
          <a:off x="1711236" y="2329050"/>
          <a:ext cx="7994467" cy="2589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85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0B075-727B-4684-84D3-409D2FACD0D6}"/>
              </a:ext>
            </a:extLst>
          </p:cNvPr>
          <p:cNvSpPr txBox="1"/>
          <p:nvPr/>
        </p:nvSpPr>
        <p:spPr>
          <a:xfrm>
            <a:off x="162691" y="155566"/>
            <a:ext cx="11482251" cy="2862322"/>
          </a:xfrm>
          <a:prstGeom prst="rect">
            <a:avLst/>
          </a:prstGeom>
          <a:noFill/>
        </p:spPr>
        <p:txBody>
          <a:bodyPr wrap="square" rtlCol="0">
            <a:spAutoFit/>
          </a:bodyPr>
          <a:lstStyle/>
          <a:p>
            <a:pPr marL="342900" indent="-342900">
              <a:buFont typeface="Arial" panose="020B0604020202020204" pitchFamily="34" charset="0"/>
              <a:buChar char="•"/>
            </a:pPr>
            <a:r>
              <a:rPr lang="en-US" sz="2400" b="1" u="sng" dirty="0"/>
              <a:t>Importing “</a:t>
            </a:r>
            <a:r>
              <a:rPr lang="en-US" sz="2400" b="1" u="sng" dirty="0" err="1"/>
              <a:t>Tkinter</a:t>
            </a:r>
            <a:r>
              <a:rPr lang="en-US" sz="2400" b="1" u="sng" dirty="0"/>
              <a:t>” and “Math” module and a “Message box”: </a:t>
            </a:r>
          </a:p>
          <a:p>
            <a:endParaRPr lang="en-US" sz="2400" dirty="0"/>
          </a:p>
          <a:p>
            <a:r>
              <a:rPr lang="en-US" sz="2000" dirty="0"/>
              <a:t>Here we defined the making of </a:t>
            </a:r>
            <a:r>
              <a:rPr lang="en-US" sz="2000" b="1" dirty="0"/>
              <a:t>“entry” </a:t>
            </a:r>
            <a:r>
              <a:rPr lang="en-US" sz="2000" dirty="0"/>
              <a:t>grid where all our values would show.  We gave it a specific </a:t>
            </a:r>
            <a:r>
              <a:rPr lang="en-US" sz="2000" b="1" dirty="0"/>
              <a:t>size, border, font, background, foreground</a:t>
            </a:r>
            <a:r>
              <a:rPr lang="en-US" sz="2000" dirty="0"/>
              <a:t>, </a:t>
            </a:r>
            <a:r>
              <a:rPr lang="en-US" sz="2000" b="1" dirty="0"/>
              <a:t>“Right” </a:t>
            </a:r>
            <a:r>
              <a:rPr lang="en-US" sz="2000" dirty="0"/>
              <a:t>alignment and an </a:t>
            </a:r>
            <a:r>
              <a:rPr lang="en-US" sz="2000" b="1" dirty="0"/>
              <a:t>“Arrow” </a:t>
            </a:r>
            <a:r>
              <a:rPr lang="en-US" sz="2000" dirty="0"/>
              <a:t>cursor.  We added an image on bottom right of the buttons and at the top left of the window.  We also made the window fixed.</a:t>
            </a:r>
          </a:p>
          <a:p>
            <a:endParaRPr lang="en-US" sz="2400" dirty="0"/>
          </a:p>
          <a:p>
            <a:endParaRPr lang="en-US" sz="2400" b="1" dirty="0"/>
          </a:p>
          <a:p>
            <a:endParaRPr lang="en-US" sz="2400" b="1" dirty="0"/>
          </a:p>
        </p:txBody>
      </p:sp>
      <p:pic>
        <p:nvPicPr>
          <p:cNvPr id="4" name="Picture 3">
            <a:extLst>
              <a:ext uri="{FF2B5EF4-FFF2-40B4-BE49-F238E27FC236}">
                <a16:creationId xmlns:a16="http://schemas.microsoft.com/office/drawing/2014/main" id="{DB4DAB79-F5CB-466C-85E5-65EC923D1009}"/>
              </a:ext>
            </a:extLst>
          </p:cNvPr>
          <p:cNvPicPr>
            <a:picLocks noChangeAspect="1"/>
          </p:cNvPicPr>
          <p:nvPr/>
        </p:nvPicPr>
        <p:blipFill>
          <a:blip r:embed="rId2"/>
          <a:stretch>
            <a:fillRect/>
          </a:stretch>
        </p:blipFill>
        <p:spPr>
          <a:xfrm>
            <a:off x="733833" y="2278092"/>
            <a:ext cx="10339965" cy="3124042"/>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029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CE7100-FE96-4A15-A4C6-D916D6961F3C}"/>
              </a:ext>
            </a:extLst>
          </p:cNvPr>
          <p:cNvSpPr txBox="1"/>
          <p:nvPr/>
        </p:nvSpPr>
        <p:spPr>
          <a:xfrm>
            <a:off x="339996" y="182880"/>
            <a:ext cx="11325135" cy="1231106"/>
          </a:xfrm>
          <a:prstGeom prst="rect">
            <a:avLst/>
          </a:prstGeom>
          <a:noFill/>
        </p:spPr>
        <p:txBody>
          <a:bodyPr wrap="square" rtlCol="0">
            <a:spAutoFit/>
          </a:bodyPr>
          <a:lstStyle/>
          <a:p>
            <a:r>
              <a:rPr lang="en-US" sz="2800" b="1" dirty="0"/>
              <a:t>Then we started  making buttons and implementing the functions we are going to create :</a:t>
            </a:r>
            <a:endParaRPr lang="en-US" b="1" dirty="0"/>
          </a:p>
          <a:p>
            <a:endParaRPr lang="en-US" dirty="0"/>
          </a:p>
        </p:txBody>
      </p:sp>
      <p:pic>
        <p:nvPicPr>
          <p:cNvPr id="5" name="Picture 4">
            <a:extLst>
              <a:ext uri="{FF2B5EF4-FFF2-40B4-BE49-F238E27FC236}">
                <a16:creationId xmlns:a16="http://schemas.microsoft.com/office/drawing/2014/main" id="{B3B3A628-66AE-4B0B-BB66-B143AC22CE5B}"/>
              </a:ext>
            </a:extLst>
          </p:cNvPr>
          <p:cNvPicPr>
            <a:picLocks noChangeAspect="1"/>
          </p:cNvPicPr>
          <p:nvPr/>
        </p:nvPicPr>
        <p:blipFill>
          <a:blip r:embed="rId2"/>
          <a:stretch>
            <a:fillRect/>
          </a:stretch>
        </p:blipFill>
        <p:spPr>
          <a:xfrm>
            <a:off x="330723" y="1347852"/>
            <a:ext cx="11521281" cy="1506883"/>
          </a:xfrm>
          <a:prstGeom prst="rect">
            <a:avLst/>
          </a:prstGeom>
          <a:ln>
            <a:solidFill>
              <a:schemeClr val="tx1"/>
            </a:solid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BF20A8D-54C1-4C13-9D07-7E1F114DF85A}"/>
              </a:ext>
            </a:extLst>
          </p:cNvPr>
          <p:cNvPicPr>
            <a:picLocks noChangeAspect="1"/>
          </p:cNvPicPr>
          <p:nvPr/>
        </p:nvPicPr>
        <p:blipFill rotWithShape="1">
          <a:blip r:embed="rId3">
            <a:extLst>
              <a:ext uri="{28A0092B-C50C-407E-A947-70E740481C1C}">
                <a14:useLocalDpi xmlns:a14="http://schemas.microsoft.com/office/drawing/2010/main" val="0"/>
              </a:ext>
            </a:extLst>
          </a:blip>
          <a:srcRect t="24057"/>
          <a:stretch/>
        </p:blipFill>
        <p:spPr>
          <a:xfrm>
            <a:off x="4288208" y="2969761"/>
            <a:ext cx="3615583" cy="29654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994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C5C717-D0D9-4419-AB35-232EAEE0734D}"/>
              </a:ext>
            </a:extLst>
          </p:cNvPr>
          <p:cNvSpPr txBox="1"/>
          <p:nvPr/>
        </p:nvSpPr>
        <p:spPr>
          <a:xfrm>
            <a:off x="341811" y="404948"/>
            <a:ext cx="11508377" cy="1200329"/>
          </a:xfrm>
          <a:prstGeom prst="rect">
            <a:avLst/>
          </a:prstGeom>
          <a:noFill/>
        </p:spPr>
        <p:txBody>
          <a:bodyPr wrap="square" rtlCol="0">
            <a:spAutoFit/>
          </a:bodyPr>
          <a:lstStyle/>
          <a:p>
            <a:r>
              <a:rPr lang="en-US" sz="2400" dirty="0"/>
              <a:t>And then implemented their position by using grid() function :</a:t>
            </a:r>
          </a:p>
          <a:p>
            <a:endParaRPr lang="en-US" sz="2400" dirty="0"/>
          </a:p>
          <a:p>
            <a:endParaRPr lang="en-US" sz="2400" dirty="0"/>
          </a:p>
        </p:txBody>
      </p:sp>
      <p:pic>
        <p:nvPicPr>
          <p:cNvPr id="4" name="Picture 3">
            <a:extLst>
              <a:ext uri="{FF2B5EF4-FFF2-40B4-BE49-F238E27FC236}">
                <a16:creationId xmlns:a16="http://schemas.microsoft.com/office/drawing/2014/main" id="{0FEFC3A4-4D23-474C-9785-2479BFF3B6CC}"/>
              </a:ext>
            </a:extLst>
          </p:cNvPr>
          <p:cNvPicPr>
            <a:picLocks noChangeAspect="1"/>
          </p:cNvPicPr>
          <p:nvPr/>
        </p:nvPicPr>
        <p:blipFill>
          <a:blip r:embed="rId2"/>
          <a:stretch>
            <a:fillRect/>
          </a:stretch>
        </p:blipFill>
        <p:spPr>
          <a:xfrm>
            <a:off x="762001" y="1398946"/>
            <a:ext cx="4071256" cy="1703576"/>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34F02AE-DB43-4594-BE76-57150B126367}"/>
              </a:ext>
            </a:extLst>
          </p:cNvPr>
          <p:cNvPicPr>
            <a:picLocks noChangeAspect="1"/>
          </p:cNvPicPr>
          <p:nvPr/>
        </p:nvPicPr>
        <p:blipFill rotWithShape="1">
          <a:blip r:embed="rId3">
            <a:extLst>
              <a:ext uri="{28A0092B-C50C-407E-A947-70E740481C1C}">
                <a14:useLocalDpi xmlns:a14="http://schemas.microsoft.com/office/drawing/2010/main" val="0"/>
              </a:ext>
            </a:extLst>
          </a:blip>
          <a:srcRect b="64662"/>
          <a:stretch/>
        </p:blipFill>
        <p:spPr>
          <a:xfrm>
            <a:off x="5488586" y="2215097"/>
            <a:ext cx="5706271" cy="2188188"/>
          </a:xfrm>
          <a:prstGeom prst="rect">
            <a:avLst/>
          </a:prstGeom>
        </p:spPr>
      </p:pic>
      <p:sp>
        <p:nvSpPr>
          <p:cNvPr id="8" name="Rectangle 7">
            <a:extLst>
              <a:ext uri="{FF2B5EF4-FFF2-40B4-BE49-F238E27FC236}">
                <a16:creationId xmlns:a16="http://schemas.microsoft.com/office/drawing/2014/main" id="{81C55E00-57F3-4844-B141-B85502F7402F}"/>
              </a:ext>
            </a:extLst>
          </p:cNvPr>
          <p:cNvSpPr/>
          <p:nvPr/>
        </p:nvSpPr>
        <p:spPr>
          <a:xfrm>
            <a:off x="5488585" y="3711066"/>
            <a:ext cx="5706271" cy="692219"/>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endParaRPr>
          </a:p>
        </p:txBody>
      </p:sp>
    </p:spTree>
    <p:extLst>
      <p:ext uri="{BB962C8B-B14F-4D97-AF65-F5344CB8AC3E}">
        <p14:creationId xmlns:p14="http://schemas.microsoft.com/office/powerpoint/2010/main" val="308041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r="64605"/>
          <a:stretch/>
        </p:blipFill>
        <p:spPr>
          <a:xfrm>
            <a:off x="4219304" y="3174553"/>
            <a:ext cx="4545874" cy="2521816"/>
          </a:xfrm>
          <a:prstGeom prst="rect">
            <a:avLst/>
          </a:prstGeom>
          <a:ln>
            <a:solidFill>
              <a:schemeClr val="tx1"/>
            </a:solid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6470B075-727B-4684-84D3-409D2FACD0D6}"/>
              </a:ext>
            </a:extLst>
          </p:cNvPr>
          <p:cNvSpPr txBox="1"/>
          <p:nvPr/>
        </p:nvSpPr>
        <p:spPr>
          <a:xfrm>
            <a:off x="0" y="64058"/>
            <a:ext cx="11482251" cy="5632311"/>
          </a:xfrm>
          <a:prstGeom prst="rect">
            <a:avLst/>
          </a:prstGeom>
          <a:noFill/>
        </p:spPr>
        <p:txBody>
          <a:bodyPr wrap="square" rtlCol="0">
            <a:spAutoFit/>
          </a:bodyPr>
          <a:lstStyle/>
          <a:p>
            <a:pPr marL="342900" indent="-342900">
              <a:buFont typeface="Arial" panose="020B0604020202020204" pitchFamily="34" charset="0"/>
              <a:buChar char="•"/>
            </a:pPr>
            <a:r>
              <a:rPr lang="en-US" sz="2400" b="1" u="sng" dirty="0"/>
              <a:t>Making of a class: </a:t>
            </a:r>
          </a:p>
          <a:p>
            <a:endParaRPr lang="en-US" sz="2400" dirty="0"/>
          </a:p>
          <a:p>
            <a:r>
              <a:rPr lang="en-US" sz="2400" dirty="0"/>
              <a:t>After positioning, we implemented a class function </a:t>
            </a:r>
            <a:r>
              <a:rPr lang="en-US" sz="2400" b="1" dirty="0"/>
              <a:t>“calculator:” </a:t>
            </a:r>
            <a:r>
              <a:rPr lang="en-US" sz="2400" dirty="0"/>
              <a:t>and passed the  keyword </a:t>
            </a:r>
            <a:r>
              <a:rPr lang="en-US" sz="2400" b="1" dirty="0"/>
              <a:t>‘self’ </a:t>
            </a:r>
            <a:r>
              <a:rPr lang="en-US" sz="2400" dirty="0"/>
              <a:t>in all the functions inside the calculator class so the Functions can use the attributes and methods of the class.</a:t>
            </a:r>
          </a:p>
          <a:p>
            <a:endParaRPr lang="en-US" sz="2400" dirty="0"/>
          </a:p>
          <a:p>
            <a:pPr marL="342900" indent="-342900">
              <a:buFont typeface="Arial" panose="020B0604020202020204" pitchFamily="34" charset="0"/>
              <a:buChar char="•"/>
            </a:pPr>
            <a:r>
              <a:rPr lang="en-US" sz="2400" dirty="0"/>
              <a:t>We stored the class </a:t>
            </a:r>
            <a:r>
              <a:rPr lang="en-US" sz="2400" b="1" dirty="0"/>
              <a:t>“calculator()” </a:t>
            </a:r>
            <a:r>
              <a:rPr lang="en-US" sz="2400" dirty="0"/>
              <a:t>in a variable </a:t>
            </a:r>
            <a:r>
              <a:rPr lang="en-US" sz="2400" b="1" dirty="0"/>
              <a:t>“</a:t>
            </a:r>
            <a:r>
              <a:rPr lang="en-US" sz="2400" b="1" dirty="0" err="1"/>
              <a:t>cal</a:t>
            </a:r>
            <a:r>
              <a:rPr lang="en-US" sz="2400" b="1" dirty="0"/>
              <a:t>”.</a:t>
            </a:r>
            <a:endParaRPr lang="en-US" sz="2400"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sp>
        <p:nvSpPr>
          <p:cNvPr id="3" name="Rectangle 2">
            <a:extLst>
              <a:ext uri="{FF2B5EF4-FFF2-40B4-BE49-F238E27FC236}">
                <a16:creationId xmlns:a16="http://schemas.microsoft.com/office/drawing/2014/main" id="{C5DE8402-6073-48F3-85C0-4BB0990E5AED}"/>
              </a:ext>
            </a:extLst>
          </p:cNvPr>
          <p:cNvSpPr/>
          <p:nvPr/>
        </p:nvSpPr>
        <p:spPr>
          <a:xfrm>
            <a:off x="4219304" y="5180962"/>
            <a:ext cx="2860765" cy="3788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52157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351</TotalTime>
  <Words>415</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Aldhabi</vt:lpstr>
      <vt:lpstr>Arial</vt:lpstr>
      <vt:lpstr>Calibri</vt:lpstr>
      <vt:lpstr>Gill Sans MT</vt:lpstr>
      <vt:lpstr>Gallery</vt:lpstr>
      <vt:lpstr>ScienTific Calculator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Calculator</dc:title>
  <dc:creator>SUNDESH</dc:creator>
  <cp:lastModifiedBy>SUNDESH</cp:lastModifiedBy>
  <cp:revision>31</cp:revision>
  <dcterms:created xsi:type="dcterms:W3CDTF">2021-01-29T09:22:07Z</dcterms:created>
  <dcterms:modified xsi:type="dcterms:W3CDTF">2021-02-01T06:40:39Z</dcterms:modified>
</cp:coreProperties>
</file>