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9144000"/>
  <p:notesSz cx="6858000" cy="9144000"/>
  <p:embeddedFontLst>
    <p:embeddedFont>
      <p:font typeface="Archivo Narrow"/>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rchivoNarrow-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ArchivoNarrow-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ArchivoNarrow-bold.fntdata"/><Relationship Id="rId6" Type="http://schemas.openxmlformats.org/officeDocument/2006/relationships/slide" Target="slides/slide2.xml"/><Relationship Id="rId18" Type="http://schemas.openxmlformats.org/officeDocument/2006/relationships/font" Target="fonts/ArchivoNarrow-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89cf5635e6_0_4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89cf5635e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89cf5635e6_0_6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89cf5635e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89cf5635e6_0_7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89cf5635e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89cf5635e6_0_5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89cf5635e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89cf5635e6_0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89cf5635e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89cf5635e6_0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89cf5635e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Archivo Narrow"/>
              <a:buChar char="●"/>
            </a:pPr>
            <a:r>
              <a:rPr b="1" lang="en-GB" sz="2200">
                <a:latin typeface="Archivo Narrow"/>
                <a:ea typeface="Archivo Narrow"/>
                <a:cs typeface="Archivo Narrow"/>
                <a:sym typeface="Archivo Narrow"/>
              </a:rPr>
              <a:t>Early Detection and Diagnosis:</a:t>
            </a:r>
            <a:r>
              <a:rPr lang="en-GB" sz="2200">
                <a:latin typeface="Archivo Narrow"/>
                <a:ea typeface="Archivo Narrow"/>
                <a:cs typeface="Archivo Narrow"/>
                <a:sym typeface="Archivo Narrow"/>
              </a:rPr>
              <a:t> In order to find anomalies or early indicators of breast cancer, ML models can examine a variety of medical imaging data, including mammograms, MRI scans, and ultrasound pictures. Early detection can greatly enhance treatment effectiveness and survival rates.</a:t>
            </a:r>
            <a:endParaRPr sz="2200">
              <a:latin typeface="Archivo Narrow"/>
              <a:ea typeface="Archivo Narrow"/>
              <a:cs typeface="Archivo Narrow"/>
              <a:sym typeface="Archivo Narrow"/>
            </a:endParaRPr>
          </a:p>
          <a:p>
            <a:pPr indent="-368300" lvl="0" marL="457200" rtl="0" algn="l">
              <a:spcBef>
                <a:spcPts val="0"/>
              </a:spcBef>
              <a:spcAft>
                <a:spcPts val="0"/>
              </a:spcAft>
              <a:buSzPts val="2200"/>
              <a:buFont typeface="Archivo Narrow"/>
              <a:buChar char="●"/>
            </a:pPr>
            <a:r>
              <a:rPr b="1" lang="en-GB" sz="2200">
                <a:latin typeface="Archivo Narrow"/>
                <a:ea typeface="Archivo Narrow"/>
                <a:cs typeface="Archivo Narrow"/>
                <a:sym typeface="Archivo Narrow"/>
              </a:rPr>
              <a:t>Feature Selection and Engineering: </a:t>
            </a:r>
            <a:r>
              <a:rPr lang="en-GB" sz="2200">
                <a:latin typeface="Archivo Narrow"/>
                <a:ea typeface="Archivo Narrow"/>
                <a:cs typeface="Archivo Narrow"/>
                <a:sym typeface="Archivo Narrow"/>
              </a:rPr>
              <a:t>To increase predicted accuracy, ML systems can automatically choose pertinent features (such as tumour characteristics and patient demographics) and engineer new features. In order to train models that predict the existence, stage, or type of breast cancer, these characteristics are essential.</a:t>
            </a:r>
            <a:endParaRPr sz="2200">
              <a:latin typeface="Archivo Narrow"/>
              <a:ea typeface="Archivo Narrow"/>
              <a:cs typeface="Archivo Narrow"/>
              <a:sym typeface="Archivo Narrow"/>
            </a:endParaRPr>
          </a:p>
          <a:p>
            <a:pPr indent="-368300" lvl="0" marL="457200" rtl="0" algn="l">
              <a:spcBef>
                <a:spcPts val="0"/>
              </a:spcBef>
              <a:spcAft>
                <a:spcPts val="0"/>
              </a:spcAft>
              <a:buSzPts val="2200"/>
              <a:buFont typeface="Archivo Narrow"/>
              <a:buChar char="●"/>
            </a:pPr>
            <a:r>
              <a:rPr b="1" lang="en-GB" sz="2200">
                <a:latin typeface="Archivo Narrow"/>
                <a:ea typeface="Archivo Narrow"/>
                <a:cs typeface="Archivo Narrow"/>
                <a:sym typeface="Archivo Narrow"/>
              </a:rPr>
              <a:t>Treatment Planning and Prognosis: </a:t>
            </a:r>
            <a:r>
              <a:rPr lang="en-GB" sz="2200">
                <a:latin typeface="Archivo Narrow"/>
                <a:ea typeface="Archivo Narrow"/>
                <a:cs typeface="Archivo Narrow"/>
                <a:sym typeface="Archivo Narrow"/>
              </a:rPr>
              <a:t>Based on patient-specific information, including tumour features, general health, and treatment history, machine learning (ML) algorithms can help determine the best course of treatment. Additionally, ML can forecast patient prognosis and survival rates, which helps clinicians make wise treatment choices.</a:t>
            </a:r>
            <a:endParaRPr sz="2200">
              <a:latin typeface="Archivo Narrow"/>
              <a:ea typeface="Archivo Narrow"/>
              <a:cs typeface="Archivo Narrow"/>
              <a:sym typeface="Archivo Narrow"/>
            </a:endParaRPr>
          </a:p>
          <a:p>
            <a:pPr indent="-368300" lvl="0" marL="457200" rtl="0" algn="l">
              <a:spcBef>
                <a:spcPts val="0"/>
              </a:spcBef>
              <a:spcAft>
                <a:spcPts val="0"/>
              </a:spcAft>
              <a:buSzPts val="2200"/>
              <a:buFont typeface="Archivo Narrow"/>
              <a:buChar char="●"/>
            </a:pPr>
            <a:r>
              <a:rPr b="1" lang="en-GB" sz="2200">
                <a:latin typeface="Archivo Narrow"/>
                <a:ea typeface="Archivo Narrow"/>
                <a:cs typeface="Archivo Narrow"/>
                <a:sym typeface="Archivo Narrow"/>
              </a:rPr>
              <a:t>Genomic Analysis and Biomarker Identification:</a:t>
            </a:r>
            <a:r>
              <a:rPr lang="en-GB" sz="2200">
                <a:latin typeface="Archivo Narrow"/>
                <a:ea typeface="Archivo Narrow"/>
                <a:cs typeface="Archivo Narrow"/>
                <a:sym typeface="Archivo Narrow"/>
              </a:rPr>
              <a:t> To pinpoint specific genetic alterations or indicators linked to breast cancer, machine learning (ML) can examine genomic data. Drug development and tailored treatments can both benefit from this information.</a:t>
            </a:r>
            <a:endParaRPr sz="2200">
              <a:latin typeface="Archivo Narrow"/>
              <a:ea typeface="Archivo Narrow"/>
              <a:cs typeface="Archivo Narrow"/>
              <a:sym typeface="Archivo Narrow"/>
            </a:endParaRPr>
          </a:p>
          <a:p>
            <a:pPr indent="-368300" lvl="0" marL="457200" rtl="0" algn="l">
              <a:spcBef>
                <a:spcPts val="0"/>
              </a:spcBef>
              <a:spcAft>
                <a:spcPts val="0"/>
              </a:spcAft>
              <a:buSzPts val="2200"/>
              <a:buFont typeface="Archivo Narrow"/>
              <a:buChar char="●"/>
            </a:pPr>
            <a:r>
              <a:rPr b="1" lang="en-GB" sz="2200">
                <a:latin typeface="Archivo Narrow"/>
                <a:ea typeface="Archivo Narrow"/>
                <a:cs typeface="Archivo Narrow"/>
                <a:sym typeface="Archivo Narrow"/>
              </a:rPr>
              <a:t>Research and Insights: </a:t>
            </a:r>
            <a:r>
              <a:rPr lang="en-GB" sz="2200">
                <a:latin typeface="Archivo Narrow"/>
                <a:ea typeface="Archivo Narrow"/>
                <a:cs typeface="Archivo Narrow"/>
                <a:sym typeface="Archivo Narrow"/>
              </a:rPr>
              <a:t>The examination of enormous volumes of research data is made easier by machine learning, speeding up the study of breast cancer. Researcher understanding of disease progression, treatment outcomes, and prospects for novel therapeutics is aided by machine learning (ML).</a:t>
            </a:r>
            <a:endParaRPr sz="2200">
              <a:latin typeface="Archivo Narrow"/>
              <a:ea typeface="Archivo Narrow"/>
              <a:cs typeface="Archivo Narrow"/>
              <a:sym typeface="Archivo Narrow"/>
            </a:endParaRPr>
          </a:p>
          <a:p>
            <a:pPr indent="-368300" lvl="0" marL="457200" rtl="0" algn="l">
              <a:spcBef>
                <a:spcPts val="0"/>
              </a:spcBef>
              <a:spcAft>
                <a:spcPts val="0"/>
              </a:spcAft>
              <a:buSzPts val="2200"/>
              <a:buFont typeface="Archivo Narrow"/>
              <a:buChar char="●"/>
            </a:pPr>
            <a:r>
              <a:rPr b="1" lang="en-GB" sz="2200">
                <a:latin typeface="Archivo Narrow"/>
                <a:ea typeface="Archivo Narrow"/>
                <a:cs typeface="Archivo Narrow"/>
                <a:sym typeface="Archivo Narrow"/>
              </a:rPr>
              <a:t>Integration of Multimodal Data: </a:t>
            </a:r>
            <a:r>
              <a:rPr lang="en-GB" sz="2200">
                <a:latin typeface="Archivo Narrow"/>
                <a:ea typeface="Archivo Narrow"/>
                <a:cs typeface="Archivo Narrow"/>
                <a:sym typeface="Archivo Narrow"/>
              </a:rPr>
              <a:t>Medical imaging, clinical history, genetic data, and pathology reports are just a few of the many data sources that machine learning algorithms may combine and analyse. This thorough examination aids in locating characteristics and trends that might be suggestive of breast cancer.</a:t>
            </a:r>
            <a:endParaRPr sz="2200">
              <a:latin typeface="Archivo Narrow"/>
              <a:ea typeface="Archivo Narrow"/>
              <a:cs typeface="Archivo Narrow"/>
              <a:sym typeface="Archivo Narrow"/>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89cf5635e6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89cf5635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89cf5635e6_0_3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89cf5635e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89cf5635e6_0_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89cf5635e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0" y="1886797"/>
            <a:ext cx="8520600" cy="184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 name="Google Shape;11;p2"/>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800"/>
              <a:buNone/>
              <a:defRPr sz="2800"/>
            </a:lvl1pPr>
            <a:lvl2pPr lvl="1" algn="ctr">
              <a:lnSpc>
                <a:spcPct val="100000"/>
              </a:lnSpc>
              <a:spcBef>
                <a:spcPts val="0"/>
              </a:spcBef>
              <a:spcAft>
                <a:spcPts val="0"/>
              </a:spcAft>
              <a:buClr>
                <a:srgbClr val="000000"/>
              </a:buClr>
              <a:buSzPts val="2800"/>
              <a:buNone/>
              <a:defRPr sz="2800"/>
            </a:lvl2pPr>
            <a:lvl3pPr lvl="2" algn="ctr">
              <a:lnSpc>
                <a:spcPct val="100000"/>
              </a:lnSpc>
              <a:spcBef>
                <a:spcPts val="0"/>
              </a:spcBef>
              <a:spcAft>
                <a:spcPts val="0"/>
              </a:spcAft>
              <a:buClr>
                <a:srgbClr val="000000"/>
              </a:buClr>
              <a:buSzPts val="2800"/>
              <a:buNone/>
              <a:defRPr sz="2800"/>
            </a:lvl3pPr>
            <a:lvl4pPr lvl="3" algn="ctr">
              <a:lnSpc>
                <a:spcPct val="100000"/>
              </a:lnSpc>
              <a:spcBef>
                <a:spcPts val="0"/>
              </a:spcBef>
              <a:spcAft>
                <a:spcPts val="0"/>
              </a:spcAft>
              <a:buClr>
                <a:srgbClr val="000000"/>
              </a:buClr>
              <a:buSzPts val="2800"/>
              <a:buNone/>
              <a:defRPr sz="2800"/>
            </a:lvl4pPr>
            <a:lvl5pPr lvl="4" algn="ctr">
              <a:lnSpc>
                <a:spcPct val="100000"/>
              </a:lnSpc>
              <a:spcBef>
                <a:spcPts val="0"/>
              </a:spcBef>
              <a:spcAft>
                <a:spcPts val="0"/>
              </a:spcAft>
              <a:buClr>
                <a:srgbClr val="000000"/>
              </a:buClr>
              <a:buSzPts val="2800"/>
              <a:buNone/>
              <a:defRPr sz="2800"/>
            </a:lvl5pPr>
            <a:lvl6pPr lvl="5" algn="ctr">
              <a:lnSpc>
                <a:spcPct val="100000"/>
              </a:lnSpc>
              <a:spcBef>
                <a:spcPts val="0"/>
              </a:spcBef>
              <a:spcAft>
                <a:spcPts val="0"/>
              </a:spcAft>
              <a:buClr>
                <a:srgbClr val="000000"/>
              </a:buClr>
              <a:buSzPts val="2800"/>
              <a:buNone/>
              <a:defRPr sz="2800"/>
            </a:lvl6pPr>
            <a:lvl7pPr lvl="6" algn="ctr">
              <a:lnSpc>
                <a:spcPct val="100000"/>
              </a:lnSpc>
              <a:spcBef>
                <a:spcPts val="0"/>
              </a:spcBef>
              <a:spcAft>
                <a:spcPts val="0"/>
              </a:spcAft>
              <a:buClr>
                <a:srgbClr val="000000"/>
              </a:buClr>
              <a:buSzPts val="2800"/>
              <a:buNone/>
              <a:defRPr sz="2800"/>
            </a:lvl7pPr>
            <a:lvl8pPr lvl="7" algn="ctr">
              <a:lnSpc>
                <a:spcPct val="100000"/>
              </a:lnSpc>
              <a:spcBef>
                <a:spcPts val="0"/>
              </a:spcBef>
              <a:spcAft>
                <a:spcPts val="0"/>
              </a:spcAft>
              <a:buClr>
                <a:srgbClr val="000000"/>
              </a:buClr>
              <a:buSzPts val="2800"/>
              <a:buNone/>
              <a:defRPr sz="2800"/>
            </a:lvl8pPr>
            <a:lvl9pPr lvl="8" algn="ctr">
              <a:lnSpc>
                <a:spcPct val="100000"/>
              </a:lnSpc>
              <a:spcBef>
                <a:spcPts val="0"/>
              </a:spcBef>
              <a:spcAft>
                <a:spcPts val="0"/>
              </a:spcAft>
              <a:buClr>
                <a:srgbClr val="000000"/>
              </a:buClr>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3" name="Google Shape;13;p2"/>
          <p:cNvSpPr/>
          <p:nvPr/>
        </p:nvSpPr>
        <p:spPr>
          <a:xfrm flipH="1">
            <a:off x="18" y="67300"/>
            <a:ext cx="9143982" cy="1420254"/>
          </a:xfrm>
          <a:prstGeom prst="flowChartDocumen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flipH="1">
            <a:off x="18" y="0"/>
            <a:ext cx="9143982" cy="1420254"/>
          </a:xfrm>
          <a:prstGeom prst="flowChartDocument">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11025" y="5919900"/>
            <a:ext cx="9155100" cy="9381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nvSpPr>
        <p:spPr>
          <a:xfrm>
            <a:off x="25" y="5919900"/>
            <a:ext cx="3572100" cy="93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GB" sz="1400" u="none" cap="none" strike="noStrike">
                <a:solidFill>
                  <a:srgbClr val="FFFFFF"/>
                </a:solidFill>
                <a:latin typeface="Georgia"/>
                <a:ea typeface="Georgia"/>
                <a:cs typeface="Georgia"/>
                <a:sym typeface="Georgia"/>
              </a:rPr>
              <a:t>MISSION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GB" sz="1100" u="none" cap="none" strike="noStrik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b="0" i="0" sz="1100" u="none" cap="none" strike="noStrike">
              <a:solidFill>
                <a:srgbClr val="FFFFFF"/>
              </a:solidFill>
              <a:latin typeface="Georgia"/>
              <a:ea typeface="Georgia"/>
              <a:cs typeface="Georgia"/>
              <a:sym typeface="Georgia"/>
            </a:endParaRPr>
          </a:p>
        </p:txBody>
      </p:sp>
      <p:sp>
        <p:nvSpPr>
          <p:cNvPr id="17" name="Google Shape;17;p2"/>
          <p:cNvSpPr txBox="1"/>
          <p:nvPr/>
        </p:nvSpPr>
        <p:spPr>
          <a:xfrm>
            <a:off x="3709075" y="5919900"/>
            <a:ext cx="2030700" cy="641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GB" sz="1400" u="none" cap="none" strike="noStrike">
                <a:solidFill>
                  <a:srgbClr val="FFFFFF"/>
                </a:solidFill>
                <a:latin typeface="Georgia"/>
                <a:ea typeface="Georgia"/>
                <a:cs typeface="Georgia"/>
                <a:sym typeface="Georgia"/>
              </a:rPr>
              <a:t>VISION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GB" sz="1100" u="none" cap="none" strike="noStrike">
                <a:solidFill>
                  <a:srgbClr val="FFFFFF"/>
                </a:solidFill>
                <a:latin typeface="Georgia"/>
                <a:ea typeface="Georgia"/>
                <a:cs typeface="Georgia"/>
                <a:sym typeface="Georgia"/>
              </a:rPr>
              <a:t>Excellence and Service</a:t>
            </a:r>
            <a:endParaRPr b="0" i="0" sz="1100" u="none" cap="none" strike="noStrike">
              <a:solidFill>
                <a:srgbClr val="FFFFFF"/>
              </a:solidFill>
              <a:latin typeface="Georgia"/>
              <a:ea typeface="Georgia"/>
              <a:cs typeface="Georgia"/>
              <a:sym typeface="Georgia"/>
            </a:endParaRPr>
          </a:p>
        </p:txBody>
      </p:sp>
      <p:sp>
        <p:nvSpPr>
          <p:cNvPr id="18" name="Google Shape;18;p2"/>
          <p:cNvSpPr txBox="1"/>
          <p:nvPr/>
        </p:nvSpPr>
        <p:spPr>
          <a:xfrm>
            <a:off x="6067875" y="5919900"/>
            <a:ext cx="2984400" cy="93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GB" sz="1400" u="none" cap="none" strike="noStrike">
                <a:solidFill>
                  <a:srgbClr val="FFFFFF"/>
                </a:solidFill>
                <a:latin typeface="Georgia"/>
                <a:ea typeface="Georgia"/>
                <a:cs typeface="Georgia"/>
                <a:sym typeface="Georgia"/>
              </a:rPr>
              <a:t>CORE   VALUES</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GB" sz="1100" u="none" cap="none" strike="noStrike">
                <a:solidFill>
                  <a:srgbClr val="FFFFFF"/>
                </a:solidFill>
                <a:latin typeface="Georgia"/>
                <a:ea typeface="Georgia"/>
                <a:cs typeface="Georgia"/>
                <a:sym typeface="Georgia"/>
              </a:rPr>
              <a:t>Faith in God |  Moral Uprightness</a:t>
            </a:r>
            <a:br>
              <a:rPr b="0" i="0" lang="en-GB" sz="1100" u="none" cap="none" strike="noStrike">
                <a:solidFill>
                  <a:srgbClr val="FFFFFF"/>
                </a:solidFill>
                <a:latin typeface="Georgia"/>
                <a:ea typeface="Georgia"/>
                <a:cs typeface="Georgia"/>
                <a:sym typeface="Georgia"/>
              </a:rPr>
            </a:br>
            <a:r>
              <a:rPr b="0" i="0" lang="en-GB" sz="1100" u="none" cap="none" strike="noStrike">
                <a:solidFill>
                  <a:srgbClr val="FFFFFF"/>
                </a:solidFill>
                <a:latin typeface="Georgia"/>
                <a:ea typeface="Georgia"/>
                <a:cs typeface="Georgia"/>
                <a:sym typeface="Georgia"/>
              </a:rPr>
              <a:t> Love of Fellow Beings   </a:t>
            </a:r>
            <a:br>
              <a:rPr b="0" i="0" lang="en-GB" sz="1100" u="none" cap="none" strike="noStrike">
                <a:solidFill>
                  <a:srgbClr val="FFFFFF"/>
                </a:solidFill>
                <a:latin typeface="Georgia"/>
                <a:ea typeface="Georgia"/>
                <a:cs typeface="Georgia"/>
                <a:sym typeface="Georgia"/>
              </a:rPr>
            </a:br>
            <a:r>
              <a:rPr b="0" i="0" lang="en-GB" sz="1100" u="none" cap="none" strike="noStrike">
                <a:solidFill>
                  <a:srgbClr val="FFFFFF"/>
                </a:solidFill>
                <a:latin typeface="Georgia"/>
                <a:ea typeface="Georgia"/>
                <a:cs typeface="Georgia"/>
                <a:sym typeface="Georgia"/>
              </a:rPr>
              <a:t>Social Responsibility | Pursuit of Excellence</a:t>
            </a:r>
            <a:endParaRPr b="0" i="0" sz="1100" u="none" cap="none" strike="noStrike">
              <a:solidFill>
                <a:srgbClr val="FFFFFF"/>
              </a:solidFill>
              <a:latin typeface="Georgia"/>
              <a:ea typeface="Georgia"/>
              <a:cs typeface="Georgia"/>
              <a:sym typeface="Georgia"/>
            </a:endParaRPr>
          </a:p>
        </p:txBody>
      </p:sp>
      <p:pic>
        <p:nvPicPr>
          <p:cNvPr id="19" name="Google Shape;19;p2"/>
          <p:cNvPicPr preferRelativeResize="0"/>
          <p:nvPr/>
        </p:nvPicPr>
        <p:blipFill rotWithShape="1">
          <a:blip r:embed="rId2">
            <a:alphaModFix/>
          </a:blip>
          <a:srcRect b="0" l="0" r="0" t="0"/>
          <a:stretch/>
        </p:blipFill>
        <p:spPr>
          <a:xfrm>
            <a:off x="5943450" y="232167"/>
            <a:ext cx="2764676" cy="100220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91" name="Shape 91"/>
        <p:cNvGrpSpPr/>
        <p:nvPr/>
      </p:nvGrpSpPr>
      <p:grpSpPr>
        <a:xfrm>
          <a:off x="0" y="0"/>
          <a:ext cx="0" cy="0"/>
          <a:chOff x="0" y="0"/>
          <a:chExt cx="0" cy="0"/>
        </a:xfrm>
      </p:grpSpPr>
      <p:sp>
        <p:nvSpPr>
          <p:cNvPr id="92" name="Google Shape;92;p11"/>
          <p:cNvSpPr txBox="1"/>
          <p:nvPr>
            <p:ph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93" name="Google Shape;93;p11"/>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68300" lvl="0" marL="457200" algn="ctr">
              <a:lnSpc>
                <a:spcPct val="100000"/>
              </a:lnSpc>
              <a:spcBef>
                <a:spcPts val="0"/>
              </a:spcBef>
              <a:spcAft>
                <a:spcPts val="0"/>
              </a:spcAft>
              <a:buClr>
                <a:srgbClr val="000000"/>
              </a:buClr>
              <a:buSzPts val="2200"/>
              <a:buChar char="●"/>
              <a:defRPr/>
            </a:lvl1pPr>
            <a:lvl2pPr indent="-342900" lvl="1" marL="914400" algn="ctr">
              <a:lnSpc>
                <a:spcPct val="100000"/>
              </a:lnSpc>
              <a:spcBef>
                <a:spcPts val="600"/>
              </a:spcBef>
              <a:spcAft>
                <a:spcPts val="0"/>
              </a:spcAft>
              <a:buClr>
                <a:srgbClr val="000000"/>
              </a:buClr>
              <a:buSzPts val="1800"/>
              <a:buChar char="○"/>
              <a:defRPr/>
            </a:lvl2pPr>
            <a:lvl3pPr indent="-342900" lvl="2" marL="1371600" algn="ctr">
              <a:lnSpc>
                <a:spcPct val="100000"/>
              </a:lnSpc>
              <a:spcBef>
                <a:spcPts val="600"/>
              </a:spcBef>
              <a:spcAft>
                <a:spcPts val="0"/>
              </a:spcAft>
              <a:buClr>
                <a:srgbClr val="000000"/>
              </a:buClr>
              <a:buSzPts val="1800"/>
              <a:buChar char="■"/>
              <a:defRPr/>
            </a:lvl3pPr>
            <a:lvl4pPr indent="-342900" lvl="3" marL="1828800" algn="ctr">
              <a:lnSpc>
                <a:spcPct val="100000"/>
              </a:lnSpc>
              <a:spcBef>
                <a:spcPts val="600"/>
              </a:spcBef>
              <a:spcAft>
                <a:spcPts val="0"/>
              </a:spcAft>
              <a:buClr>
                <a:srgbClr val="000000"/>
              </a:buClr>
              <a:buSzPts val="1800"/>
              <a:buChar char="●"/>
              <a:defRPr/>
            </a:lvl4pPr>
            <a:lvl5pPr indent="-342900" lvl="4" marL="2286000" algn="ctr">
              <a:lnSpc>
                <a:spcPct val="100000"/>
              </a:lnSpc>
              <a:spcBef>
                <a:spcPts val="600"/>
              </a:spcBef>
              <a:spcAft>
                <a:spcPts val="0"/>
              </a:spcAft>
              <a:buClr>
                <a:srgbClr val="000000"/>
              </a:buClr>
              <a:buSzPts val="1800"/>
              <a:buChar char="○"/>
              <a:defRPr/>
            </a:lvl5pPr>
            <a:lvl6pPr indent="-342900" lvl="5" marL="2743200" algn="ctr">
              <a:lnSpc>
                <a:spcPct val="100000"/>
              </a:lnSpc>
              <a:spcBef>
                <a:spcPts val="600"/>
              </a:spcBef>
              <a:spcAft>
                <a:spcPts val="0"/>
              </a:spcAft>
              <a:buClr>
                <a:srgbClr val="000000"/>
              </a:buClr>
              <a:buSzPts val="1800"/>
              <a:buChar char="■"/>
              <a:defRPr/>
            </a:lvl6pPr>
            <a:lvl7pPr indent="-342900" lvl="6" marL="3200400" algn="ctr">
              <a:lnSpc>
                <a:spcPct val="100000"/>
              </a:lnSpc>
              <a:spcBef>
                <a:spcPts val="600"/>
              </a:spcBef>
              <a:spcAft>
                <a:spcPts val="0"/>
              </a:spcAft>
              <a:buClr>
                <a:srgbClr val="000000"/>
              </a:buClr>
              <a:buSzPts val="1800"/>
              <a:buChar char="●"/>
              <a:defRPr/>
            </a:lvl7pPr>
            <a:lvl8pPr indent="-342900" lvl="7" marL="3657600" algn="ctr">
              <a:lnSpc>
                <a:spcPct val="100000"/>
              </a:lnSpc>
              <a:spcBef>
                <a:spcPts val="600"/>
              </a:spcBef>
              <a:spcAft>
                <a:spcPts val="0"/>
              </a:spcAft>
              <a:buClr>
                <a:srgbClr val="000000"/>
              </a:buClr>
              <a:buSzPts val="1800"/>
              <a:buChar char="○"/>
              <a:defRPr/>
            </a:lvl8pPr>
            <a:lvl9pPr indent="-342900" lvl="8" marL="4114800" algn="ctr">
              <a:lnSpc>
                <a:spcPct val="100000"/>
              </a:lnSpc>
              <a:spcBef>
                <a:spcPts val="600"/>
              </a:spcBef>
              <a:spcAft>
                <a:spcPts val="600"/>
              </a:spcAft>
              <a:buClr>
                <a:srgbClr val="000000"/>
              </a:buClr>
              <a:buSzPts val="1800"/>
              <a:buChar char="■"/>
              <a:defRPr/>
            </a:lvl9pPr>
          </a:lstStyle>
          <a:p/>
        </p:txBody>
      </p:sp>
      <p:sp>
        <p:nvSpPr>
          <p:cNvPr id="94" name="Google Shape;94;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95" name="Google Shape;95;p11"/>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1"/>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97" name="Google Shape;97;p11"/>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1"/>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1"/>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0" name="Shape 100"/>
        <p:cNvGrpSpPr/>
        <p:nvPr/>
      </p:nvGrpSpPr>
      <p:grpSpPr>
        <a:xfrm>
          <a:off x="0" y="0"/>
          <a:ext cx="0" cy="0"/>
          <a:chOff x="0" y="0"/>
          <a:chExt cx="0" cy="0"/>
        </a:xfrm>
      </p:grpSpPr>
      <p:sp>
        <p:nvSpPr>
          <p:cNvPr id="101" name="Google Shape;101;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02" name="Google Shape;102;p12"/>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2"/>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104" name="Google Shape;104;p12"/>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2"/>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2"/>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68300" lvl="0" marL="457200" algn="l">
              <a:lnSpc>
                <a:spcPct val="100000"/>
              </a:lnSpc>
              <a:spcBef>
                <a:spcPts val="0"/>
              </a:spcBef>
              <a:spcAft>
                <a:spcPts val="0"/>
              </a:spcAft>
              <a:buClr>
                <a:srgbClr val="000000"/>
              </a:buClr>
              <a:buSzPts val="22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23" name="Google Shape;23;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24" name="Google Shape;24;p3"/>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26" name="Google Shape;26;p3"/>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1" name="Google Shape;31;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32" name="Google Shape;32;p4"/>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34" name="Google Shape;34;p4"/>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5"/>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Char char="●"/>
              <a:defRPr sz="14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40" name="Google Shape;40;p5"/>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Char char="●"/>
              <a:defRPr sz="14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41" name="Google Shape;41;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42" name="Google Shape;42;p5"/>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44" name="Google Shape;44;p5"/>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9" name="Google Shape;49;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50" name="Google Shape;50;p6"/>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52" name="Google Shape;52;p6"/>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6"/>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55" name="Shape 55"/>
        <p:cNvGrpSpPr/>
        <p:nvPr/>
      </p:nvGrpSpPr>
      <p:grpSpPr>
        <a:xfrm>
          <a:off x="0" y="0"/>
          <a:ext cx="0" cy="0"/>
          <a:chOff x="0" y="0"/>
          <a:chExt cx="0" cy="0"/>
        </a:xfrm>
      </p:grpSpPr>
      <p:sp>
        <p:nvSpPr>
          <p:cNvPr id="56" name="Google Shape;56;p7"/>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7" name="Google Shape;57;p7"/>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000000"/>
              </a:buClr>
              <a:buSzPts val="1200"/>
              <a:buChar char="●"/>
              <a:defRPr sz="12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58" name="Google Shape;58;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59" name="Google Shape;59;p7"/>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7"/>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61" name="Google Shape;61;p7"/>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7"/>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7"/>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64" name="Shape 64"/>
        <p:cNvGrpSpPr/>
        <p:nvPr/>
      </p:nvGrpSpPr>
      <p:grpSpPr>
        <a:xfrm>
          <a:off x="0" y="0"/>
          <a:ext cx="0" cy="0"/>
          <a:chOff x="0" y="0"/>
          <a:chExt cx="0" cy="0"/>
        </a:xfrm>
      </p:grpSpPr>
      <p:sp>
        <p:nvSpPr>
          <p:cNvPr id="65" name="Google Shape;65;p8"/>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6" name="Google Shape;66;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67" name="Google Shape;67;p8"/>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8"/>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69" name="Google Shape;69;p8"/>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8"/>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8"/>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72" name="Shape 72"/>
        <p:cNvGrpSpPr/>
        <p:nvPr/>
      </p:nvGrpSpPr>
      <p:grpSpPr>
        <a:xfrm>
          <a:off x="0" y="0"/>
          <a:ext cx="0" cy="0"/>
          <a:chOff x="0" y="0"/>
          <a:chExt cx="0" cy="0"/>
        </a:xfrm>
      </p:grpSpPr>
      <p:sp>
        <p:nvSpPr>
          <p:cNvPr id="73" name="Google Shape;73;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9"/>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5" name="Google Shape;75;p9"/>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100"/>
              <a:buNone/>
              <a:defRPr sz="2100"/>
            </a:lvl1pPr>
            <a:lvl2pPr lvl="1" algn="ctr">
              <a:lnSpc>
                <a:spcPct val="100000"/>
              </a:lnSpc>
              <a:spcBef>
                <a:spcPts val="0"/>
              </a:spcBef>
              <a:spcAft>
                <a:spcPts val="0"/>
              </a:spcAft>
              <a:buClr>
                <a:srgbClr val="000000"/>
              </a:buClr>
              <a:buSzPts val="2100"/>
              <a:buNone/>
              <a:defRPr sz="2100"/>
            </a:lvl2pPr>
            <a:lvl3pPr lvl="2" algn="ctr">
              <a:lnSpc>
                <a:spcPct val="100000"/>
              </a:lnSpc>
              <a:spcBef>
                <a:spcPts val="0"/>
              </a:spcBef>
              <a:spcAft>
                <a:spcPts val="0"/>
              </a:spcAft>
              <a:buClr>
                <a:srgbClr val="000000"/>
              </a:buClr>
              <a:buSzPts val="2100"/>
              <a:buNone/>
              <a:defRPr sz="2100"/>
            </a:lvl3pPr>
            <a:lvl4pPr lvl="3" algn="ctr">
              <a:lnSpc>
                <a:spcPct val="100000"/>
              </a:lnSpc>
              <a:spcBef>
                <a:spcPts val="0"/>
              </a:spcBef>
              <a:spcAft>
                <a:spcPts val="0"/>
              </a:spcAft>
              <a:buClr>
                <a:srgbClr val="000000"/>
              </a:buClr>
              <a:buSzPts val="2100"/>
              <a:buNone/>
              <a:defRPr sz="2100"/>
            </a:lvl4pPr>
            <a:lvl5pPr lvl="4" algn="ctr">
              <a:lnSpc>
                <a:spcPct val="100000"/>
              </a:lnSpc>
              <a:spcBef>
                <a:spcPts val="0"/>
              </a:spcBef>
              <a:spcAft>
                <a:spcPts val="0"/>
              </a:spcAft>
              <a:buClr>
                <a:srgbClr val="000000"/>
              </a:buClr>
              <a:buSzPts val="2100"/>
              <a:buNone/>
              <a:defRPr sz="2100"/>
            </a:lvl5pPr>
            <a:lvl6pPr lvl="5" algn="ctr">
              <a:lnSpc>
                <a:spcPct val="100000"/>
              </a:lnSpc>
              <a:spcBef>
                <a:spcPts val="0"/>
              </a:spcBef>
              <a:spcAft>
                <a:spcPts val="0"/>
              </a:spcAft>
              <a:buClr>
                <a:srgbClr val="000000"/>
              </a:buClr>
              <a:buSzPts val="2100"/>
              <a:buNone/>
              <a:defRPr sz="2100"/>
            </a:lvl6pPr>
            <a:lvl7pPr lvl="6" algn="ctr">
              <a:lnSpc>
                <a:spcPct val="100000"/>
              </a:lnSpc>
              <a:spcBef>
                <a:spcPts val="0"/>
              </a:spcBef>
              <a:spcAft>
                <a:spcPts val="0"/>
              </a:spcAft>
              <a:buClr>
                <a:srgbClr val="000000"/>
              </a:buClr>
              <a:buSzPts val="2100"/>
              <a:buNone/>
              <a:defRPr sz="2100"/>
            </a:lvl7pPr>
            <a:lvl8pPr lvl="7" algn="ctr">
              <a:lnSpc>
                <a:spcPct val="100000"/>
              </a:lnSpc>
              <a:spcBef>
                <a:spcPts val="0"/>
              </a:spcBef>
              <a:spcAft>
                <a:spcPts val="0"/>
              </a:spcAft>
              <a:buClr>
                <a:srgbClr val="000000"/>
              </a:buClr>
              <a:buSzPts val="2100"/>
              <a:buNone/>
              <a:defRPr sz="2100"/>
            </a:lvl8pPr>
            <a:lvl9pPr lvl="8" algn="ctr">
              <a:lnSpc>
                <a:spcPct val="100000"/>
              </a:lnSpc>
              <a:spcBef>
                <a:spcPts val="0"/>
              </a:spcBef>
              <a:spcAft>
                <a:spcPts val="0"/>
              </a:spcAft>
              <a:buClr>
                <a:srgbClr val="000000"/>
              </a:buClr>
              <a:buSzPts val="2100"/>
              <a:buNone/>
              <a:defRPr sz="2100"/>
            </a:lvl9pPr>
          </a:lstStyle>
          <a:p/>
        </p:txBody>
      </p:sp>
      <p:sp>
        <p:nvSpPr>
          <p:cNvPr id="76" name="Google Shape;76;p9"/>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68300" lvl="0" marL="457200" algn="l">
              <a:lnSpc>
                <a:spcPct val="100000"/>
              </a:lnSpc>
              <a:spcBef>
                <a:spcPts val="0"/>
              </a:spcBef>
              <a:spcAft>
                <a:spcPts val="0"/>
              </a:spcAft>
              <a:buClr>
                <a:srgbClr val="000000"/>
              </a:buClr>
              <a:buSzPts val="22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77" name="Google Shape;77;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78" name="Google Shape;78;p9"/>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9"/>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80" name="Google Shape;80;p9"/>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9"/>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9"/>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83" name="Shape 83"/>
        <p:cNvGrpSpPr/>
        <p:nvPr/>
      </p:nvGrpSpPr>
      <p:grpSpPr>
        <a:xfrm>
          <a:off x="0" y="0"/>
          <a:ext cx="0" cy="0"/>
          <a:chOff x="0" y="0"/>
          <a:chExt cx="0" cy="0"/>
        </a:xfrm>
      </p:grpSpPr>
      <p:sp>
        <p:nvSpPr>
          <p:cNvPr id="84" name="Google Shape;84;p10"/>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000000"/>
              </a:buClr>
              <a:buSzPts val="22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85" name="Google Shape;85;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86" name="Google Shape;86;p10"/>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0"/>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88" name="Google Shape;88;p10"/>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0"/>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0"/>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1pPr>
            <a:lvl2pPr lvl="1"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2pPr>
            <a:lvl3pPr lvl="2"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3pPr>
            <a:lvl4pPr lvl="3"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4pPr>
            <a:lvl5pPr lvl="4"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5pPr>
            <a:lvl6pPr lvl="5"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6pPr>
            <a:lvl7pPr lvl="6"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7pPr>
            <a:lvl8pPr lvl="7"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8pPr>
            <a:lvl9pPr lvl="8"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68300" lvl="0" marL="457200" marR="0" rtl="0" algn="l">
              <a:lnSpc>
                <a:spcPct val="100000"/>
              </a:lnSpc>
              <a:spcBef>
                <a:spcPts val="0"/>
              </a:spcBef>
              <a:spcAft>
                <a:spcPts val="0"/>
              </a:spcAft>
              <a:buClr>
                <a:srgbClr val="000000"/>
              </a:buClr>
              <a:buSzPts val="2200"/>
              <a:buFont typeface="Archivo Narrow"/>
              <a:buChar char="●"/>
              <a:defRPr b="0" i="0" sz="2200" u="none" cap="none" strike="noStrike">
                <a:solidFill>
                  <a:srgbClr val="000000"/>
                </a:solidFill>
                <a:latin typeface="Archivo Narrow"/>
                <a:ea typeface="Archivo Narrow"/>
                <a:cs typeface="Archivo Narrow"/>
                <a:sym typeface="Archivo Narrow"/>
              </a:defRPr>
            </a:lvl1pPr>
            <a:lvl2pPr indent="-342900" lvl="1" marL="914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2pPr>
            <a:lvl3pPr indent="-342900" lvl="2" marL="1371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3pPr>
            <a:lvl4pPr indent="-342900" lvl="3" marL="18288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4pPr>
            <a:lvl5pPr indent="-342900" lvl="4" marL="22860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5pPr>
            <a:lvl6pPr indent="-342900" lvl="5" marL="27432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6pPr>
            <a:lvl7pPr indent="-342900" lvl="6" marL="3200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7pPr>
            <a:lvl8pPr indent="-342900" lvl="7" marL="3657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8pPr>
            <a:lvl9pPr indent="-342900" lvl="8" marL="4114800" marR="0" rtl="0" algn="l">
              <a:lnSpc>
                <a:spcPct val="100000"/>
              </a:lnSpc>
              <a:spcBef>
                <a:spcPts val="600"/>
              </a:spcBef>
              <a:spcAft>
                <a:spcPts val="60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3"/>
          <p:cNvSpPr txBox="1"/>
          <p:nvPr>
            <p:ph type="ctrTitle"/>
          </p:nvPr>
        </p:nvSpPr>
        <p:spPr>
          <a:xfrm>
            <a:off x="311700" y="2014872"/>
            <a:ext cx="8520600" cy="1714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2400"/>
              </a:spcBef>
              <a:spcAft>
                <a:spcPts val="0"/>
              </a:spcAft>
              <a:buClr>
                <a:schemeClr val="dk1"/>
              </a:buClr>
              <a:buSzPts val="1100"/>
              <a:buFont typeface="Arial"/>
              <a:buNone/>
            </a:pPr>
            <a:r>
              <a:rPr lang="en-GB" sz="2300">
                <a:solidFill>
                  <a:schemeClr val="dk1"/>
                </a:solidFill>
                <a:highlight>
                  <a:srgbClr val="FFFFFF"/>
                </a:highlight>
                <a:latin typeface="Arial"/>
                <a:ea typeface="Arial"/>
                <a:cs typeface="Arial"/>
                <a:sym typeface="Arial"/>
              </a:rPr>
              <a:t>Breast Cancer Prediction System</a:t>
            </a:r>
            <a:endParaRPr sz="2300">
              <a:solidFill>
                <a:schemeClr val="dk1"/>
              </a:solidFill>
              <a:highlight>
                <a:srgbClr val="FFFFFF"/>
              </a:highlight>
              <a:latin typeface="Arial"/>
              <a:ea typeface="Arial"/>
              <a:cs typeface="Arial"/>
              <a:sym typeface="Arial"/>
            </a:endParaRPr>
          </a:p>
          <a:p>
            <a:pPr indent="0" lvl="0" marL="0" rtl="0" algn="ctr">
              <a:lnSpc>
                <a:spcPct val="100000"/>
              </a:lnSpc>
              <a:spcBef>
                <a:spcPts val="600"/>
              </a:spcBef>
              <a:spcAft>
                <a:spcPts val="0"/>
              </a:spcAft>
              <a:buClr>
                <a:srgbClr val="000000"/>
              </a:buClr>
              <a:buSzPts val="3600"/>
              <a:buNone/>
            </a:pPr>
            <a:r>
              <a:t/>
            </a:r>
            <a:endParaRPr/>
          </a:p>
        </p:txBody>
      </p:sp>
      <p:sp>
        <p:nvSpPr>
          <p:cNvPr id="112" name="Google Shape;112;p13"/>
          <p:cNvSpPr txBox="1"/>
          <p:nvPr>
            <p:ph idx="1" type="subTitle"/>
          </p:nvPr>
        </p:nvSpPr>
        <p:spPr>
          <a:xfrm>
            <a:off x="311700" y="3434323"/>
            <a:ext cx="8520600" cy="1362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GB" sz="1200"/>
              <a:t>Satyam Jhawar, Sundharees, Epsita R</a:t>
            </a:r>
            <a:endParaRPr sz="1200"/>
          </a:p>
          <a:p>
            <a:pPr indent="0" lvl="0" marL="0" rtl="0" algn="ctr">
              <a:lnSpc>
                <a:spcPct val="100000"/>
              </a:lnSpc>
              <a:spcBef>
                <a:spcPts val="0"/>
              </a:spcBef>
              <a:spcAft>
                <a:spcPts val="0"/>
              </a:spcAft>
              <a:buClr>
                <a:schemeClr val="dk1"/>
              </a:buClr>
              <a:buSzPts val="1100"/>
              <a:buFont typeface="Arial"/>
              <a:buNone/>
            </a:pPr>
            <a:r>
              <a:t/>
            </a:r>
            <a:endParaRPr sz="1200"/>
          </a:p>
          <a:p>
            <a:pPr indent="0" lvl="0" marL="0" rtl="0" algn="ctr">
              <a:lnSpc>
                <a:spcPct val="100000"/>
              </a:lnSpc>
              <a:spcBef>
                <a:spcPts val="0"/>
              </a:spcBef>
              <a:spcAft>
                <a:spcPts val="0"/>
              </a:spcAft>
              <a:buClr>
                <a:schemeClr val="dk1"/>
              </a:buClr>
              <a:buSzPts val="1100"/>
              <a:buFont typeface="Arial"/>
              <a:buNone/>
            </a:pPr>
            <a:r>
              <a:rPr lang="en-GB" sz="1200"/>
              <a:t>Department of Computer Science</a:t>
            </a:r>
            <a:endParaRPr sz="1200"/>
          </a:p>
          <a:p>
            <a:pPr indent="0" lvl="0" marL="0" rtl="0" algn="ctr">
              <a:lnSpc>
                <a:spcPct val="100000"/>
              </a:lnSpc>
              <a:spcBef>
                <a:spcPts val="0"/>
              </a:spcBef>
              <a:spcAft>
                <a:spcPts val="0"/>
              </a:spcAft>
              <a:buClr>
                <a:schemeClr val="dk1"/>
              </a:buClr>
              <a:buSzPts val="1100"/>
              <a:buFont typeface="Arial"/>
              <a:buNone/>
            </a:pPr>
            <a:r>
              <a:rPr lang="en-GB" sz="1200"/>
              <a:t>MSAIM</a:t>
            </a:r>
            <a:endParaRPr sz="1200"/>
          </a:p>
          <a:p>
            <a:pPr indent="0" lvl="0" marL="0" rtl="0" algn="ctr">
              <a:lnSpc>
                <a:spcPct val="100000"/>
              </a:lnSpc>
              <a:spcBef>
                <a:spcPts val="0"/>
              </a:spcBef>
              <a:spcAft>
                <a:spcPts val="0"/>
              </a:spcAft>
              <a:buClr>
                <a:schemeClr val="dk1"/>
              </a:buClr>
              <a:buSzPts val="1100"/>
              <a:buFont typeface="Arial"/>
              <a:buNone/>
            </a:pPr>
            <a:r>
              <a:rPr lang="en-GB" sz="1200"/>
              <a:t>Christ (Deemed-to-be-University)</a:t>
            </a:r>
            <a:endParaRPr sz="1200"/>
          </a:p>
          <a:p>
            <a:pPr indent="0" lvl="0" marL="0" rtl="0" algn="ctr">
              <a:lnSpc>
                <a:spcPct val="100000"/>
              </a:lnSpc>
              <a:spcBef>
                <a:spcPts val="0"/>
              </a:spcBef>
              <a:spcAft>
                <a:spcPts val="0"/>
              </a:spcAft>
              <a:buClr>
                <a:schemeClr val="dk1"/>
              </a:buClr>
              <a:buSzPts val="1100"/>
              <a:buFont typeface="Arial"/>
              <a:buNone/>
            </a:pPr>
            <a:r>
              <a:rPr lang="en-GB" sz="1200"/>
              <a:t>Banglore, India</a:t>
            </a:r>
            <a:endParaRPr sz="1200"/>
          </a:p>
          <a:p>
            <a:pPr indent="0" lvl="0" marL="0" rtl="0" algn="ctr">
              <a:lnSpc>
                <a:spcPct val="100000"/>
              </a:lnSpc>
              <a:spcBef>
                <a:spcPts val="0"/>
              </a:spcBef>
              <a:spcAft>
                <a:spcPts val="0"/>
              </a:spcAft>
              <a:buClr>
                <a:schemeClr val="dk1"/>
              </a:buClr>
              <a:buSzPts val="1100"/>
              <a:buFont typeface="Arial"/>
              <a:buNone/>
            </a:pPr>
            <a:r>
              <a:t/>
            </a:r>
            <a:endParaRPr sz="1200"/>
          </a:p>
          <a:p>
            <a:pPr indent="0" lvl="0" marL="0" rtl="0" algn="ctr">
              <a:lnSpc>
                <a:spcPct val="100000"/>
              </a:lnSpc>
              <a:spcBef>
                <a:spcPts val="0"/>
              </a:spcBef>
              <a:spcAft>
                <a:spcPts val="0"/>
              </a:spcAft>
              <a:buClr>
                <a:srgbClr val="000000"/>
              </a:buClr>
              <a:buSzPts val="2800"/>
              <a:buNone/>
            </a:pPr>
            <a:r>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Visualization</a:t>
            </a:r>
            <a:endParaRPr/>
          </a:p>
        </p:txBody>
      </p:sp>
      <p:sp>
        <p:nvSpPr>
          <p:cNvPr id="169" name="Google Shape;169;p22"/>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70" name="Google Shape;170;p22"/>
          <p:cNvPicPr preferRelativeResize="0"/>
          <p:nvPr/>
        </p:nvPicPr>
        <p:blipFill rotWithShape="1">
          <a:blip r:embed="rId3">
            <a:alphaModFix/>
          </a:blip>
          <a:srcRect b="10183" l="24303" r="1781" t="25158"/>
          <a:stretch/>
        </p:blipFill>
        <p:spPr>
          <a:xfrm>
            <a:off x="530300" y="1921900"/>
            <a:ext cx="7721323" cy="3837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3"/>
          <p:cNvPicPr preferRelativeResize="0"/>
          <p:nvPr/>
        </p:nvPicPr>
        <p:blipFill rotWithShape="1">
          <a:blip r:embed="rId3">
            <a:alphaModFix/>
          </a:blip>
          <a:srcRect b="9627" l="8791" r="37795" t="26738"/>
          <a:stretch/>
        </p:blipFill>
        <p:spPr>
          <a:xfrm>
            <a:off x="783625" y="888100"/>
            <a:ext cx="7052549" cy="4726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4"/>
          <p:cNvPicPr preferRelativeResize="0"/>
          <p:nvPr/>
        </p:nvPicPr>
        <p:blipFill rotWithShape="1">
          <a:blip r:embed="rId3">
            <a:alphaModFix/>
          </a:blip>
          <a:srcRect b="12303" l="8632" r="40011" t="27090"/>
          <a:stretch/>
        </p:blipFill>
        <p:spPr>
          <a:xfrm>
            <a:off x="469475" y="776850"/>
            <a:ext cx="8158723" cy="39518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a:t>
            </a:r>
            <a:endParaRPr/>
          </a:p>
        </p:txBody>
      </p:sp>
      <p:sp>
        <p:nvSpPr>
          <p:cNvPr id="186" name="Google Shape;186;p25"/>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By i</a:t>
            </a:r>
            <a:r>
              <a:rPr lang="en-GB"/>
              <a:t>ncorporating ML models into breast cancer prediction, healthcare workers are given strong tools for making timely and correct decisions. Since ML can process enormous volumes of complex data and spot patterns that are difficult for human experts to spot, it is an essential tool in the ongoing battle against breast cancer that will ultimately enhance patient outcomes and public health.</a:t>
            </a:r>
            <a:endParaRPr/>
          </a:p>
          <a:p>
            <a:pPr indent="0" lvl="0" marL="0" rtl="0" algn="l">
              <a:spcBef>
                <a:spcPts val="0"/>
              </a:spcBef>
              <a:spcAft>
                <a:spcPts val="0"/>
              </a:spcAft>
              <a:buNone/>
            </a:pPr>
            <a:r>
              <a:rPr lang="en-GB"/>
              <a:t>In conclusion, machine learning models for breast cancer prediction have become crucial instruments in the field of healthcare and medical diagnosis.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4"/>
          <p:cNvSpPr txBox="1"/>
          <p:nvPr>
            <p:ph type="ctrTitle"/>
          </p:nvPr>
        </p:nvSpPr>
        <p:spPr>
          <a:xfrm>
            <a:off x="311700" y="1516578"/>
            <a:ext cx="8520600" cy="70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Contents:</a:t>
            </a:r>
            <a:endParaRPr/>
          </a:p>
        </p:txBody>
      </p:sp>
      <p:sp>
        <p:nvSpPr>
          <p:cNvPr id="118" name="Google Shape;118;p14"/>
          <p:cNvSpPr txBox="1"/>
          <p:nvPr>
            <p:ph idx="1" type="subTitle"/>
          </p:nvPr>
        </p:nvSpPr>
        <p:spPr>
          <a:xfrm>
            <a:off x="311700" y="2327189"/>
            <a:ext cx="8520600" cy="2508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AutoNum type="arabicPeriod"/>
            </a:pPr>
            <a:r>
              <a:rPr lang="en-GB" sz="2200"/>
              <a:t>Understanding Breast Cancer</a:t>
            </a:r>
            <a:endParaRPr sz="2200"/>
          </a:p>
          <a:p>
            <a:pPr indent="-368300" lvl="0" marL="457200" rtl="0" algn="l">
              <a:spcBef>
                <a:spcPts val="0"/>
              </a:spcBef>
              <a:spcAft>
                <a:spcPts val="0"/>
              </a:spcAft>
              <a:buSzPts val="2200"/>
              <a:buAutoNum type="arabicPeriod"/>
            </a:pPr>
            <a:r>
              <a:rPr lang="en-GB" sz="2200"/>
              <a:t>Need of ML model for prediction</a:t>
            </a:r>
            <a:endParaRPr sz="2200"/>
          </a:p>
          <a:p>
            <a:pPr indent="-368300" lvl="0" marL="457200" rtl="0" algn="l">
              <a:spcBef>
                <a:spcPts val="0"/>
              </a:spcBef>
              <a:spcAft>
                <a:spcPts val="0"/>
              </a:spcAft>
              <a:buSzPts val="2200"/>
              <a:buAutoNum type="arabicPeriod"/>
            </a:pPr>
            <a:r>
              <a:rPr lang="en-GB" sz="2200"/>
              <a:t>Classification </a:t>
            </a:r>
            <a:endParaRPr sz="2200"/>
          </a:p>
          <a:p>
            <a:pPr indent="0" lvl="0" marL="457200" rtl="0" algn="l">
              <a:spcBef>
                <a:spcPts val="0"/>
              </a:spcBef>
              <a:spcAft>
                <a:spcPts val="0"/>
              </a:spcAft>
              <a:buNone/>
            </a:pPr>
            <a:r>
              <a:rPr lang="en-GB" sz="2200"/>
              <a:t>3.1 Logistic regression</a:t>
            </a:r>
            <a:endParaRPr sz="2200"/>
          </a:p>
          <a:p>
            <a:pPr indent="0" lvl="0" marL="457200" rtl="0" algn="l">
              <a:spcBef>
                <a:spcPts val="0"/>
              </a:spcBef>
              <a:spcAft>
                <a:spcPts val="0"/>
              </a:spcAft>
              <a:buNone/>
            </a:pPr>
            <a:r>
              <a:rPr lang="en-GB" sz="2200"/>
              <a:t>3.2 Decision tree</a:t>
            </a:r>
            <a:endParaRPr sz="2200"/>
          </a:p>
          <a:p>
            <a:pPr indent="0" lvl="0" marL="457200" rtl="0" algn="l">
              <a:spcBef>
                <a:spcPts val="0"/>
              </a:spcBef>
              <a:spcAft>
                <a:spcPts val="0"/>
              </a:spcAft>
              <a:buNone/>
            </a:pPr>
            <a:r>
              <a:rPr lang="en-GB" sz="2200"/>
              <a:t>3.3 Random Forest</a:t>
            </a:r>
            <a:endParaRPr sz="2200"/>
          </a:p>
          <a:p>
            <a:pPr indent="0" lvl="0" marL="457200" rtl="0" algn="l">
              <a:spcBef>
                <a:spcPts val="0"/>
              </a:spcBef>
              <a:spcAft>
                <a:spcPts val="0"/>
              </a:spcAft>
              <a:buNone/>
            </a:pPr>
            <a:r>
              <a:rPr lang="en-GB" sz="2200"/>
              <a:t>3.4 SVC</a:t>
            </a:r>
            <a:endParaRPr sz="2200"/>
          </a:p>
          <a:p>
            <a:pPr indent="-368300" lvl="0" marL="457200" rtl="0" algn="l">
              <a:spcBef>
                <a:spcPts val="0"/>
              </a:spcBef>
              <a:spcAft>
                <a:spcPts val="0"/>
              </a:spcAft>
              <a:buSzPts val="2200"/>
              <a:buAutoNum type="arabicPeriod"/>
            </a:pPr>
            <a:r>
              <a:rPr lang="en-GB" sz="2200"/>
              <a:t>Visualization</a:t>
            </a:r>
            <a:endParaRPr sz="2200"/>
          </a:p>
          <a:p>
            <a:pPr indent="-368300" lvl="0" marL="457200" rtl="0" algn="l">
              <a:spcBef>
                <a:spcPts val="0"/>
              </a:spcBef>
              <a:spcAft>
                <a:spcPts val="0"/>
              </a:spcAft>
              <a:buSzPts val="2200"/>
              <a:buAutoNum type="arabicPeriod"/>
            </a:pPr>
            <a:r>
              <a:rPr lang="en-GB" sz="2200"/>
              <a:t>Conclusion</a:t>
            </a:r>
            <a:endParaRPr sz="2200"/>
          </a:p>
          <a:p>
            <a:pPr indent="0" lvl="0" marL="457200" rtl="0" algn="l">
              <a:spcBef>
                <a:spcPts val="0"/>
              </a:spcBef>
              <a:spcAft>
                <a:spcPts val="0"/>
              </a:spcAft>
              <a:buNone/>
            </a:pPr>
            <a:r>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GB"/>
              <a:t>Understanding Breast Cancer</a:t>
            </a:r>
            <a:endParaRPr/>
          </a:p>
        </p:txBody>
      </p:sp>
      <p:sp>
        <p:nvSpPr>
          <p:cNvPr id="124" name="Google Shape;124;p15"/>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GB" sz="2100"/>
              <a:t>Breast cancer is a common form of malignancy that primarily affects women but also affects a small percentage of men. Breast cancer is a neoplastic condition characterised by the uncontrolled development and multiplication of cells inside the breast tissue. The condition develops when breast cells alter abnormally and grow out of control, creating a lump or mass known as a tumour.</a:t>
            </a:r>
            <a:endParaRPr sz="2100"/>
          </a:p>
          <a:p>
            <a:pPr indent="0" lvl="0" marL="0" rtl="0" algn="l">
              <a:lnSpc>
                <a:spcPct val="100000"/>
              </a:lnSpc>
              <a:spcBef>
                <a:spcPts val="600"/>
              </a:spcBef>
              <a:spcAft>
                <a:spcPts val="0"/>
              </a:spcAft>
              <a:buNone/>
            </a:pPr>
            <a:r>
              <a:rPr lang="en-GB" sz="2100"/>
              <a:t>Although the actual causes of breast cancer are not entirely understood, a number of risk factors, including as age, gender, family history, and specific genetic alterations, may raise a person's likelihood of acquiring the illness. </a:t>
            </a:r>
            <a:endParaRPr sz="2100"/>
          </a:p>
          <a:p>
            <a:pPr indent="0" lvl="0" marL="0" rtl="0" algn="l">
              <a:lnSpc>
                <a:spcPct val="100000"/>
              </a:lnSpc>
              <a:spcBef>
                <a:spcPts val="600"/>
              </a:spcBef>
              <a:spcAft>
                <a:spcPts val="0"/>
              </a:spcAft>
              <a:buNone/>
            </a:pPr>
            <a:r>
              <a:rPr lang="en-GB" sz="2100"/>
              <a:t>Early detection can benefit from routine screenings like mammograms and breast self-exams. The survival rates and prognosis for those with breast cancer have dramatically improved thanks to early detection and advancements in treatment. </a:t>
            </a:r>
            <a:endParaRPr sz="2100"/>
          </a:p>
          <a:p>
            <a:pPr indent="0" lvl="0" marL="0" rtl="0" algn="l">
              <a:lnSpc>
                <a:spcPct val="100000"/>
              </a:lnSpc>
              <a:spcBef>
                <a:spcPts val="600"/>
              </a:spcBef>
              <a:spcAft>
                <a:spcPts val="0"/>
              </a:spcAft>
              <a:buNone/>
            </a:pPr>
            <a:r>
              <a:rPr lang="en-GB" sz="2100"/>
              <a:t>Hence, it brings us to our topic, Breast Cancer Prediction System.</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Need of ML model for prediction</a:t>
            </a:r>
            <a:endParaRPr/>
          </a:p>
        </p:txBody>
      </p:sp>
      <p:sp>
        <p:nvSpPr>
          <p:cNvPr id="130" name="Google Shape;130;p16"/>
          <p:cNvSpPr txBox="1"/>
          <p:nvPr>
            <p:ph idx="1" type="body"/>
          </p:nvPr>
        </p:nvSpPr>
        <p:spPr>
          <a:xfrm>
            <a:off x="311700" y="1259875"/>
            <a:ext cx="8520600" cy="483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100"/>
              <a:t>By combining machine learning with medical expertise in breast cancer diagnosis and prediction, powerful tools are made available to help healthcare providers to make decisions that are more fast and accurate, eventually benefiting patients through early identification, individualised therapy, and better outcomes. Due to its capacity to analyse vast volumes of complicated data and spot patterns that can be challenging for humans, machine learning is playing a crucial role in the prediction and diagnosis of breast cancer. Here is how machine learning is assisting in breast cancer prediction:</a:t>
            </a:r>
            <a:endParaRPr sz="2100"/>
          </a:p>
          <a:p>
            <a:pPr indent="0" lvl="0" marL="0" rtl="0" algn="l">
              <a:spcBef>
                <a:spcPts val="0"/>
              </a:spcBef>
              <a:spcAft>
                <a:spcPts val="0"/>
              </a:spcAft>
              <a:buNone/>
            </a:pPr>
            <a:r>
              <a:t/>
            </a:r>
            <a:endParaRPr sz="2100"/>
          </a:p>
          <a:p>
            <a:pPr indent="-361950" lvl="0" marL="457200" rtl="0" algn="l">
              <a:spcBef>
                <a:spcPts val="0"/>
              </a:spcBef>
              <a:spcAft>
                <a:spcPts val="0"/>
              </a:spcAft>
              <a:buSzPts val="2100"/>
              <a:buChar char="●"/>
            </a:pPr>
            <a:r>
              <a:rPr lang="en-GB" sz="2100"/>
              <a:t>Feature Selection and Engineering</a:t>
            </a:r>
            <a:endParaRPr sz="2100"/>
          </a:p>
          <a:p>
            <a:pPr indent="-361950" lvl="0" marL="457200" rtl="0" algn="l">
              <a:spcBef>
                <a:spcPts val="0"/>
              </a:spcBef>
              <a:spcAft>
                <a:spcPts val="0"/>
              </a:spcAft>
              <a:buSzPts val="2100"/>
              <a:buChar char="●"/>
            </a:pPr>
            <a:r>
              <a:rPr lang="en-GB" sz="2100"/>
              <a:t>Treatment Planning and Prognosis</a:t>
            </a:r>
            <a:endParaRPr sz="2100"/>
          </a:p>
          <a:p>
            <a:pPr indent="-361950" lvl="0" marL="457200" rtl="0" algn="l">
              <a:spcBef>
                <a:spcPts val="0"/>
              </a:spcBef>
              <a:spcAft>
                <a:spcPts val="0"/>
              </a:spcAft>
              <a:buSzPts val="2100"/>
              <a:buChar char="●"/>
            </a:pPr>
            <a:r>
              <a:rPr lang="en-GB" sz="2100"/>
              <a:t>Genomic Analysis and Biomarker Identification</a:t>
            </a:r>
            <a:endParaRPr sz="2100"/>
          </a:p>
          <a:p>
            <a:pPr indent="-361950" lvl="0" marL="457200" rtl="0" algn="l">
              <a:spcBef>
                <a:spcPts val="0"/>
              </a:spcBef>
              <a:spcAft>
                <a:spcPts val="0"/>
              </a:spcAft>
              <a:buSzPts val="2100"/>
              <a:buChar char="●"/>
            </a:pPr>
            <a:r>
              <a:rPr lang="en-GB" sz="2100"/>
              <a:t>Research and Insights</a:t>
            </a:r>
            <a:endParaRPr sz="2100"/>
          </a:p>
          <a:p>
            <a:pPr indent="-361950" lvl="0" marL="457200" rtl="0" algn="l">
              <a:spcBef>
                <a:spcPts val="0"/>
              </a:spcBef>
              <a:spcAft>
                <a:spcPts val="0"/>
              </a:spcAft>
              <a:buSzPts val="2100"/>
              <a:buChar char="●"/>
            </a:pPr>
            <a:r>
              <a:rPr lang="en-GB" sz="2100"/>
              <a:t>Integration of Multimodal Data</a:t>
            </a:r>
            <a:endParaRPr sz="2100"/>
          </a:p>
          <a:p>
            <a:pPr indent="0" lvl="0" marL="0" rtl="0" algn="l">
              <a:spcBef>
                <a:spcPts val="0"/>
              </a:spcBef>
              <a:spcAft>
                <a:spcPts val="0"/>
              </a:spcAft>
              <a:buNone/>
            </a:pPr>
            <a:r>
              <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idx="1" type="body"/>
          </p:nvPr>
        </p:nvSpPr>
        <p:spPr>
          <a:xfrm>
            <a:off x="311700" y="744149"/>
            <a:ext cx="8520600" cy="534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500"/>
              </a:spcBef>
              <a:spcAft>
                <a:spcPts val="0"/>
              </a:spcAft>
              <a:buClr>
                <a:srgbClr val="000000"/>
              </a:buClr>
              <a:buSzPts val="2200"/>
              <a:buNone/>
            </a:pPr>
            <a:r>
              <a:rPr b="1" lang="en-GB" sz="2600">
                <a:solidFill>
                  <a:schemeClr val="dk1"/>
                </a:solidFill>
                <a:latin typeface="Arial"/>
                <a:ea typeface="Arial"/>
                <a:cs typeface="Arial"/>
                <a:sym typeface="Arial"/>
              </a:rPr>
              <a:t>Classifications Used to Develop The Model</a:t>
            </a:r>
            <a:endParaRPr b="1" sz="2600">
              <a:solidFill>
                <a:schemeClr val="dk1"/>
              </a:solidFill>
              <a:latin typeface="Arial"/>
              <a:ea typeface="Arial"/>
              <a:cs typeface="Arial"/>
              <a:sym typeface="Arial"/>
            </a:endParaRPr>
          </a:p>
          <a:p>
            <a:pPr indent="0" lvl="0" marL="0" rtl="0" algn="l">
              <a:lnSpc>
                <a:spcPct val="100000"/>
              </a:lnSpc>
              <a:spcBef>
                <a:spcPts val="1500"/>
              </a:spcBef>
              <a:spcAft>
                <a:spcPts val="0"/>
              </a:spcAft>
              <a:buClr>
                <a:srgbClr val="000000"/>
              </a:buClr>
              <a:buSzPts val="2200"/>
              <a:buNone/>
            </a:pPr>
            <a:r>
              <a:rPr lang="en-GB" sz="2100">
                <a:solidFill>
                  <a:schemeClr val="dk1"/>
                </a:solidFill>
                <a:latin typeface="Arial"/>
                <a:ea typeface="Arial"/>
                <a:cs typeface="Arial"/>
                <a:sym typeface="Arial"/>
              </a:rPr>
              <a:t>Building a model that can analyse different features or attributes associated to patients and their medical history in order to forecast the likelihood of breast cancer or classify cancer into distinct categories is required when using machine learning (ML) algorithms to predict breast cancer. For this, a variety of classification algorithms can be used, out of which we have implemented:</a:t>
            </a:r>
            <a:endParaRPr sz="2100">
              <a:solidFill>
                <a:schemeClr val="dk1"/>
              </a:solidFill>
              <a:latin typeface="Arial"/>
              <a:ea typeface="Arial"/>
              <a:cs typeface="Arial"/>
              <a:sym typeface="Arial"/>
            </a:endParaRPr>
          </a:p>
          <a:p>
            <a:pPr indent="-361950" lvl="0" marL="457200" rtl="0" algn="l">
              <a:lnSpc>
                <a:spcPct val="100000"/>
              </a:lnSpc>
              <a:spcBef>
                <a:spcPts val="1500"/>
              </a:spcBef>
              <a:spcAft>
                <a:spcPts val="0"/>
              </a:spcAft>
              <a:buClr>
                <a:schemeClr val="dk1"/>
              </a:buClr>
              <a:buSzPts val="2100"/>
              <a:buFont typeface="Arial"/>
              <a:buChar char="●"/>
            </a:pPr>
            <a:r>
              <a:rPr lang="en-GB" sz="2100">
                <a:solidFill>
                  <a:schemeClr val="dk1"/>
                </a:solidFill>
                <a:latin typeface="Arial"/>
                <a:ea typeface="Arial"/>
                <a:cs typeface="Arial"/>
                <a:sym typeface="Arial"/>
              </a:rPr>
              <a:t>Logistic Regression</a:t>
            </a:r>
            <a:endParaRPr sz="2100">
              <a:solidFill>
                <a:schemeClr val="dk1"/>
              </a:solidFill>
              <a:latin typeface="Arial"/>
              <a:ea typeface="Arial"/>
              <a:cs typeface="Arial"/>
              <a:sym typeface="Arial"/>
            </a:endParaRPr>
          </a:p>
          <a:p>
            <a:pPr indent="-361950" lvl="0" marL="457200" rtl="0" algn="l">
              <a:lnSpc>
                <a:spcPct val="100000"/>
              </a:lnSpc>
              <a:spcBef>
                <a:spcPts val="0"/>
              </a:spcBef>
              <a:spcAft>
                <a:spcPts val="0"/>
              </a:spcAft>
              <a:buClr>
                <a:schemeClr val="dk1"/>
              </a:buClr>
              <a:buSzPts val="2100"/>
              <a:buFont typeface="Arial"/>
              <a:buChar char="●"/>
            </a:pPr>
            <a:r>
              <a:rPr lang="en-GB" sz="2100">
                <a:solidFill>
                  <a:schemeClr val="dk1"/>
                </a:solidFill>
                <a:latin typeface="Arial"/>
                <a:ea typeface="Arial"/>
                <a:cs typeface="Arial"/>
                <a:sym typeface="Arial"/>
              </a:rPr>
              <a:t>Decision Trees</a:t>
            </a:r>
            <a:endParaRPr sz="2100">
              <a:solidFill>
                <a:schemeClr val="dk1"/>
              </a:solidFill>
              <a:latin typeface="Arial"/>
              <a:ea typeface="Arial"/>
              <a:cs typeface="Arial"/>
              <a:sym typeface="Arial"/>
            </a:endParaRPr>
          </a:p>
          <a:p>
            <a:pPr indent="-361950" lvl="0" marL="457200" rtl="0" algn="l">
              <a:lnSpc>
                <a:spcPct val="100000"/>
              </a:lnSpc>
              <a:spcBef>
                <a:spcPts val="0"/>
              </a:spcBef>
              <a:spcAft>
                <a:spcPts val="0"/>
              </a:spcAft>
              <a:buClr>
                <a:schemeClr val="dk1"/>
              </a:buClr>
              <a:buSzPts val="2100"/>
              <a:buFont typeface="Arial"/>
              <a:buChar char="●"/>
            </a:pPr>
            <a:r>
              <a:rPr lang="en-GB" sz="2100">
                <a:solidFill>
                  <a:schemeClr val="dk1"/>
                </a:solidFill>
                <a:latin typeface="Arial"/>
                <a:ea typeface="Arial"/>
                <a:cs typeface="Arial"/>
                <a:sym typeface="Arial"/>
              </a:rPr>
              <a:t>Random Forest</a:t>
            </a:r>
            <a:endParaRPr sz="2100">
              <a:solidFill>
                <a:schemeClr val="dk1"/>
              </a:solidFill>
              <a:latin typeface="Arial"/>
              <a:ea typeface="Arial"/>
              <a:cs typeface="Arial"/>
              <a:sym typeface="Arial"/>
            </a:endParaRPr>
          </a:p>
          <a:p>
            <a:pPr indent="-361950" lvl="0" marL="457200" rtl="0" algn="l">
              <a:lnSpc>
                <a:spcPct val="100000"/>
              </a:lnSpc>
              <a:spcBef>
                <a:spcPts val="0"/>
              </a:spcBef>
              <a:spcAft>
                <a:spcPts val="0"/>
              </a:spcAft>
              <a:buClr>
                <a:schemeClr val="dk1"/>
              </a:buClr>
              <a:buSzPts val="2100"/>
              <a:buFont typeface="Arial"/>
              <a:buChar char="●"/>
            </a:pPr>
            <a:r>
              <a:rPr lang="en-GB" sz="2100">
                <a:solidFill>
                  <a:schemeClr val="dk1"/>
                </a:solidFill>
                <a:latin typeface="Arial"/>
                <a:ea typeface="Arial"/>
                <a:cs typeface="Arial"/>
                <a:sym typeface="Arial"/>
              </a:rPr>
              <a:t>SVC </a:t>
            </a:r>
            <a:endParaRPr sz="21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Logistic Regression </a:t>
            </a:r>
            <a:endParaRPr/>
          </a:p>
        </p:txBody>
      </p:sp>
      <p:sp>
        <p:nvSpPr>
          <p:cNvPr id="141" name="Google Shape;141;p18"/>
          <p:cNvSpPr txBox="1"/>
          <p:nvPr>
            <p:ph idx="1" type="body"/>
          </p:nvPr>
        </p:nvSpPr>
        <p:spPr>
          <a:xfrm>
            <a:off x="169850" y="1229498"/>
            <a:ext cx="8520600" cy="464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800"/>
              <a:t>In binary classification tasks, where the objective is to predict a binary result, commonly expressed as 0 or 1 (e.g., malignant or benign, presence or absence), logistic regression is a statistical and machine learning technique that is utilised. Contrary to what its name implies, logistic regression is a classification algorithm.</a:t>
            </a:r>
            <a:endParaRPr sz="1800"/>
          </a:p>
          <a:p>
            <a:pPr indent="0" lvl="0" marL="0" rtl="0" algn="l">
              <a:lnSpc>
                <a:spcPct val="100000"/>
              </a:lnSpc>
              <a:spcBef>
                <a:spcPts val="0"/>
              </a:spcBef>
              <a:spcAft>
                <a:spcPts val="0"/>
              </a:spcAft>
              <a:buNone/>
            </a:pPr>
            <a:r>
              <a:t/>
            </a:r>
            <a:endParaRPr sz="1800"/>
          </a:p>
        </p:txBody>
      </p:sp>
      <p:pic>
        <p:nvPicPr>
          <p:cNvPr id="142" name="Google Shape;142;p18"/>
          <p:cNvPicPr preferRelativeResize="0"/>
          <p:nvPr/>
        </p:nvPicPr>
        <p:blipFill rotWithShape="1">
          <a:blip r:embed="rId3">
            <a:alphaModFix/>
          </a:blip>
          <a:srcRect b="9892" l="5147" r="55404" t="54254"/>
          <a:stretch/>
        </p:blipFill>
        <p:spPr>
          <a:xfrm>
            <a:off x="1026825" y="2639675"/>
            <a:ext cx="6647227" cy="3398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Decision Tree</a:t>
            </a:r>
            <a:endParaRPr/>
          </a:p>
        </p:txBody>
      </p:sp>
      <p:sp>
        <p:nvSpPr>
          <p:cNvPr id="148" name="Google Shape;148;p19"/>
          <p:cNvSpPr txBox="1"/>
          <p:nvPr>
            <p:ph idx="1" type="body"/>
          </p:nvPr>
        </p:nvSpPr>
        <p:spPr>
          <a:xfrm>
            <a:off x="311700" y="1232658"/>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a </a:t>
            </a:r>
            <a:r>
              <a:rPr lang="en-GB"/>
              <a:t>decision tree each internal node represents a feature, each branch indicates a choice based on that feature, and each leaf node provides an outcome or class label. </a:t>
            </a:r>
            <a:endParaRPr/>
          </a:p>
          <a:p>
            <a:pPr indent="0" lvl="0" marL="0" rtl="0" algn="l">
              <a:spcBef>
                <a:spcPts val="0"/>
              </a:spcBef>
              <a:spcAft>
                <a:spcPts val="0"/>
              </a:spcAft>
              <a:buClr>
                <a:schemeClr val="dk1"/>
              </a:buClr>
              <a:buSzPts val="1100"/>
              <a:buFont typeface="Arial"/>
              <a:buNone/>
            </a:pPr>
            <a:r>
              <a:rPr lang="en-GB"/>
              <a:t>A decision tree is used to create a model that predicts whether a breast mass is malignant or benign in the context of predicting breast cancer based on numerous features or properties such tumour size, form, texture, and other pertinent clinical markers.</a:t>
            </a:r>
            <a:endParaRPr/>
          </a:p>
          <a:p>
            <a:pPr indent="0" lvl="0" marL="0" rtl="0" algn="l">
              <a:spcBef>
                <a:spcPts val="0"/>
              </a:spcBef>
              <a:spcAft>
                <a:spcPts val="0"/>
              </a:spcAft>
              <a:buNone/>
            </a:pPr>
            <a:r>
              <a:t/>
            </a:r>
            <a:endParaRPr/>
          </a:p>
        </p:txBody>
      </p:sp>
      <p:pic>
        <p:nvPicPr>
          <p:cNvPr id="149" name="Google Shape;149;p19"/>
          <p:cNvPicPr preferRelativeResize="0"/>
          <p:nvPr/>
        </p:nvPicPr>
        <p:blipFill rotWithShape="1">
          <a:blip r:embed="rId3">
            <a:alphaModFix/>
          </a:blip>
          <a:srcRect b="32873" l="3410" r="50870" t="37050"/>
          <a:stretch/>
        </p:blipFill>
        <p:spPr>
          <a:xfrm>
            <a:off x="1233775" y="3837025"/>
            <a:ext cx="6449458" cy="2386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Random Forest</a:t>
            </a:r>
            <a:endParaRPr/>
          </a:p>
        </p:txBody>
      </p:sp>
      <p:sp>
        <p:nvSpPr>
          <p:cNvPr id="155" name="Google Shape;155;p20"/>
          <p:cNvSpPr txBox="1"/>
          <p:nvPr>
            <p:ph idx="1" type="body"/>
          </p:nvPr>
        </p:nvSpPr>
        <p:spPr>
          <a:xfrm>
            <a:off x="311700" y="1151408"/>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machine learning, the widely used ensemble learning technique Random Forest is a development of decision trees, models that are flexible and easy to understand. By lowering overfitting and raising prediction accuracy, Random Forest overcomes the drawbacks of decision trees. </a:t>
            </a:r>
            <a:endParaRPr/>
          </a:p>
        </p:txBody>
      </p:sp>
      <p:pic>
        <p:nvPicPr>
          <p:cNvPr id="156" name="Google Shape;156;p20"/>
          <p:cNvPicPr preferRelativeResize="0"/>
          <p:nvPr/>
        </p:nvPicPr>
        <p:blipFill rotWithShape="1">
          <a:blip r:embed="rId3">
            <a:alphaModFix/>
          </a:blip>
          <a:srcRect b="25979" l="3410" r="53308" t="37573"/>
          <a:stretch/>
        </p:blipFill>
        <p:spPr>
          <a:xfrm>
            <a:off x="1240413" y="2820350"/>
            <a:ext cx="6663173" cy="3156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SVC</a:t>
            </a:r>
            <a:endParaRPr/>
          </a:p>
        </p:txBody>
      </p:sp>
      <p:sp>
        <p:nvSpPr>
          <p:cNvPr id="162" name="Google Shape;162;p21"/>
          <p:cNvSpPr txBox="1"/>
          <p:nvPr>
            <p:ph idx="1" type="body"/>
          </p:nvPr>
        </p:nvSpPr>
        <p:spPr>
          <a:xfrm>
            <a:off x="311700" y="1225158"/>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supervised learning technique Support Vector Classification (SVC), a variation of Support Vector Machine (SVM), is used for binary and multiclass classification tasks. It is extensively used in many different industries, including medical diagnostics like predicting breast cancer. </a:t>
            </a:r>
            <a:endParaRPr/>
          </a:p>
        </p:txBody>
      </p:sp>
      <p:pic>
        <p:nvPicPr>
          <p:cNvPr id="163" name="Google Shape;163;p21"/>
          <p:cNvPicPr preferRelativeResize="0"/>
          <p:nvPr/>
        </p:nvPicPr>
        <p:blipFill rotWithShape="1">
          <a:blip r:embed="rId3">
            <a:alphaModFix/>
          </a:blip>
          <a:srcRect b="19740" l="3409" r="53752" t="45716"/>
          <a:stretch/>
        </p:blipFill>
        <p:spPr>
          <a:xfrm>
            <a:off x="1022563" y="2795825"/>
            <a:ext cx="7098874" cy="3219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