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79" r:id="rId2"/>
    <p:sldId id="724" r:id="rId3"/>
    <p:sldId id="725" r:id="rId4"/>
    <p:sldId id="726" r:id="rId5"/>
    <p:sldId id="727" r:id="rId6"/>
  </p:sldIdLst>
  <p:sldSz cx="9144000" cy="6858000" type="screen4x3"/>
  <p:notesSz cx="6797675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2451" autoAdjust="0"/>
  </p:normalViewPr>
  <p:slideViewPr>
    <p:cSldViewPr>
      <p:cViewPr varScale="1">
        <p:scale>
          <a:sx n="106" d="100"/>
          <a:sy n="106" d="100"/>
        </p:scale>
        <p:origin x="189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4" y="81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CD81-44C8-4BBA-9718-47D50AF97971}" type="datetimeFigureOut">
              <a:rPr lang="ko-KR" altLang="en-US" smtClean="0"/>
              <a:pPr/>
              <a:t>2020-07-21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1259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31259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BD766-17CC-4D3F-B4A8-2555632FA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9825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526D1-DD02-4032-98EF-D8285E15928B}" type="datetimeFigureOut">
              <a:rPr lang="ko-KR" altLang="en-US" smtClean="0"/>
              <a:pPr/>
              <a:t>2020-07-21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6662"/>
            <a:ext cx="5438140" cy="446841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160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160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9DD98-231C-493E-B21C-52132EC14D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1872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390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69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09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66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461963" y="1340768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734" y="3096"/>
            <a:ext cx="9149885" cy="72008"/>
          </a:xfrm>
          <a:prstGeom prst="rect">
            <a:avLst/>
          </a:prstGeom>
          <a:solidFill>
            <a:srgbClr val="19418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/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1486" y="6792522"/>
            <a:ext cx="9149885" cy="72008"/>
          </a:xfrm>
          <a:prstGeom prst="rect">
            <a:avLst/>
          </a:prstGeom>
          <a:solidFill>
            <a:srgbClr val="19418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/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Line 462"/>
          <p:cNvSpPr>
            <a:spLocks noChangeShapeType="1"/>
          </p:cNvSpPr>
          <p:nvPr userDrawn="1"/>
        </p:nvSpPr>
        <p:spPr bwMode="auto">
          <a:xfrm>
            <a:off x="0" y="1143000"/>
            <a:ext cx="4348163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3" name="Line 488"/>
          <p:cNvSpPr>
            <a:spLocks noChangeShapeType="1"/>
          </p:cNvSpPr>
          <p:nvPr userDrawn="1"/>
        </p:nvSpPr>
        <p:spPr bwMode="auto">
          <a:xfrm>
            <a:off x="0" y="3071813"/>
            <a:ext cx="4348163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919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9116" y="871001"/>
            <a:ext cx="8581292" cy="5328593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Font typeface="Wingdings" pitchFamily="2" charset="2"/>
              <a:buChar char=""/>
              <a:defRPr sz="2400" b="1"/>
            </a:lvl1pPr>
            <a:lvl2pPr marL="540000">
              <a:lnSpc>
                <a:spcPct val="150000"/>
              </a:lnSpc>
              <a:defRPr sz="2000"/>
            </a:lvl2pPr>
            <a:lvl3pPr marL="720000">
              <a:lnSpc>
                <a:spcPct val="150000"/>
              </a:lnSpc>
              <a:defRPr sz="1800"/>
            </a:lvl3pPr>
            <a:lvl4pPr marL="1080000">
              <a:spcBef>
                <a:spcPts val="600"/>
              </a:spcBef>
              <a:defRPr sz="1400"/>
            </a:lvl4pPr>
            <a:lvl5pPr marL="2057400" indent="-2286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 다섯째 수준</a:t>
            </a:r>
            <a:endParaRPr lang="ko-KR" altLang="en-US" dirty="0"/>
          </a:p>
        </p:txBody>
      </p:sp>
      <p:sp>
        <p:nvSpPr>
          <p:cNvPr id="7" name="Line 1033"/>
          <p:cNvSpPr>
            <a:spLocks noChangeShapeType="1"/>
          </p:cNvSpPr>
          <p:nvPr userDrawn="1"/>
        </p:nvSpPr>
        <p:spPr bwMode="auto">
          <a:xfrm>
            <a:off x="0" y="73723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 bwMode="auto">
          <a:xfrm>
            <a:off x="1588" y="6524"/>
            <a:ext cx="9144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029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1000"/>
              </a:lnSpc>
              <a:spcBef>
                <a:spcPct val="50000"/>
              </a:spcBef>
              <a:defRPr/>
            </a:pPr>
            <a:r>
              <a:rPr kumimoji="0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t>- </a:t>
            </a:r>
            <a:fld id="{0B11E30E-6BD2-47B3-9690-17A85678CCA8}" type="slidenum">
              <a:rPr kumimoji="0"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pPr algn="ctr" eaLnBrk="0" latinLnBrk="0" hangingPunct="0">
                <a:lnSpc>
                  <a:spcPct val="101000"/>
                </a:lnSpc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t> -</a:t>
            </a:r>
          </a:p>
        </p:txBody>
      </p:sp>
      <p:cxnSp>
        <p:nvCxnSpPr>
          <p:cNvPr id="12" name="직선 연결선 11"/>
          <p:cNvCxnSpPr/>
          <p:nvPr userDrawn="1"/>
        </p:nvCxnSpPr>
        <p:spPr bwMode="auto">
          <a:xfrm>
            <a:off x="0" y="6356350"/>
            <a:ext cx="9144000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Documents and Settings\Administrator\My Documents\My Pictures\hanyang_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6816" y="6418263"/>
            <a:ext cx="1409700" cy="361950"/>
          </a:xfrm>
          <a:prstGeom prst="rect">
            <a:avLst/>
          </a:prstGeom>
          <a:noFill/>
        </p:spPr>
      </p:pic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48496" y="195263"/>
            <a:ext cx="8581911" cy="381000"/>
          </a:xfrm>
        </p:spPr>
        <p:txBody>
          <a:bodyPr>
            <a:noAutofit/>
          </a:bodyPr>
          <a:lstStyle>
            <a:lvl1pPr marL="0" indent="-288000" algn="l">
              <a:buFont typeface="+mj-lt"/>
              <a:buAutoNum type="romanUcPeriod"/>
              <a:defRPr sz="32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51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272C7-51E4-4789-90B9-D7A4A3A8D9A6}" type="datetimeFigureOut">
              <a:rPr lang="ko-KR" altLang="en-US" smtClean="0"/>
              <a:pPr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00F42-7892-4E46-AB07-FCAB03927B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16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505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8032" y="1340768"/>
            <a:ext cx="7772400" cy="14700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 smtClean="0"/>
              <a:t>Tree</a:t>
            </a:r>
            <a:endParaRPr lang="ko-KR" altLang="en-US" sz="4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6723" y="3861048"/>
            <a:ext cx="6400800" cy="1752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800" b="1" dirty="0" smtClean="0">
                <a:solidFill>
                  <a:schemeClr val="tx1"/>
                </a:solidFill>
                <a:latin typeface="+mj-ea"/>
                <a:ea typeface="+mj-ea"/>
                <a:sym typeface="HY신명조" pitchFamily="18" charset="-127"/>
              </a:rPr>
              <a:t>이동혁</a:t>
            </a:r>
            <a:endParaRPr lang="en-US" altLang="ko-KR" sz="1800" b="1" dirty="0" smtClean="0">
              <a:solidFill>
                <a:schemeClr val="tx1"/>
              </a:solidFill>
              <a:latin typeface="+mj-ea"/>
              <a:ea typeface="+mj-ea"/>
              <a:sym typeface="HY신명조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800" b="1" dirty="0" err="1" smtClean="0">
                <a:solidFill>
                  <a:schemeClr val="tx1"/>
                </a:solidFill>
                <a:latin typeface="+mj-ea"/>
                <a:ea typeface="+mj-ea"/>
                <a:sym typeface="HY신명조" pitchFamily="18" charset="-127"/>
              </a:rPr>
              <a:t>Hanyang</a:t>
            </a:r>
            <a:r>
              <a:rPr lang="en-US" altLang="ko-KR" sz="1800" b="1" dirty="0" smtClean="0">
                <a:solidFill>
                  <a:schemeClr val="tx1"/>
                </a:solidFill>
                <a:latin typeface="+mj-ea"/>
                <a:ea typeface="+mj-ea"/>
                <a:sym typeface="HY신명조" pitchFamily="18" charset="-127"/>
              </a:rPr>
              <a:t> University</a:t>
            </a:r>
            <a:endParaRPr lang="ko-KR" altLang="en-US" sz="1800" b="1" dirty="0">
              <a:solidFill>
                <a:schemeClr val="tx1"/>
              </a:solidFill>
              <a:latin typeface="+mj-ea"/>
              <a:ea typeface="+mj-ea"/>
              <a:sym typeface="HY신명조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Mobile &amp; Network Intelligence 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Laboratory</a:t>
            </a:r>
            <a:r>
              <a:rPr lang="en-US" altLang="ko-KR" sz="1800" b="1" dirty="0" smtClean="0">
                <a:solidFill>
                  <a:schemeClr val="tx1"/>
                </a:solidFill>
                <a:latin typeface="+mj-ea"/>
                <a:ea typeface="+mj-ea"/>
                <a:sym typeface="HY신명조" pitchFamily="18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  <a:latin typeface="+mj-ea"/>
                <a:ea typeface="+mj-ea"/>
                <a:sym typeface="HY신명조" pitchFamily="18" charset="-127"/>
              </a:rPr>
              <a:t>2020/07/21</a:t>
            </a:r>
            <a:endParaRPr lang="en-US" altLang="ko-KR" sz="1400" b="1" dirty="0">
              <a:solidFill>
                <a:schemeClr val="tx1"/>
              </a:solidFill>
              <a:latin typeface="+mj-ea"/>
              <a:ea typeface="+mj-ea"/>
              <a:sym typeface="HY신명조" pitchFamily="18" charset="-127"/>
            </a:endParaRPr>
          </a:p>
        </p:txBody>
      </p:sp>
      <p:pic>
        <p:nvPicPr>
          <p:cNvPr id="5" name="Picture 2" descr="C:\Documents and Settings\Administrator\My Documents\My Pictures\hanyang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7523" y="188640"/>
            <a:ext cx="1409700" cy="361950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 bwMode="auto">
          <a:xfrm>
            <a:off x="107504" y="6381328"/>
            <a:ext cx="4032448" cy="3037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8" name="Picture 2" descr="http://wm.hanyang.ac.kr/xe/files/attach/images/133/84bec68832e3a7d4195c016062f3944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13" y="6381328"/>
            <a:ext cx="1278719" cy="31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21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49116" y="871001"/>
            <a:ext cx="4140916" cy="5328593"/>
          </a:xfrm>
        </p:spPr>
        <p:txBody>
          <a:bodyPr/>
          <a:lstStyle/>
          <a:p>
            <a:r>
              <a:rPr lang="ko-KR" altLang="en-US" sz="2000" dirty="0" smtClean="0"/>
              <a:t>개요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대표적으로 </a:t>
            </a:r>
            <a:r>
              <a:rPr lang="en-US" altLang="ko-KR" sz="1600" dirty="0" smtClean="0"/>
              <a:t>Binary Tree</a:t>
            </a:r>
            <a:r>
              <a:rPr lang="ko-KR" altLang="en-US" sz="1600" dirty="0" smtClean="0"/>
              <a:t>와 </a:t>
            </a:r>
            <a:endParaRPr lang="en-US" altLang="ko-KR" sz="1600" dirty="0" smtClean="0"/>
          </a:p>
          <a:p>
            <a:pPr marL="254250" lvl="1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Non-Binary Tree</a:t>
            </a:r>
            <a:r>
              <a:rPr lang="ko-KR" altLang="en-US" sz="1600" dirty="0" smtClean="0"/>
              <a:t>로 구분 가능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Binary Tree</a:t>
            </a:r>
          </a:p>
          <a:p>
            <a:pPr lvl="2"/>
            <a:r>
              <a:rPr lang="ko-KR" altLang="en-US" sz="1400" dirty="0" smtClean="0"/>
              <a:t>이진 트리</a:t>
            </a:r>
            <a:endParaRPr lang="en-US" altLang="ko-KR" sz="1400" dirty="0"/>
          </a:p>
          <a:p>
            <a:pPr lvl="2"/>
            <a:r>
              <a:rPr lang="en-US" altLang="ko-KR" sz="1400" dirty="0" smtClean="0"/>
              <a:t>Root </a:t>
            </a:r>
            <a:r>
              <a:rPr lang="ko-KR" altLang="en-US" sz="1400" dirty="0" smtClean="0"/>
              <a:t>노드를 제외하고 두개 이하의 자식 노드를 보유</a:t>
            </a:r>
            <a:endParaRPr lang="en-US" altLang="ko-KR" sz="1400" dirty="0" smtClean="0"/>
          </a:p>
          <a:p>
            <a:pPr lvl="1"/>
            <a:r>
              <a:rPr lang="en-US" altLang="ko-KR" sz="1600" dirty="0" smtClean="0"/>
              <a:t>Non-Binary Tree</a:t>
            </a:r>
          </a:p>
          <a:p>
            <a:pPr lvl="2"/>
            <a:r>
              <a:rPr lang="en-US" altLang="ko-KR" sz="1400" dirty="0" err="1" smtClean="0"/>
              <a:t>Trie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자료구조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문자열 검색에 효율적인 </a:t>
            </a:r>
            <a:r>
              <a:rPr lang="en-US" altLang="ko-KR" sz="1400" dirty="0" smtClean="0"/>
              <a:t>Tree </a:t>
            </a:r>
            <a:r>
              <a:rPr lang="ko-KR" altLang="en-US" sz="1400" dirty="0" smtClean="0"/>
              <a:t>자료구조</a:t>
            </a:r>
            <a:r>
              <a:rPr lang="en-US" altLang="ko-KR" sz="1400" dirty="0" smtClean="0"/>
              <a:t>)</a:t>
            </a:r>
          </a:p>
          <a:p>
            <a:pPr lvl="2"/>
            <a:r>
              <a:rPr lang="ko-KR" altLang="en-US" sz="1400" dirty="0" smtClean="0"/>
              <a:t>하나의 노드에 대해 자식 노드의 수가 무제한</a:t>
            </a:r>
            <a:endParaRPr lang="en-US" altLang="ko-KR" sz="1400" dirty="0" smtClean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sz="2400" smtClean="0"/>
              <a:t>Tree</a:t>
            </a:r>
            <a:endParaRPr lang="ko-KR" altLang="en-US" sz="2400" dirty="0"/>
          </a:p>
        </p:txBody>
      </p:sp>
      <p:pic>
        <p:nvPicPr>
          <p:cNvPr id="1026" name="Picture 2" descr="자료구조] 트리(Tree)란 - Heee's Development Blo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127" y="2225289"/>
            <a:ext cx="4474071" cy="262001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26562" y="4941168"/>
            <a:ext cx="185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&lt;Tree </a:t>
            </a:r>
            <a:r>
              <a:rPr lang="ko-KR" altLang="en-US" sz="1400" dirty="0" smtClean="0"/>
              <a:t>예시 및 용어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131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49116" y="871001"/>
            <a:ext cx="8715372" cy="5328593"/>
          </a:xfrm>
        </p:spPr>
        <p:txBody>
          <a:bodyPr/>
          <a:lstStyle/>
          <a:p>
            <a:r>
              <a:rPr lang="ko-KR" altLang="en-US" sz="2000" dirty="0" smtClean="0"/>
              <a:t>개요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문자열을 저장하고 효율적으로 탐색하기 위한 트리 형태의 자료구조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루트에서 자식 노드로 진행하며 </a:t>
            </a:r>
            <a:r>
              <a:rPr lang="en-US" altLang="ko-KR" sz="1600" dirty="0" smtClean="0"/>
              <a:t>Leaf </a:t>
            </a:r>
            <a:r>
              <a:rPr lang="ko-KR" altLang="en-US" sz="1600" dirty="0" smtClean="0"/>
              <a:t>노드에 생성된 문자열을 자료구조에 저장</a:t>
            </a:r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sz="2400" dirty="0" err="1" smtClean="0"/>
              <a:t>Trie</a:t>
            </a:r>
            <a:endParaRPr lang="ko-KR" altLang="en-US" sz="2400" dirty="0"/>
          </a:p>
        </p:txBody>
      </p:sp>
      <p:pic>
        <p:nvPicPr>
          <p:cNvPr id="2050" name="Picture 2" descr="https://upload.wikimedia.org/wikipedia/commons/thumb/b/be/Trie_example.svg/375px-Trie_exampl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513" y="2400435"/>
            <a:ext cx="3571875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69037" y="5785519"/>
            <a:ext cx="1140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Trie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예시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0370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49116" y="871001"/>
            <a:ext cx="8715372" cy="5328593"/>
          </a:xfrm>
        </p:spPr>
        <p:txBody>
          <a:bodyPr/>
          <a:lstStyle/>
          <a:p>
            <a:r>
              <a:rPr lang="ko-KR" altLang="en-US" sz="2000" dirty="0" smtClean="0"/>
              <a:t>알고리즘 문제에서의 사용</a:t>
            </a:r>
            <a:endParaRPr lang="en-US" altLang="ko-KR" sz="2000" dirty="0" smtClean="0"/>
          </a:p>
          <a:p>
            <a:pPr lvl="1"/>
            <a:r>
              <a:rPr lang="ko-KR" altLang="en-US" sz="1600" dirty="0" err="1" smtClean="0"/>
              <a:t>검색어</a:t>
            </a:r>
            <a:r>
              <a:rPr lang="ko-KR" altLang="en-US" sz="1600" dirty="0" smtClean="0"/>
              <a:t> 자동완성</a:t>
            </a:r>
            <a:r>
              <a:rPr lang="en-US" altLang="ko-KR" sz="1600" dirty="0" smtClean="0"/>
              <a:t>,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문자열 검사와 같은 문제에서 사용 가능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문자열 탐색을 진행할 때 하나씩 비교하면서 탐색하는 방식에 비해 효율적</a:t>
            </a:r>
            <a:endParaRPr lang="en-US" altLang="ko-KR" sz="1600" dirty="0" smtClean="0"/>
          </a:p>
          <a:p>
            <a:r>
              <a:rPr lang="ko-KR" altLang="en-US" sz="2000" dirty="0" smtClean="0"/>
              <a:t>시간 복잡도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제일 긴 문자열의 길이 </a:t>
            </a:r>
            <a:r>
              <a:rPr lang="en-US" altLang="ko-KR" sz="1600" dirty="0" smtClean="0"/>
              <a:t>L</a:t>
            </a:r>
          </a:p>
          <a:p>
            <a:pPr lvl="1"/>
            <a:r>
              <a:rPr lang="ko-KR" altLang="en-US" sz="1600" dirty="0" smtClean="0"/>
              <a:t>총 문자열들의 수 </a:t>
            </a:r>
            <a:r>
              <a:rPr lang="en-US" altLang="ko-KR" sz="1600" dirty="0" smtClean="0"/>
              <a:t>M</a:t>
            </a:r>
          </a:p>
          <a:p>
            <a:pPr lvl="1"/>
            <a:r>
              <a:rPr lang="ko-KR" altLang="en-US" sz="1600" dirty="0" smtClean="0"/>
              <a:t>생성시 </a:t>
            </a:r>
            <a:r>
              <a:rPr lang="ko-KR" altLang="en-US" sz="1600" dirty="0" err="1" smtClean="0"/>
              <a:t>시간복잡도</a:t>
            </a:r>
            <a:endParaRPr lang="en-US" altLang="ko-KR" sz="1600" dirty="0"/>
          </a:p>
          <a:p>
            <a:pPr lvl="2"/>
            <a:r>
              <a:rPr lang="en-US" altLang="ko-KR" sz="1400" dirty="0" smtClean="0"/>
              <a:t>O(L*M)</a:t>
            </a:r>
          </a:p>
          <a:p>
            <a:pPr lvl="2"/>
            <a:r>
              <a:rPr lang="ko-KR" altLang="en-US" sz="1400" dirty="0" smtClean="0"/>
              <a:t>모든 문자열이 들어간 </a:t>
            </a:r>
            <a:r>
              <a:rPr lang="en-US" altLang="ko-KR" sz="1400" dirty="0" err="1" smtClean="0"/>
              <a:t>Trie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자료구조에 넣어야 하므로 전체 문자열을 전수 입력</a:t>
            </a:r>
            <a:endParaRPr lang="en-US" altLang="ko-KR" sz="1400" dirty="0" smtClean="0"/>
          </a:p>
          <a:p>
            <a:pPr lvl="1"/>
            <a:r>
              <a:rPr lang="ko-KR" altLang="en-US" sz="1600" dirty="0" err="1" smtClean="0"/>
              <a:t>탐색시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시간복잡도</a:t>
            </a:r>
            <a:endParaRPr lang="en-US" altLang="ko-KR" sz="1600" dirty="0" smtClean="0"/>
          </a:p>
          <a:p>
            <a:pPr lvl="2"/>
            <a:r>
              <a:rPr lang="en-US" altLang="ko-KR" sz="1400" dirty="0" smtClean="0"/>
              <a:t>O(L)</a:t>
            </a:r>
          </a:p>
          <a:p>
            <a:pPr lvl="2"/>
            <a:r>
              <a:rPr lang="en-US" altLang="ko-KR" sz="1400" dirty="0" smtClean="0"/>
              <a:t>Tree </a:t>
            </a:r>
            <a:r>
              <a:rPr lang="ko-KR" altLang="en-US" sz="1400" dirty="0" smtClean="0"/>
              <a:t>형태로 된 </a:t>
            </a:r>
            <a:r>
              <a:rPr lang="en-US" altLang="ko-KR" sz="1400" dirty="0" err="1" smtClean="0"/>
              <a:t>Trie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자료구조에서 가장 긴 문자열의 길이만큼만 탐색을 진행하면 결과 도출 가능</a:t>
            </a:r>
            <a:endParaRPr lang="en-US" altLang="ko-KR" sz="1400" dirty="0" smtClean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sz="2400" dirty="0" err="1" smtClean="0"/>
              <a:t>Trie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969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49116" y="871001"/>
            <a:ext cx="8715372" cy="5328593"/>
          </a:xfrm>
        </p:spPr>
        <p:txBody>
          <a:bodyPr/>
          <a:lstStyle/>
          <a:p>
            <a:r>
              <a:rPr lang="ko-KR" altLang="en-US" sz="2000" dirty="0" smtClean="0"/>
              <a:t>예제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백준 </a:t>
            </a:r>
            <a:r>
              <a:rPr lang="en-US" altLang="ko-KR" sz="2000" dirty="0" smtClean="0"/>
              <a:t>5052</a:t>
            </a:r>
            <a:r>
              <a:rPr lang="ko-KR" altLang="en-US" sz="2000" dirty="0" smtClean="0"/>
              <a:t>번</a:t>
            </a:r>
            <a:r>
              <a:rPr lang="en-US" altLang="ko-KR" sz="2000" dirty="0" smtClean="0"/>
              <a:t>, </a:t>
            </a:r>
            <a:r>
              <a:rPr lang="en-US" altLang="ko-KR" sz="2000" dirty="0">
                <a:hlinkClick r:id="rId3"/>
              </a:rPr>
              <a:t>https://www.acmicpc.net/problem/5052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smtClean="0"/>
              <a:t>문자열 처리 </a:t>
            </a:r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접두어를</a:t>
            </a:r>
            <a:r>
              <a:rPr lang="ko-KR" altLang="en-US" sz="1600" dirty="0" smtClean="0">
                <a:sym typeface="Wingdings" panose="05000000000000000000" pitchFamily="2" charset="2"/>
              </a:rPr>
              <a:t> 이용한 자료구조 필요 </a:t>
            </a:r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Trie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자료구조 사용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1600" dirty="0" smtClean="0">
                <a:sym typeface="Wingdings" panose="05000000000000000000" pitchFamily="2" charset="2"/>
              </a:rPr>
              <a:t>저장 후 탐색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sz="1400" dirty="0" err="1" smtClean="0">
                <a:sym typeface="Wingdings" panose="05000000000000000000" pitchFamily="2" charset="2"/>
              </a:rPr>
              <a:t>Trie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자료구조에 모든 번호를 저장 후 탐색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lvl="2"/>
            <a:r>
              <a:rPr lang="ko-KR" altLang="en-US" sz="1400" dirty="0" smtClean="0">
                <a:sym typeface="Wingdings" panose="05000000000000000000" pitchFamily="2" charset="2"/>
              </a:rPr>
              <a:t>탐색 과정 중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접두어가</a:t>
            </a:r>
            <a:r>
              <a:rPr lang="ko-KR" altLang="en-US" sz="1400" dirty="0" smtClean="0">
                <a:sym typeface="Wingdings" panose="05000000000000000000" pitchFamily="2" charset="2"/>
              </a:rPr>
              <a:t> 일치하는 문자열이 있으면 판단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1600" dirty="0" smtClean="0">
                <a:sym typeface="Wingdings" panose="05000000000000000000" pitchFamily="2" charset="2"/>
              </a:rPr>
              <a:t>저장 중 탐색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sz="1400" dirty="0" err="1" smtClean="0">
                <a:sym typeface="Wingdings" panose="05000000000000000000" pitchFamily="2" charset="2"/>
              </a:rPr>
              <a:t>Trie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자료구조에 번호를 저장하는 과정에서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접두어가</a:t>
            </a:r>
            <a:r>
              <a:rPr lang="ko-KR" altLang="en-US" sz="1400" dirty="0" smtClean="0">
                <a:sym typeface="Wingdings" panose="05000000000000000000" pitchFamily="2" charset="2"/>
              </a:rPr>
              <a:t> 일치하는지 판단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sz="2400" dirty="0" err="1" smtClean="0"/>
              <a:t>Trie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예제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46" y="1484784"/>
            <a:ext cx="8929912" cy="23332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640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08000" tIns="36000" rIns="108000" bIns="360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+mn-ea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48409</TotalTime>
  <Words>207</Words>
  <Application>Microsoft Office PowerPoint</Application>
  <PresentationFormat>화면 슬라이드 쇼(4:3)</PresentationFormat>
  <Paragraphs>52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HY신명조</vt:lpstr>
      <vt:lpstr>굴림</vt:lpstr>
      <vt:lpstr>맑은 고딕</vt:lpstr>
      <vt:lpstr>Arial</vt:lpstr>
      <vt:lpstr>Wingdings</vt:lpstr>
      <vt:lpstr>Office 테마</vt:lpstr>
      <vt:lpstr>Tree</vt:lpstr>
      <vt:lpstr>Tree</vt:lpstr>
      <vt:lpstr>Trie</vt:lpstr>
      <vt:lpstr>Trie</vt:lpstr>
      <vt:lpstr>Trie 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cmw</dc:creator>
  <cp:lastModifiedBy>이동혁</cp:lastModifiedBy>
  <cp:revision>1633</cp:revision>
  <cp:lastPrinted>2018-05-30T04:34:02Z</cp:lastPrinted>
  <dcterms:created xsi:type="dcterms:W3CDTF">2012-08-24T07:30:07Z</dcterms:created>
  <dcterms:modified xsi:type="dcterms:W3CDTF">2020-07-21T04:31:01Z</dcterms:modified>
</cp:coreProperties>
</file>