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79" r:id="rId2"/>
    <p:sldId id="724" r:id="rId3"/>
    <p:sldId id="725" r:id="rId4"/>
    <p:sldId id="726" r:id="rId5"/>
    <p:sldId id="727" r:id="rId6"/>
    <p:sldId id="728" r:id="rId7"/>
    <p:sldId id="729" r:id="rId8"/>
    <p:sldId id="730" r:id="rId9"/>
    <p:sldId id="731" r:id="rId10"/>
    <p:sldId id="732" r:id="rId11"/>
    <p:sldId id="733" r:id="rId12"/>
    <p:sldId id="735" r:id="rId13"/>
    <p:sldId id="734" r:id="rId14"/>
    <p:sldId id="736" r:id="rId15"/>
    <p:sldId id="737" r:id="rId16"/>
    <p:sldId id="738" r:id="rId17"/>
  </p:sldIdLst>
  <p:sldSz cx="9144000" cy="6858000" type="screen4x3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2451" autoAdjust="0"/>
  </p:normalViewPr>
  <p:slideViewPr>
    <p:cSldViewPr>
      <p:cViewPr varScale="1">
        <p:scale>
          <a:sx n="71" d="100"/>
          <a:sy n="71" d="100"/>
        </p:scale>
        <p:origin x="16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4" y="81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CD81-44C8-4BBA-9718-47D50AF97971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1259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31259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BD766-17CC-4D3F-B4A8-2555632FA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9825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526D1-DD02-4032-98EF-D8285E15928B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6662"/>
            <a:ext cx="5438140" cy="44684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160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160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9DD98-231C-493E-B21C-52132EC14D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1872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ongku.tistory.com/158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390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474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589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115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539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646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820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32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사이클이 없는 </a:t>
            </a:r>
            <a:r>
              <a:rPr lang="ko-KR" altLang="en-US" dirty="0" err="1" smtClean="0"/>
              <a:t>무방향</a:t>
            </a:r>
            <a:r>
              <a:rPr lang="ko-KR" altLang="en-US" dirty="0" smtClean="0"/>
              <a:t> 그래프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트리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419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10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56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코드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https://hongku.tistory.com/158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06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09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308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770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461963" y="1340768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734" y="3096"/>
            <a:ext cx="9149885" cy="72008"/>
          </a:xfrm>
          <a:prstGeom prst="rect">
            <a:avLst/>
          </a:prstGeom>
          <a:solidFill>
            <a:srgbClr val="19418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/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486" y="6792522"/>
            <a:ext cx="9149885" cy="72008"/>
          </a:xfrm>
          <a:prstGeom prst="rect">
            <a:avLst/>
          </a:prstGeom>
          <a:solidFill>
            <a:srgbClr val="19418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/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Line 462"/>
          <p:cNvSpPr>
            <a:spLocks noChangeShapeType="1"/>
          </p:cNvSpPr>
          <p:nvPr userDrawn="1"/>
        </p:nvSpPr>
        <p:spPr bwMode="auto">
          <a:xfrm>
            <a:off x="0" y="1143000"/>
            <a:ext cx="43481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3" name="Line 488"/>
          <p:cNvSpPr>
            <a:spLocks noChangeShapeType="1"/>
          </p:cNvSpPr>
          <p:nvPr userDrawn="1"/>
        </p:nvSpPr>
        <p:spPr bwMode="auto">
          <a:xfrm>
            <a:off x="0" y="3071813"/>
            <a:ext cx="43481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919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9116" y="871001"/>
            <a:ext cx="8581292" cy="5328593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Font typeface="Wingdings" pitchFamily="2" charset="2"/>
              <a:buChar char=""/>
              <a:defRPr sz="2400" b="1"/>
            </a:lvl1pPr>
            <a:lvl2pPr marL="540000">
              <a:lnSpc>
                <a:spcPct val="150000"/>
              </a:lnSpc>
              <a:defRPr sz="2000"/>
            </a:lvl2pPr>
            <a:lvl3pPr marL="720000">
              <a:lnSpc>
                <a:spcPct val="150000"/>
              </a:lnSpc>
              <a:defRPr sz="1800"/>
            </a:lvl3pPr>
            <a:lvl4pPr marL="1080000">
              <a:spcBef>
                <a:spcPts val="600"/>
              </a:spcBef>
              <a:defRPr sz="1400"/>
            </a:lvl4pPr>
            <a:lvl5pPr marL="2057400" indent="-2286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 다섯째 수준</a:t>
            </a:r>
            <a:endParaRPr lang="ko-KR" altLang="en-US" dirty="0"/>
          </a:p>
        </p:txBody>
      </p:sp>
      <p:sp>
        <p:nvSpPr>
          <p:cNvPr id="7" name="Line 1033"/>
          <p:cNvSpPr>
            <a:spLocks noChangeShapeType="1"/>
          </p:cNvSpPr>
          <p:nvPr userDrawn="1"/>
        </p:nvSpPr>
        <p:spPr bwMode="auto">
          <a:xfrm>
            <a:off x="0" y="73723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 bwMode="auto">
          <a:xfrm>
            <a:off x="1588" y="6524"/>
            <a:ext cx="9144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029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1000"/>
              </a:lnSpc>
              <a:spcBef>
                <a:spcPct val="50000"/>
              </a:spcBef>
              <a:defRPr/>
            </a:pPr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- </a:t>
            </a:r>
            <a:fld id="{0B11E30E-6BD2-47B3-9690-17A85678CCA8}" type="slidenum">
              <a:rPr kumimoji="0"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pPr algn="ctr" eaLnBrk="0" latinLnBrk="0" hangingPunct="0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 -</a:t>
            </a:r>
          </a:p>
        </p:txBody>
      </p:sp>
      <p:cxnSp>
        <p:nvCxnSpPr>
          <p:cNvPr id="12" name="직선 연결선 11"/>
          <p:cNvCxnSpPr/>
          <p:nvPr userDrawn="1"/>
        </p:nvCxnSpPr>
        <p:spPr bwMode="auto">
          <a:xfrm>
            <a:off x="0" y="6356350"/>
            <a:ext cx="914400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Documents and Settings\Administrator\My Documents\My Pictures\hanyang_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6816" y="6418263"/>
            <a:ext cx="1409700" cy="36195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48496" y="195263"/>
            <a:ext cx="8581911" cy="381000"/>
          </a:xfrm>
        </p:spPr>
        <p:txBody>
          <a:bodyPr>
            <a:noAutofit/>
          </a:bodyPr>
          <a:lstStyle>
            <a:lvl1pPr marL="0" indent="-288000" algn="l">
              <a:buFont typeface="+mj-lt"/>
              <a:buAutoNum type="romanUcPeriod"/>
              <a:defRPr sz="32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5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272C7-51E4-4789-90B9-D7A4A3A8D9A6}" type="datetimeFigureOut">
              <a:rPr lang="ko-KR" altLang="en-US" smtClean="0"/>
              <a:pPr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0F42-7892-4E46-AB07-FCAB03927B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16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92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cmicpc.net/problem/1647" TargetMode="External"/><Relationship Id="rId4" Type="http://schemas.openxmlformats.org/officeDocument/2006/relationships/hyperlink" Target="https://github.com/std-freejia/hymni.study/blob/master/Feedback/200729_kruskal_network%20connection.cp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032" y="1340768"/>
            <a:ext cx="7772400" cy="14700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 smtClean="0"/>
              <a:t>크루스칼</a:t>
            </a:r>
            <a:r>
              <a:rPr lang="ko-KR" altLang="en-US" sz="3200" b="1" dirty="0" smtClean="0"/>
              <a:t> 최소 </a:t>
            </a:r>
            <a:r>
              <a:rPr lang="ko-KR" altLang="en-US" sz="3200" b="1" dirty="0" err="1" smtClean="0"/>
              <a:t>스패닝</a:t>
            </a:r>
            <a:r>
              <a:rPr lang="ko-KR" altLang="en-US" sz="3200" b="1" dirty="0" smtClean="0"/>
              <a:t> 트리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en-US" altLang="ko-KR" sz="3200" b="1" dirty="0" smtClean="0"/>
              <a:t>(</a:t>
            </a:r>
            <a:r>
              <a:rPr lang="en-US" altLang="ko-KR" sz="3200" b="1" dirty="0" err="1" smtClean="0"/>
              <a:t>Kruskal</a:t>
            </a:r>
            <a:r>
              <a:rPr lang="en-US" altLang="ko-KR" sz="3200" b="1" dirty="0" smtClean="0"/>
              <a:t> Minimum Spanning Tree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6723" y="3861048"/>
            <a:ext cx="6400800" cy="1752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altLang="ko-KR" sz="1800" b="1" dirty="0" smtClean="0">
              <a:solidFill>
                <a:schemeClr val="tx1"/>
              </a:solidFill>
              <a:latin typeface="+mj-ea"/>
              <a:ea typeface="+mj-ea"/>
              <a:sym typeface="HY신명조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800" b="1" dirty="0" smtClean="0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이동혁</a:t>
            </a:r>
            <a:endParaRPr lang="en-US" altLang="ko-KR" sz="1800" b="1" dirty="0" smtClean="0">
              <a:solidFill>
                <a:schemeClr val="tx1"/>
              </a:solidFill>
              <a:latin typeface="+mj-ea"/>
              <a:ea typeface="+mj-ea"/>
              <a:sym typeface="HY신명조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800" b="1" dirty="0" smtClean="0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MNI Algorithm Study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2020/07/29</a:t>
            </a:r>
            <a:endParaRPr lang="en-US" altLang="ko-KR" sz="1400" b="1" dirty="0">
              <a:solidFill>
                <a:schemeClr val="tx1"/>
              </a:solidFill>
              <a:latin typeface="+mj-ea"/>
              <a:ea typeface="+mj-ea"/>
              <a:sym typeface="HY신명조" pitchFamily="18" charset="-127"/>
            </a:endParaRPr>
          </a:p>
        </p:txBody>
      </p:sp>
      <p:pic>
        <p:nvPicPr>
          <p:cNvPr id="5" name="Picture 2" descr="C:\Documents and Settings\Administrator\My Documents\My Pictures\hanyang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7523" y="188640"/>
            <a:ext cx="1409700" cy="36195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 bwMode="auto">
          <a:xfrm>
            <a:off x="107504" y="6381328"/>
            <a:ext cx="4032448" cy="3037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8" name="Picture 2" descr="http://wm.hanyang.ac.kr/xe/files/attach/images/133/84bec68832e3a7d4195c016062f3944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3" y="6381328"/>
            <a:ext cx="1278719" cy="31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2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49115" y="871001"/>
            <a:ext cx="8581291" cy="5328593"/>
          </a:xfrm>
        </p:spPr>
        <p:txBody>
          <a:bodyPr/>
          <a:lstStyle/>
          <a:p>
            <a:r>
              <a:rPr lang="ko-KR" altLang="en-US" sz="2000" dirty="0" smtClean="0"/>
              <a:t>동작 방식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(4/9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2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 smtClean="0"/>
              <a:t>3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2400" dirty="0" err="1" smtClean="0"/>
              <a:t>크루스칼</a:t>
            </a:r>
            <a:r>
              <a:rPr lang="ko-KR" altLang="en-US" sz="2400" dirty="0" smtClean="0"/>
              <a:t> 최소 </a:t>
            </a:r>
            <a:r>
              <a:rPr lang="ko-KR" altLang="en-US" sz="2400" dirty="0" err="1" smtClean="0"/>
              <a:t>스패닝</a:t>
            </a:r>
            <a:r>
              <a:rPr lang="ko-KR" altLang="en-US" sz="2400" dirty="0" smtClean="0"/>
              <a:t> 트리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872740" y="5918476"/>
            <a:ext cx="2058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드 별 간선의 가중치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888" y="1417775"/>
            <a:ext cx="6715125" cy="22479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887" y="3743325"/>
            <a:ext cx="67151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6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49115" y="871001"/>
            <a:ext cx="8581291" cy="5328593"/>
          </a:xfrm>
        </p:spPr>
        <p:txBody>
          <a:bodyPr/>
          <a:lstStyle/>
          <a:p>
            <a:r>
              <a:rPr lang="ko-KR" altLang="en-US" sz="2000" dirty="0" smtClean="0"/>
              <a:t>동작 방식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(5/9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네번째 간선 선택</a:t>
            </a: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2400" dirty="0" err="1" smtClean="0"/>
              <a:t>크루스칼</a:t>
            </a:r>
            <a:r>
              <a:rPr lang="ko-KR" altLang="en-US" sz="2400" dirty="0" smtClean="0"/>
              <a:t> 최소 </a:t>
            </a:r>
            <a:r>
              <a:rPr lang="ko-KR" altLang="en-US" sz="2400" dirty="0" err="1" smtClean="0"/>
              <a:t>스패닝</a:t>
            </a:r>
            <a:r>
              <a:rPr lang="ko-KR" altLang="en-US" sz="2400" dirty="0" smtClean="0"/>
              <a:t> 트리</a:t>
            </a:r>
            <a:endParaRPr lang="ko-KR" altLang="en-US" sz="24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888" y="1916832"/>
            <a:ext cx="67151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23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49115" y="871001"/>
            <a:ext cx="8581291" cy="5328593"/>
          </a:xfrm>
        </p:spPr>
        <p:txBody>
          <a:bodyPr/>
          <a:lstStyle/>
          <a:p>
            <a:r>
              <a:rPr lang="ko-KR" altLang="en-US" sz="2000" dirty="0" smtClean="0"/>
              <a:t>동작 방식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(6/9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pPr lvl="1"/>
            <a:r>
              <a:rPr lang="ko-KR" altLang="en-US" sz="1600" dirty="0" err="1" smtClean="0"/>
              <a:t>다섯번째</a:t>
            </a:r>
            <a:r>
              <a:rPr lang="ko-KR" altLang="en-US" sz="1600" dirty="0" smtClean="0"/>
              <a:t> 간선 선택</a:t>
            </a: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2400" dirty="0" err="1" smtClean="0"/>
              <a:t>크루스칼</a:t>
            </a:r>
            <a:r>
              <a:rPr lang="ko-KR" altLang="en-US" sz="2400" dirty="0" smtClean="0"/>
              <a:t> 최소 </a:t>
            </a:r>
            <a:r>
              <a:rPr lang="ko-KR" altLang="en-US" sz="2400" dirty="0" err="1" smtClean="0"/>
              <a:t>스패닝</a:t>
            </a:r>
            <a:r>
              <a:rPr lang="ko-KR" altLang="en-US" sz="2400" dirty="0" smtClean="0"/>
              <a:t> 트리</a:t>
            </a:r>
            <a:endParaRPr lang="ko-KR" altLang="en-US" sz="2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888" y="1988840"/>
            <a:ext cx="67151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35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49115" y="871001"/>
            <a:ext cx="8581291" cy="5328593"/>
          </a:xfrm>
        </p:spPr>
        <p:txBody>
          <a:bodyPr/>
          <a:lstStyle/>
          <a:p>
            <a:r>
              <a:rPr lang="ko-KR" altLang="en-US" sz="2000" dirty="0" smtClean="0"/>
              <a:t>동작 방식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(7/9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pPr lvl="1"/>
            <a:r>
              <a:rPr lang="ko-KR" altLang="en-US" sz="1600" dirty="0" err="1" smtClean="0"/>
              <a:t>여섯번째</a:t>
            </a:r>
            <a:r>
              <a:rPr lang="ko-KR" altLang="en-US" sz="1600" dirty="0" smtClean="0"/>
              <a:t> 간선 선택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Union-Find </a:t>
            </a:r>
            <a:r>
              <a:rPr lang="ko-KR" altLang="en-US" sz="1600" dirty="0" smtClean="0"/>
              <a:t>알고리즘을 이용한 사이클 테이블에서 </a:t>
            </a:r>
            <a:r>
              <a:rPr lang="ko-KR" altLang="en-US" sz="1600" dirty="0" err="1" smtClean="0"/>
              <a:t>중복값</a:t>
            </a:r>
            <a:r>
              <a:rPr lang="ko-KR" altLang="en-US" sz="1600" dirty="0" smtClean="0"/>
              <a:t> 검출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ym typeface="Wingdings" panose="05000000000000000000" pitchFamily="2" charset="2"/>
              </a:rPr>
              <a:t>간선 채택 </a:t>
            </a:r>
            <a:r>
              <a:rPr lang="en-US" altLang="ko-KR" sz="1600" dirty="0" smtClean="0">
                <a:sym typeface="Wingdings" panose="05000000000000000000" pitchFamily="2" charset="2"/>
              </a:rPr>
              <a:t>X</a:t>
            </a: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2400" dirty="0" err="1" smtClean="0"/>
              <a:t>크루스칼</a:t>
            </a:r>
            <a:r>
              <a:rPr lang="ko-KR" altLang="en-US" sz="2400" dirty="0" smtClean="0"/>
              <a:t> 최소 </a:t>
            </a:r>
            <a:r>
              <a:rPr lang="ko-KR" altLang="en-US" sz="2400" dirty="0" err="1" smtClean="0"/>
              <a:t>스패닝</a:t>
            </a:r>
            <a:r>
              <a:rPr lang="ko-KR" altLang="en-US" sz="2400" dirty="0" smtClean="0"/>
              <a:t> 트리</a:t>
            </a:r>
            <a:endParaRPr lang="ko-KR" altLang="en-US" sz="2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888" y="2318350"/>
            <a:ext cx="67151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49115" y="871001"/>
            <a:ext cx="8581291" cy="5328593"/>
          </a:xfrm>
        </p:spPr>
        <p:txBody>
          <a:bodyPr/>
          <a:lstStyle/>
          <a:p>
            <a:r>
              <a:rPr lang="ko-KR" altLang="en-US" sz="2000" dirty="0" smtClean="0"/>
              <a:t>동작 방식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(8/9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pPr lvl="1"/>
            <a:r>
              <a:rPr lang="ko-KR" altLang="en-US" sz="1600" dirty="0" err="1" smtClean="0"/>
              <a:t>여섯번째</a:t>
            </a:r>
            <a:r>
              <a:rPr lang="ko-KR" altLang="en-US" sz="1600" dirty="0" smtClean="0"/>
              <a:t> 간선 </a:t>
            </a:r>
            <a:r>
              <a:rPr lang="ko-KR" altLang="en-US" sz="1600" dirty="0" err="1" smtClean="0"/>
              <a:t>재선택</a:t>
            </a: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2400" dirty="0" err="1" smtClean="0"/>
              <a:t>크루스칼</a:t>
            </a:r>
            <a:r>
              <a:rPr lang="ko-KR" altLang="en-US" sz="2400" dirty="0" smtClean="0"/>
              <a:t> 최소 </a:t>
            </a:r>
            <a:r>
              <a:rPr lang="ko-KR" altLang="en-US" sz="2400" dirty="0" err="1" smtClean="0"/>
              <a:t>스패닝</a:t>
            </a:r>
            <a:r>
              <a:rPr lang="ko-KR" altLang="en-US" sz="2400" dirty="0" smtClean="0"/>
              <a:t> 트리</a:t>
            </a:r>
            <a:endParaRPr lang="ko-KR" altLang="en-US" sz="2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888" y="1916832"/>
            <a:ext cx="67151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49115" y="871001"/>
            <a:ext cx="8581291" cy="5328593"/>
          </a:xfrm>
        </p:spPr>
        <p:txBody>
          <a:bodyPr/>
          <a:lstStyle/>
          <a:p>
            <a:r>
              <a:rPr lang="ko-KR" altLang="en-US" sz="2000" dirty="0" smtClean="0"/>
              <a:t>동작 방식 </a:t>
            </a:r>
            <a:r>
              <a:rPr lang="en-US" altLang="ko-KR" sz="2000" dirty="0" smtClean="0"/>
              <a:t>(9/9)</a:t>
            </a:r>
          </a:p>
          <a:p>
            <a:pPr lvl="1"/>
            <a:r>
              <a:rPr lang="ko-KR" altLang="en-US" sz="1600" dirty="0" smtClean="0"/>
              <a:t>완성된 </a:t>
            </a:r>
            <a:r>
              <a:rPr lang="ko-KR" altLang="en-US" sz="1600" dirty="0" err="1" smtClean="0"/>
              <a:t>크루스칼</a:t>
            </a:r>
            <a:r>
              <a:rPr lang="ko-KR" altLang="en-US" sz="1600" dirty="0" smtClean="0"/>
              <a:t> 최소 </a:t>
            </a:r>
            <a:r>
              <a:rPr lang="ko-KR" altLang="en-US" sz="1600" dirty="0" err="1" smtClean="0"/>
              <a:t>스패닝</a:t>
            </a:r>
            <a:r>
              <a:rPr lang="ko-KR" altLang="en-US" sz="1600" dirty="0" smtClean="0"/>
              <a:t> 트리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노드 </a:t>
            </a:r>
            <a:r>
              <a:rPr lang="en-US" altLang="ko-KR" sz="1600" dirty="0" smtClean="0"/>
              <a:t>7</a:t>
            </a:r>
            <a:r>
              <a:rPr lang="ko-KR" altLang="en-US" sz="1600" dirty="0" smtClean="0"/>
              <a:t>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간선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개</a:t>
            </a: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2400" dirty="0" err="1" smtClean="0"/>
              <a:t>크루스칼</a:t>
            </a:r>
            <a:r>
              <a:rPr lang="ko-KR" altLang="en-US" sz="2400" dirty="0" smtClean="0"/>
              <a:t> 최소 </a:t>
            </a:r>
            <a:r>
              <a:rPr lang="ko-KR" altLang="en-US" sz="2400" dirty="0" err="1" smtClean="0"/>
              <a:t>스패닝</a:t>
            </a:r>
            <a:r>
              <a:rPr lang="ko-KR" altLang="en-US" sz="2400" dirty="0" smtClean="0"/>
              <a:t> 트리</a:t>
            </a:r>
            <a:endParaRPr lang="ko-KR" altLang="en-US" sz="2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888" y="1988840"/>
            <a:ext cx="67151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0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49115" y="871001"/>
            <a:ext cx="8581291" cy="5328593"/>
          </a:xfrm>
        </p:spPr>
        <p:txBody>
          <a:bodyPr/>
          <a:lstStyle/>
          <a:p>
            <a:r>
              <a:rPr lang="ko-KR" altLang="en-US" sz="2000" dirty="0" smtClean="0"/>
              <a:t>예제 문제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[</a:t>
            </a:r>
            <a:r>
              <a:rPr lang="ko-KR" altLang="en-US" sz="1600" dirty="0" smtClean="0"/>
              <a:t>백준 </a:t>
            </a:r>
            <a:r>
              <a:rPr lang="en-US" altLang="ko-KR" sz="1600" dirty="0" smtClean="0"/>
              <a:t>1922] </a:t>
            </a:r>
            <a:r>
              <a:rPr lang="ko-KR" altLang="en-US" sz="1600" dirty="0" smtClean="0"/>
              <a:t>네트워크 연결</a:t>
            </a:r>
            <a:r>
              <a:rPr lang="en-US" altLang="ko-KR" sz="1600" dirty="0" smtClean="0"/>
              <a:t> (</a:t>
            </a:r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smtClean="0">
                <a:hlinkClick r:id="rId3"/>
              </a:rPr>
              <a:t>www.acmicpc.net/problem/1922</a:t>
            </a:r>
            <a:r>
              <a:rPr lang="en-US" altLang="ko-KR" sz="1600" dirty="0" smtClean="0"/>
              <a:t>)</a:t>
            </a:r>
          </a:p>
          <a:p>
            <a:pPr lvl="2"/>
            <a:r>
              <a:rPr lang="en-US" altLang="ko-KR" sz="1400" dirty="0">
                <a:hlinkClick r:id="rId4"/>
              </a:rPr>
              <a:t>https://github.com/std-freejia/hymni.study/blob/master/Feedback/200729_kruskal_network%20connection.cpp</a:t>
            </a:r>
            <a:endParaRPr lang="en-US" altLang="ko-KR" sz="1400" dirty="0" smtClean="0"/>
          </a:p>
          <a:p>
            <a:pPr lvl="1"/>
            <a:r>
              <a:rPr lang="en-US" altLang="ko-KR" sz="1600" dirty="0" smtClean="0"/>
              <a:t>[</a:t>
            </a:r>
            <a:r>
              <a:rPr lang="ko-KR" altLang="en-US" sz="1600" dirty="0" smtClean="0"/>
              <a:t>백준 </a:t>
            </a:r>
            <a:r>
              <a:rPr lang="en-US" altLang="ko-KR" sz="1600" dirty="0" smtClean="0"/>
              <a:t>1647] </a:t>
            </a:r>
            <a:r>
              <a:rPr lang="ko-KR" altLang="en-US" sz="1600" dirty="0" smtClean="0"/>
              <a:t>도시 분할 계획 </a:t>
            </a:r>
            <a:r>
              <a:rPr lang="en-US" altLang="ko-KR" sz="1600" dirty="0" smtClean="0"/>
              <a:t>(</a:t>
            </a:r>
            <a:r>
              <a:rPr lang="en-US" altLang="ko-KR" sz="1600" dirty="0">
                <a:hlinkClick r:id="rId5"/>
              </a:rPr>
              <a:t>https://</a:t>
            </a:r>
            <a:r>
              <a:rPr lang="en-US" altLang="ko-KR" sz="1600" dirty="0" smtClean="0">
                <a:hlinkClick r:id="rId5"/>
              </a:rPr>
              <a:t>www.acmicpc.net/problem/1647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2400" dirty="0" err="1" smtClean="0"/>
              <a:t>크루스칼</a:t>
            </a:r>
            <a:r>
              <a:rPr lang="ko-KR" altLang="en-US" sz="2400" dirty="0" smtClean="0"/>
              <a:t> 최소 </a:t>
            </a:r>
            <a:r>
              <a:rPr lang="ko-KR" altLang="en-US" sz="2400" dirty="0" err="1" smtClean="0"/>
              <a:t>스패닝</a:t>
            </a:r>
            <a:r>
              <a:rPr lang="ko-KR" altLang="en-US" sz="2400" dirty="0" smtClean="0"/>
              <a:t> 트리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772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49115" y="871001"/>
            <a:ext cx="8581291" cy="5328593"/>
          </a:xfrm>
        </p:spPr>
        <p:txBody>
          <a:bodyPr/>
          <a:lstStyle/>
          <a:p>
            <a:r>
              <a:rPr lang="ko-KR" altLang="en-US" sz="2000" dirty="0" smtClean="0"/>
              <a:t>최소 </a:t>
            </a:r>
            <a:r>
              <a:rPr lang="ko-KR" altLang="en-US" sz="2000" dirty="0" err="1" smtClean="0"/>
              <a:t>스패닝</a:t>
            </a:r>
            <a:r>
              <a:rPr lang="ko-KR" altLang="en-US" sz="2000" dirty="0" smtClean="0"/>
              <a:t> 트리</a:t>
            </a:r>
            <a:r>
              <a:rPr lang="en-US" altLang="ko-KR" sz="2000" dirty="0" smtClean="0"/>
              <a:t>(Minimum Spanning Tree, MST)</a:t>
            </a:r>
          </a:p>
          <a:p>
            <a:pPr lvl="1"/>
            <a:r>
              <a:rPr lang="ko-KR" altLang="en-US" sz="1600" dirty="0" err="1" smtClean="0"/>
              <a:t>스패닝</a:t>
            </a:r>
            <a:r>
              <a:rPr lang="ko-KR" altLang="en-US" sz="1600" dirty="0" smtClean="0"/>
              <a:t> 트리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그래프 내의 모든 정점을 포함하는 트리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스패닝</a:t>
            </a:r>
            <a:r>
              <a:rPr lang="ko-KR" altLang="en-US" sz="1600" dirty="0" smtClean="0"/>
              <a:t> 트리 중에서 사용된 간선들의 가중치 합이 최소인 트리를 의미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특징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간선의 가중치의 합이 최소</a:t>
            </a:r>
            <a:endParaRPr lang="en-US" altLang="ko-KR" sz="1400" dirty="0" smtClean="0"/>
          </a:p>
          <a:p>
            <a:pPr lvl="2"/>
            <a:r>
              <a:rPr lang="en-US" altLang="ko-KR" sz="1400" dirty="0"/>
              <a:t>n</a:t>
            </a:r>
            <a:r>
              <a:rPr lang="ko-KR" altLang="en-US" sz="1400" dirty="0" smtClean="0"/>
              <a:t>개의 정점을 가지는 그래프에 대해 반드시 </a:t>
            </a:r>
            <a:r>
              <a:rPr lang="en-US" altLang="ko-KR" sz="1400" dirty="0" smtClean="0"/>
              <a:t>n-1</a:t>
            </a:r>
            <a:r>
              <a:rPr lang="ko-KR" altLang="en-US" sz="1400" dirty="0" smtClean="0"/>
              <a:t>개의 간선만 사용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사이클 허용 불가</a:t>
            </a:r>
            <a:endParaRPr lang="en-US" altLang="ko-KR" sz="1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2400" dirty="0" smtClean="0"/>
              <a:t>최소 </a:t>
            </a:r>
            <a:r>
              <a:rPr lang="ko-KR" altLang="en-US" sz="2400" dirty="0" err="1" smtClean="0"/>
              <a:t>스패닝</a:t>
            </a:r>
            <a:r>
              <a:rPr lang="ko-KR" altLang="en-US" sz="2400" dirty="0" smtClean="0"/>
              <a:t> 트리</a:t>
            </a:r>
            <a:endParaRPr lang="ko-KR" altLang="en-US" sz="2400" dirty="0"/>
          </a:p>
        </p:txBody>
      </p:sp>
      <p:pic>
        <p:nvPicPr>
          <p:cNvPr id="1026" name="Picture 2" descr="최소 신장 트리 · ratsgo's blo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394" y="3784456"/>
            <a:ext cx="5932112" cy="233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20394" y="5973698"/>
            <a:ext cx="2238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최소 </a:t>
            </a:r>
            <a:r>
              <a:rPr lang="ko-KR" altLang="en-US" sz="1400" dirty="0" err="1" smtClean="0"/>
              <a:t>스패닝</a:t>
            </a:r>
            <a:r>
              <a:rPr lang="ko-KR" altLang="en-US" sz="1400" dirty="0" smtClean="0"/>
              <a:t> 트리 예시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131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49115" y="871001"/>
            <a:ext cx="8581291" cy="5328593"/>
          </a:xfrm>
        </p:spPr>
        <p:txBody>
          <a:bodyPr/>
          <a:lstStyle/>
          <a:p>
            <a:r>
              <a:rPr lang="ko-KR" altLang="en-US" sz="2000" dirty="0" err="1" smtClean="0"/>
              <a:t>크루스칼</a:t>
            </a:r>
            <a:r>
              <a:rPr lang="ko-KR" altLang="en-US" sz="2000" dirty="0" smtClean="0"/>
              <a:t> 알고리즘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해당 순간에 가장 좋다고 생각되는 것을 해답으로 선택하는 방법인 </a:t>
            </a:r>
            <a:r>
              <a:rPr lang="en-US" altLang="ko-KR" sz="1600" dirty="0" smtClean="0"/>
              <a:t>Greedy </a:t>
            </a:r>
            <a:r>
              <a:rPr lang="ko-KR" altLang="en-US" sz="1600" dirty="0" smtClean="0"/>
              <a:t>방식을 이용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순간적인 상황에 최적의 선택을 모은 것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최종적인 결과가 최적의 해답이라는 보장 </a:t>
            </a:r>
            <a:r>
              <a:rPr lang="en-US" altLang="ko-KR" sz="1400" dirty="0" smtClean="0">
                <a:sym typeface="Wingdings" panose="05000000000000000000" pitchFamily="2" charset="2"/>
              </a:rPr>
              <a:t>X</a:t>
            </a:r>
          </a:p>
          <a:p>
            <a:pPr lvl="2"/>
            <a:r>
              <a:rPr lang="en-US" altLang="ko-KR" sz="1400" dirty="0" smtClean="0"/>
              <a:t>Greedy </a:t>
            </a:r>
            <a:r>
              <a:rPr lang="ko-KR" altLang="en-US" sz="1400" dirty="0" smtClean="0"/>
              <a:t>방식 사용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검증 필요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sz="1400" dirty="0" err="1" smtClean="0"/>
              <a:t>크루스칼</a:t>
            </a:r>
            <a:r>
              <a:rPr lang="ko-KR" altLang="en-US" sz="1400" dirty="0" smtClean="0"/>
              <a:t> 알고리즘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예외적으로 결과가 최적의 해답 제공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1600" dirty="0" smtClean="0">
                <a:sym typeface="Wingdings" panose="05000000000000000000" pitchFamily="2" charset="2"/>
              </a:rPr>
              <a:t>동작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sz="1400" dirty="0" smtClean="0">
                <a:sym typeface="Wingdings" panose="05000000000000000000" pitchFamily="2" charset="2"/>
              </a:rPr>
              <a:t>간선의 가중치를 오름차순으로 정렬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sz="1400" dirty="0" smtClean="0">
                <a:sym typeface="Wingdings" panose="05000000000000000000" pitchFamily="2" charset="2"/>
              </a:rPr>
              <a:t>정렬된 간선을 순서대로 선택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sz="1400" dirty="0" smtClean="0">
                <a:sym typeface="Wingdings" panose="05000000000000000000" pitchFamily="2" charset="2"/>
              </a:rPr>
              <a:t>사이클을 형성하는 간선을 제외</a:t>
            </a:r>
            <a:endParaRPr lang="en-US" altLang="ko-KR" sz="1400" dirty="0" smtClean="0">
              <a:sym typeface="Wingdings" panose="05000000000000000000" pitchFamily="2" charset="2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2400" dirty="0" err="1" smtClean="0"/>
              <a:t>크루스칼</a:t>
            </a:r>
            <a:r>
              <a:rPr lang="ko-KR" altLang="en-US" sz="2400" dirty="0" smtClean="0"/>
              <a:t> 알고리즘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68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49115" y="871001"/>
            <a:ext cx="8581291" cy="5328593"/>
          </a:xfrm>
        </p:spPr>
        <p:txBody>
          <a:bodyPr/>
          <a:lstStyle/>
          <a:p>
            <a:r>
              <a:rPr lang="en-US" altLang="ko-KR" sz="2000" dirty="0" smtClean="0"/>
              <a:t>Union-Find </a:t>
            </a:r>
            <a:r>
              <a:rPr lang="ko-KR" altLang="en-US" sz="2000" dirty="0" smtClean="0"/>
              <a:t>알고리즘 </a:t>
            </a:r>
            <a:r>
              <a:rPr lang="en-US" altLang="ko-KR" sz="2000" dirty="0" smtClean="0"/>
              <a:t>(Disjoint-Set, </a:t>
            </a:r>
            <a:r>
              <a:rPr lang="ko-KR" altLang="en-US" sz="2000" dirty="0" err="1" smtClean="0"/>
              <a:t>서로소</a:t>
            </a:r>
            <a:r>
              <a:rPr lang="ko-KR" altLang="en-US" sz="2000" dirty="0" smtClean="0"/>
              <a:t> 집합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1600" dirty="0" smtClean="0"/>
              <a:t>다수의 노드들 중 연결된 노드를 찾거나 노드를 합칠 경우 사용하는 알고리즘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Union-Find </a:t>
            </a:r>
            <a:r>
              <a:rPr lang="ko-KR" altLang="en-US" sz="1600" dirty="0" smtClean="0"/>
              <a:t>구현 시 배열과 재귀 함수를 사용시 편의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sz="2400" dirty="0" smtClean="0"/>
              <a:t>Union-Find </a:t>
            </a:r>
            <a:r>
              <a:rPr lang="ko-KR" altLang="en-US" sz="2400" dirty="0" smtClean="0"/>
              <a:t>알고리즘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014" y="2492896"/>
            <a:ext cx="6766873" cy="30316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20956" y="5708171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초기 노드 상태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606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49115" y="871001"/>
            <a:ext cx="8581291" cy="5328593"/>
          </a:xfrm>
        </p:spPr>
        <p:txBody>
          <a:bodyPr/>
          <a:lstStyle/>
          <a:p>
            <a:r>
              <a:rPr lang="ko-KR" altLang="en-US" sz="2000" dirty="0" smtClean="0"/>
              <a:t>동작 방식 </a:t>
            </a:r>
            <a:r>
              <a:rPr lang="en-US" altLang="ko-KR" sz="2000" dirty="0" smtClean="0"/>
              <a:t>(1/2)</a:t>
            </a:r>
            <a:endParaRPr lang="en-US" altLang="ko-KR" sz="2000" dirty="0"/>
          </a:p>
          <a:p>
            <a:pPr lvl="1"/>
            <a:r>
              <a:rPr lang="en-US" altLang="ko-KR" sz="1600" dirty="0" smtClean="0"/>
              <a:t>(1-2-3-4) (5-6-7-8) (9-10) </a:t>
            </a:r>
            <a:r>
              <a:rPr lang="ko-KR" altLang="en-US" sz="1600" dirty="0" smtClean="0"/>
              <a:t>세 그룹으로 구분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초기 연결 상태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2"/>
            <a:r>
              <a:rPr lang="ko-KR" altLang="en-US" sz="1400" dirty="0"/>
              <a:t>위</a:t>
            </a:r>
            <a:r>
              <a:rPr lang="ko-KR" altLang="en-US" sz="1400" dirty="0" smtClean="0"/>
              <a:t>칸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노드 번호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아래칸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부모 노드</a:t>
            </a:r>
            <a:endParaRPr lang="en-US" altLang="ko-KR" sz="1400" dirty="0" smtClean="0"/>
          </a:p>
          <a:p>
            <a:pPr lvl="1"/>
            <a:r>
              <a:rPr lang="ko-KR" altLang="en-US" sz="1600" dirty="0" smtClean="0"/>
              <a:t>첫번째 연결 정보 갱신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2"/>
            <a:r>
              <a:rPr lang="ko-KR" altLang="en-US" sz="1400" dirty="0" smtClean="0"/>
              <a:t>갱신할 때 </a:t>
            </a:r>
            <a:r>
              <a:rPr lang="ko-KR" altLang="en-US" sz="1400" dirty="0" err="1" smtClean="0"/>
              <a:t>작은값을</a:t>
            </a:r>
            <a:r>
              <a:rPr lang="ko-KR" altLang="en-US" sz="1400" dirty="0" smtClean="0"/>
              <a:t> 기준으로 갱신 </a:t>
            </a:r>
            <a:r>
              <a:rPr lang="en-US" altLang="ko-KR" sz="1400" dirty="0" smtClean="0"/>
              <a:t>(ex. 1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연결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노드</a:t>
            </a:r>
            <a:r>
              <a:rPr lang="en-US" altLang="ko-KR" sz="1400" dirty="0" smtClean="0">
                <a:sym typeface="Wingdings" panose="05000000000000000000" pitchFamily="2" charset="2"/>
              </a:rPr>
              <a:t>2</a:t>
            </a:r>
            <a:r>
              <a:rPr lang="ko-KR" altLang="en-US" sz="1400" dirty="0" smtClean="0">
                <a:sym typeface="Wingdings" panose="05000000000000000000" pitchFamily="2" charset="2"/>
              </a:rPr>
              <a:t>의 값을 </a:t>
            </a:r>
            <a:r>
              <a:rPr lang="en-US" altLang="ko-KR" sz="1400" dirty="0" smtClean="0">
                <a:sym typeface="Wingdings" panose="05000000000000000000" pitchFamily="2" charset="2"/>
              </a:rPr>
              <a:t>1</a:t>
            </a:r>
            <a:r>
              <a:rPr lang="ko-KR" altLang="en-US" sz="1400" dirty="0" smtClean="0">
                <a:sym typeface="Wingdings" panose="05000000000000000000" pitchFamily="2" charset="2"/>
              </a:rPr>
              <a:t>로 갱신</a:t>
            </a:r>
            <a:r>
              <a:rPr lang="en-US" altLang="ko-KR" sz="1400" dirty="0" smtClean="0">
                <a:sym typeface="Wingdings" panose="05000000000000000000" pitchFamily="2" charset="2"/>
              </a:rPr>
              <a:t>)</a:t>
            </a:r>
            <a:endParaRPr lang="en-US" altLang="ko-KR" sz="14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sz="2400" dirty="0" smtClean="0"/>
              <a:t>Union-Find </a:t>
            </a:r>
            <a:r>
              <a:rPr lang="ko-KR" altLang="en-US" sz="2400" dirty="0" smtClean="0"/>
              <a:t>알고리즘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049" y="2318036"/>
            <a:ext cx="7162800" cy="971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049" y="4365104"/>
            <a:ext cx="7162800" cy="9715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1691680" y="2318036"/>
            <a:ext cx="720080" cy="9715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691680" y="4365104"/>
            <a:ext cx="720080" cy="9715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718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49115" y="871001"/>
            <a:ext cx="8581291" cy="5328593"/>
          </a:xfrm>
        </p:spPr>
        <p:txBody>
          <a:bodyPr/>
          <a:lstStyle/>
          <a:p>
            <a:r>
              <a:rPr lang="ko-KR" altLang="en-US" sz="2000" dirty="0" smtClean="0"/>
              <a:t>동작 방식 </a:t>
            </a:r>
            <a:r>
              <a:rPr lang="en-US" altLang="ko-KR" sz="2000" dirty="0" smtClean="0"/>
              <a:t>(2/2)</a:t>
            </a:r>
            <a:endParaRPr lang="en-US" altLang="ko-KR" sz="2000" dirty="0"/>
          </a:p>
          <a:p>
            <a:pPr lvl="1"/>
            <a:r>
              <a:rPr lang="ko-KR" altLang="en-US" sz="1600" dirty="0" smtClean="0"/>
              <a:t>최종 연결 정보 갱신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2"/>
            <a:r>
              <a:rPr lang="ko-KR" altLang="en-US" sz="1400" dirty="0" smtClean="0"/>
              <a:t>모든 노드가 부모 노드를 표시</a:t>
            </a:r>
            <a:endParaRPr lang="en-US" altLang="ko-KR" sz="14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sz="2400" dirty="0" smtClean="0"/>
              <a:t>Union-Find </a:t>
            </a:r>
            <a:r>
              <a:rPr lang="ko-KR" altLang="en-US" sz="2400" dirty="0" smtClean="0"/>
              <a:t>알고리즘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75" y="1912271"/>
            <a:ext cx="7162800" cy="9715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2388899" y="1902679"/>
            <a:ext cx="5704515" cy="9715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42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49115" y="871001"/>
            <a:ext cx="8581291" cy="5328593"/>
          </a:xfrm>
        </p:spPr>
        <p:txBody>
          <a:bodyPr/>
          <a:lstStyle/>
          <a:p>
            <a:r>
              <a:rPr lang="ko-KR" altLang="en-US" sz="2000" dirty="0" smtClean="0"/>
              <a:t>동작 방식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(1/9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600" dirty="0" err="1" smtClean="0"/>
              <a:t>크루스칼</a:t>
            </a:r>
            <a:r>
              <a:rPr lang="ko-KR" altLang="en-US" sz="1600" dirty="0" smtClean="0"/>
              <a:t> 알고리즘을 이용해 최소 </a:t>
            </a:r>
            <a:r>
              <a:rPr lang="ko-KR" altLang="en-US" sz="1600" dirty="0" err="1" smtClean="0"/>
              <a:t>스패닝</a:t>
            </a:r>
            <a:r>
              <a:rPr lang="ko-KR" altLang="en-US" sz="1600" dirty="0" smtClean="0"/>
              <a:t> 트리를 구성</a:t>
            </a:r>
            <a:endParaRPr lang="en-US" altLang="ko-KR" sz="1600" dirty="0" smtClean="0"/>
          </a:p>
          <a:p>
            <a:pPr marL="254250" lvl="1" indent="0">
              <a:buNone/>
            </a:pPr>
            <a:r>
              <a:rPr lang="en-US" altLang="ko-KR" sz="1600" dirty="0" smtClean="0"/>
              <a:t>   </a:t>
            </a:r>
          </a:p>
          <a:p>
            <a:pPr marL="254250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1. </a:t>
            </a:r>
            <a:r>
              <a:rPr lang="ko-KR" altLang="en-US" sz="1600" dirty="0" smtClean="0"/>
              <a:t>간선들의 가중치를 이용해 오름차순으로 정렬</a:t>
            </a:r>
            <a:endParaRPr lang="en-US" altLang="ko-KR" sz="1600" dirty="0" smtClean="0"/>
          </a:p>
          <a:p>
            <a:pPr marL="254250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2. </a:t>
            </a:r>
            <a:r>
              <a:rPr lang="ko-KR" altLang="en-US" sz="1600" dirty="0" smtClean="0"/>
              <a:t>정렬된 간선을 순서대로 선택</a:t>
            </a:r>
            <a:endParaRPr lang="en-US" altLang="ko-KR" sz="1600" dirty="0" smtClean="0"/>
          </a:p>
          <a:p>
            <a:pPr marL="254250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2.1. </a:t>
            </a:r>
            <a:r>
              <a:rPr lang="ko-KR" altLang="en-US" sz="1600" dirty="0" smtClean="0"/>
              <a:t>가장 낮은 가중치를 먼저 선택</a:t>
            </a:r>
            <a:endParaRPr lang="en-US" altLang="ko-KR" sz="1600" dirty="0" smtClean="0"/>
          </a:p>
          <a:p>
            <a:pPr marL="254250" lvl="1" indent="0">
              <a:buNone/>
            </a:pPr>
            <a:r>
              <a:rPr lang="en-US" altLang="ko-KR" sz="1600" dirty="0" smtClean="0"/>
              <a:t>        2.2. </a:t>
            </a:r>
            <a:r>
              <a:rPr lang="ko-KR" altLang="en-US" sz="1600" dirty="0" smtClean="0"/>
              <a:t>사이클을 형성하는 간선 제외 </a:t>
            </a:r>
            <a:r>
              <a:rPr lang="en-US" altLang="ko-KR" sz="1600" dirty="0" smtClean="0"/>
              <a:t>(Union-Find </a:t>
            </a:r>
            <a:r>
              <a:rPr lang="ko-KR" altLang="en-US" sz="1600" dirty="0" smtClean="0"/>
              <a:t>알고리즘 사용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marL="254250" lvl="1" indent="0">
              <a:buNone/>
            </a:pPr>
            <a:r>
              <a:rPr lang="en-US" altLang="ko-KR" sz="1600" dirty="0" smtClean="0"/>
              <a:t>    3. 2</a:t>
            </a:r>
            <a:r>
              <a:rPr lang="ko-KR" altLang="en-US" sz="1600" dirty="0" smtClean="0"/>
              <a:t>를 만족하는 간선을 최소 </a:t>
            </a:r>
            <a:r>
              <a:rPr lang="ko-KR" altLang="en-US" sz="1600" dirty="0" err="1" smtClean="0"/>
              <a:t>스패닝</a:t>
            </a:r>
            <a:r>
              <a:rPr lang="ko-KR" altLang="en-US" sz="1600" dirty="0" smtClean="0"/>
              <a:t> 트리의 집합에 추가</a:t>
            </a: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2400" dirty="0" err="1" smtClean="0"/>
              <a:t>크루스칼</a:t>
            </a:r>
            <a:r>
              <a:rPr lang="ko-KR" altLang="en-US" sz="2400" dirty="0" smtClean="0"/>
              <a:t> 최소 </a:t>
            </a:r>
            <a:r>
              <a:rPr lang="ko-KR" altLang="en-US" sz="2400" dirty="0" err="1" smtClean="0"/>
              <a:t>스패닝</a:t>
            </a:r>
            <a:r>
              <a:rPr lang="ko-KR" altLang="en-US" sz="2400" dirty="0" smtClean="0"/>
              <a:t> 트리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131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49115" y="871001"/>
            <a:ext cx="8581291" cy="5328593"/>
          </a:xfrm>
        </p:spPr>
        <p:txBody>
          <a:bodyPr/>
          <a:lstStyle/>
          <a:p>
            <a:r>
              <a:rPr lang="ko-KR" altLang="en-US" sz="2000" dirty="0" smtClean="0"/>
              <a:t>동작 방식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(2/9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노드 별 간선의 가중치를 정리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노드 </a:t>
            </a:r>
            <a:r>
              <a:rPr lang="en-US" altLang="ko-KR" sz="1600" dirty="0"/>
              <a:t>7</a:t>
            </a:r>
            <a:r>
              <a:rPr lang="ko-KR" altLang="en-US" sz="1600" dirty="0" smtClean="0"/>
              <a:t>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간선 </a:t>
            </a:r>
            <a:r>
              <a:rPr lang="en-US" altLang="ko-KR" sz="1600" dirty="0" smtClean="0"/>
              <a:t>11</a:t>
            </a:r>
            <a:r>
              <a:rPr lang="ko-KR" altLang="en-US" sz="1600" dirty="0" smtClean="0"/>
              <a:t>개</a:t>
            </a: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2400" dirty="0" err="1" smtClean="0"/>
              <a:t>크루스칼</a:t>
            </a:r>
            <a:r>
              <a:rPr lang="ko-KR" altLang="en-US" sz="2400" dirty="0" smtClean="0"/>
              <a:t> 최소 </a:t>
            </a:r>
            <a:r>
              <a:rPr lang="ko-KR" altLang="en-US" sz="2400" dirty="0" err="1" smtClean="0"/>
              <a:t>스패닝</a:t>
            </a:r>
            <a:r>
              <a:rPr lang="ko-KR" altLang="en-US" sz="2400" dirty="0" smtClean="0"/>
              <a:t> 트리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899072"/>
            <a:ext cx="3235007" cy="41942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577" y="2128797"/>
            <a:ext cx="3960440" cy="3734774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 bwMode="auto">
          <a:xfrm>
            <a:off x="3578574" y="3636144"/>
            <a:ext cx="1196940" cy="72008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6513" y="6045705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초기 노드 상태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872740" y="5918476"/>
            <a:ext cx="2238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노드 별 간선의 가중치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0269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49115" y="871001"/>
            <a:ext cx="8581291" cy="5328593"/>
          </a:xfrm>
        </p:spPr>
        <p:txBody>
          <a:bodyPr/>
          <a:lstStyle/>
          <a:p>
            <a:r>
              <a:rPr lang="ko-KR" altLang="en-US" sz="2000" dirty="0" smtClean="0"/>
              <a:t>동작 방식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(3/9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노드 별 간선을 오름차순 정렬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첫번째 간선 선택</a:t>
            </a: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2400" dirty="0" err="1" smtClean="0"/>
              <a:t>크루스칼</a:t>
            </a:r>
            <a:r>
              <a:rPr lang="ko-KR" altLang="en-US" sz="2400" dirty="0" smtClean="0"/>
              <a:t> 최소 </a:t>
            </a:r>
            <a:r>
              <a:rPr lang="ko-KR" altLang="en-US" sz="2400" dirty="0" err="1" smtClean="0"/>
              <a:t>스패닝</a:t>
            </a:r>
            <a:r>
              <a:rPr lang="ko-KR" altLang="en-US" sz="2400" dirty="0" smtClean="0"/>
              <a:t> 트리</a:t>
            </a:r>
            <a:endParaRPr lang="ko-KR" altLang="en-US" sz="2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470" y="1728980"/>
            <a:ext cx="6715125" cy="18383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470" y="4056469"/>
            <a:ext cx="6715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1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08000" tIns="36000" rIns="108000" bIns="36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+mn-ea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48857</TotalTime>
  <Words>501</Words>
  <Application>Microsoft Office PowerPoint</Application>
  <PresentationFormat>화면 슬라이드 쇼(4:3)</PresentationFormat>
  <Paragraphs>120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HY신명조</vt:lpstr>
      <vt:lpstr>굴림</vt:lpstr>
      <vt:lpstr>맑은 고딕</vt:lpstr>
      <vt:lpstr>Arial</vt:lpstr>
      <vt:lpstr>Wingdings</vt:lpstr>
      <vt:lpstr>Office 테마</vt:lpstr>
      <vt:lpstr>크루스칼 최소 스패닝 트리 (Kruskal Minimum Spanning Tree)</vt:lpstr>
      <vt:lpstr>최소 스패닝 트리</vt:lpstr>
      <vt:lpstr>크루스칼 알고리즘</vt:lpstr>
      <vt:lpstr>Union-Find 알고리즘</vt:lpstr>
      <vt:lpstr>Union-Find 알고리즘</vt:lpstr>
      <vt:lpstr>Union-Find 알고리즘</vt:lpstr>
      <vt:lpstr>크루스칼 최소 스패닝 트리</vt:lpstr>
      <vt:lpstr>크루스칼 최소 스패닝 트리</vt:lpstr>
      <vt:lpstr>크루스칼 최소 스패닝 트리</vt:lpstr>
      <vt:lpstr>크루스칼 최소 스패닝 트리</vt:lpstr>
      <vt:lpstr>크루스칼 최소 스패닝 트리</vt:lpstr>
      <vt:lpstr>크루스칼 최소 스패닝 트리</vt:lpstr>
      <vt:lpstr>크루스칼 최소 스패닝 트리</vt:lpstr>
      <vt:lpstr>크루스칼 최소 스패닝 트리</vt:lpstr>
      <vt:lpstr>크루스칼 최소 스패닝 트리</vt:lpstr>
      <vt:lpstr>크루스칼 최소 스패닝 트리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cmw</dc:creator>
  <cp:lastModifiedBy>이동혁</cp:lastModifiedBy>
  <cp:revision>1661</cp:revision>
  <cp:lastPrinted>2018-05-30T04:34:02Z</cp:lastPrinted>
  <dcterms:created xsi:type="dcterms:W3CDTF">2012-08-24T07:30:07Z</dcterms:created>
  <dcterms:modified xsi:type="dcterms:W3CDTF">2020-07-29T02:35:22Z</dcterms:modified>
</cp:coreProperties>
</file>