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9" r:id="rId2"/>
    <p:sldId id="513" r:id="rId3"/>
    <p:sldId id="516" r:id="rId4"/>
    <p:sldId id="514" r:id="rId5"/>
    <p:sldId id="519" r:id="rId6"/>
    <p:sldId id="520" r:id="rId7"/>
    <p:sldId id="515" r:id="rId8"/>
    <p:sldId id="518" r:id="rId9"/>
    <p:sldId id="517" r:id="rId10"/>
    <p:sldId id="521" r:id="rId11"/>
    <p:sldId id="522" r:id="rId12"/>
    <p:sldId id="512" r:id="rId13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mlab" initials="w" lastIdx="1" clrIdx="0">
    <p:extLst>
      <p:ext uri="{19B8F6BF-5375-455C-9EA6-DF929625EA0E}">
        <p15:presenceInfo xmlns:p15="http://schemas.microsoft.com/office/powerpoint/2012/main" userId="wm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D0D8E8"/>
    <a:srgbClr val="E9EDF4"/>
    <a:srgbClr val="0000FF"/>
    <a:srgbClr val="E4F3F8"/>
    <a:srgbClr val="FAF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82416" autoAdjust="0"/>
  </p:normalViewPr>
  <p:slideViewPr>
    <p:cSldViewPr>
      <p:cViewPr varScale="1">
        <p:scale>
          <a:sx n="55" d="100"/>
          <a:sy n="55" d="100"/>
        </p:scale>
        <p:origin x="16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73" y="3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/>
          <a:lstStyle>
            <a:lvl1pPr algn="r">
              <a:defRPr sz="1200"/>
            </a:lvl1pPr>
          </a:lstStyle>
          <a:p>
            <a:fld id="{830DBDB0-0E83-47A2-9F55-CADE015051A0}" type="datetimeFigureOut">
              <a:rPr lang="ko-KR" altLang="en-US" smtClean="0"/>
              <a:pPr/>
              <a:t>2020-07-14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1579"/>
            <a:ext cx="2945924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73" y="9431579"/>
            <a:ext cx="2945923" cy="496650"/>
          </a:xfrm>
          <a:prstGeom prst="rect">
            <a:avLst/>
          </a:prstGeom>
        </p:spPr>
        <p:txBody>
          <a:bodyPr vert="horz" lIns="91083" tIns="45542" rIns="91083" bIns="45542" rtlCol="0" anchor="b"/>
          <a:lstStyle>
            <a:lvl1pPr algn="r">
              <a:defRPr sz="1200"/>
            </a:lvl1pPr>
          </a:lstStyle>
          <a:p>
            <a:fld id="{FFD1D8B8-838F-434C-A979-494A01AE93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49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1" y="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4"/>
            <a:ext cx="5438140" cy="4468417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1" y="9431603"/>
            <a:ext cx="2945659" cy="496491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7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41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47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4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r>
              <a:rPr lang="zh-CN" altLang="en-US" dirty="0"/>
              <a:t>的长处： 能记住在何时</a:t>
            </a:r>
            <a:r>
              <a:rPr lang="en-US" altLang="zh-CN" dirty="0"/>
              <a:t>push</a:t>
            </a:r>
            <a:r>
              <a:rPr lang="zh-CN" altLang="en-US" dirty="0"/>
              <a:t>了什么内容进去。</a:t>
            </a:r>
            <a:endParaRPr lang="en-US" altLang="zh-CN" dirty="0"/>
          </a:p>
          <a:p>
            <a:r>
              <a:rPr lang="zh-CN" altLang="en-US" dirty="0"/>
              <a:t>算法和数据结构的差异：</a:t>
            </a:r>
            <a:r>
              <a:rPr lang="en-US" altLang="zh-CN" dirty="0"/>
              <a:t>DFS BFS </a:t>
            </a:r>
            <a:r>
              <a:rPr lang="zh-CN" altLang="en-US" dirty="0"/>
              <a:t>是算法，栈是数据结构。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5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1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04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63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使用另外的 </a:t>
            </a:r>
            <a:r>
              <a:rPr lang="en-US" altLang="zh-CN" dirty="0"/>
              <a:t>matrix</a:t>
            </a:r>
            <a:r>
              <a:rPr lang="zh-CN" altLang="en-US" dirty="0"/>
              <a:t>，可能会浪费空间，可以改善一下</a:t>
            </a:r>
            <a:r>
              <a:rPr lang="zh-CN" altLang="en-US"/>
              <a:t>，即在原来的数组中，</a:t>
            </a:r>
            <a:r>
              <a:rPr lang="zh-CN" altLang="en-US" dirty="0"/>
              <a:t>访问过的坐标用 </a:t>
            </a:r>
            <a:r>
              <a:rPr lang="en-US" altLang="zh-CN" dirty="0"/>
              <a:t>2 </a:t>
            </a:r>
            <a:r>
              <a:rPr lang="zh-CN" altLang="en-US" dirty="0"/>
              <a:t>表示。</a:t>
            </a:r>
            <a:r>
              <a:rPr lang="en-US" altLang="zh-CN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8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70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89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7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dirty="0"/>
          </a:p>
        </p:txBody>
      </p:sp>
      <p:sp>
        <p:nvSpPr>
          <p:cNvPr id="14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764705"/>
            <a:ext cx="8581292" cy="5256584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6572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1556791"/>
            <a:ext cx="8581292" cy="4464497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000" b="1"/>
            </a:lvl1pPr>
            <a:lvl2pPr marL="540000">
              <a:lnSpc>
                <a:spcPct val="150000"/>
              </a:lnSpc>
              <a:defRPr sz="1800"/>
            </a:lvl2pPr>
            <a:lvl3pPr marL="720000">
              <a:lnSpc>
                <a:spcPct val="150000"/>
              </a:lnSpc>
              <a:defRPr sz="1600"/>
            </a:lvl3pPr>
            <a:lvl4pPr marL="1080000" indent="-228600">
              <a:spcBef>
                <a:spcPts val="600"/>
              </a:spcBef>
              <a:buFont typeface="Wingdings" panose="05000000000000000000" pitchFamily="2" charset="2"/>
              <a:buChar char="Ø"/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1" name="Text Box 1027"/>
          <p:cNvSpPr txBox="1">
            <a:spLocks noChangeArrowheads="1"/>
          </p:cNvSpPr>
          <p:nvPr userDrawn="1"/>
        </p:nvSpPr>
        <p:spPr bwMode="auto">
          <a:xfrm>
            <a:off x="219809" y="6500816"/>
            <a:ext cx="350959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Hanyang </a:t>
            </a:r>
            <a:r>
              <a:rPr kumimoji="0" lang="en-US" altLang="ko-KR" sz="7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돋움" pitchFamily="50" charset="-127"/>
              </a:rPr>
              <a:t>University – MNILAB</a:t>
            </a:r>
            <a:endParaRPr kumimoji="0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7" y="195263"/>
            <a:ext cx="4395512" cy="1217066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307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736304"/>
          </a:xfrm>
        </p:spPr>
        <p:txBody>
          <a:bodyPr anchor="ctr">
            <a:normAutofit/>
          </a:bodyPr>
          <a:lstStyle/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손일비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endParaRPr kumimoji="1"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sz="2800" b="1" dirty="0"/>
              <a:t>Stack and Queue </a:t>
            </a:r>
            <a:endParaRPr kumimoji="1" lang="en-US" altLang="ko-KR" sz="2800" b="1" dirty="0"/>
          </a:p>
        </p:txBody>
      </p:sp>
      <p:pic>
        <p:nvPicPr>
          <p:cNvPr id="1026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9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  <a:p>
            <a:pPr lvl="1"/>
            <a:r>
              <a:rPr lang="en-US" altLang="ko-KR" sz="1400" dirty="0"/>
              <a:t>Circular queue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Also implemented using array or linked list, but logically forms a circle.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Index = (index+1) % capacity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Queue (4/5)</a:t>
            </a:r>
            <a:endParaRPr lang="ko-KR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510E7-0851-4DF3-84A5-DE9F9CCE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0" y="2852936"/>
            <a:ext cx="802690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5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: Circular queue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Queue (5/5)</a:t>
            </a:r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3F9BF-25FC-4701-9863-340F17536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34" y="1484784"/>
            <a:ext cx="5068233" cy="44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1880" y="2780928"/>
            <a:ext cx="2036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Q &amp; 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511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  <a:p>
            <a:pPr lvl="1"/>
            <a:r>
              <a:rPr lang="en-US" altLang="ko-KR" sz="1400" dirty="0"/>
              <a:t>A linear data structure</a:t>
            </a:r>
          </a:p>
          <a:p>
            <a:pPr lvl="1"/>
            <a:r>
              <a:rPr lang="en-US" altLang="ko-KR" sz="1400" dirty="0"/>
              <a:t>Insertion and deletion principle : LIFO (Last-In First-Out) or FILO (First-In Last-Out)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/>
              <a:t>Elements can be added and removed from the stack only at the top.</a:t>
            </a:r>
          </a:p>
          <a:p>
            <a:pPr lvl="1"/>
            <a:r>
              <a:rPr lang="en-US" altLang="ko-KR" sz="1400" dirty="0"/>
              <a:t>Example : stacking up dishes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Stack (1/5)</a:t>
            </a:r>
            <a:endParaRPr lang="ko-KR" altLang="en-US" dirty="0"/>
          </a:p>
        </p:txBody>
      </p:sp>
      <p:pic>
        <p:nvPicPr>
          <p:cNvPr id="1030" name="Picture 6" descr="Plate - Stack Of Plates Transparent, HD Png Download - kindpng">
            <a:extLst>
              <a:ext uri="{FF2B5EF4-FFF2-40B4-BE49-F238E27FC236}">
                <a16:creationId xmlns:a16="http://schemas.microsoft.com/office/drawing/2014/main" id="{9126C7D1-5C77-42C0-A203-B4BEB3E6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813" y="3258917"/>
            <a:ext cx="6235276" cy="27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0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  <a:endParaRPr lang="ko-KR" altLang="en-US" dirty="0"/>
          </a:p>
          <a:p>
            <a:pPr lvl="1"/>
            <a:r>
              <a:rPr lang="en-US" altLang="ko-KR" sz="1400" dirty="0"/>
              <a:t>Pop : remove the item out of the stack</a:t>
            </a:r>
          </a:p>
          <a:p>
            <a:pPr lvl="1"/>
            <a:r>
              <a:rPr lang="en-US" altLang="ko-KR" sz="1400" dirty="0"/>
              <a:t>Push : add the item into the stack</a:t>
            </a:r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IsFull : check if stack is full</a:t>
            </a:r>
          </a:p>
          <a:p>
            <a:pPr lvl="1"/>
            <a:r>
              <a:rPr lang="en-US" altLang="ko-KR" sz="1400" dirty="0"/>
              <a:t>IsEmpty : check if stack is empty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Stack (2/5)</a:t>
            </a:r>
            <a:endParaRPr lang="ko-KR" altLang="en-US" dirty="0"/>
          </a:p>
        </p:txBody>
      </p:sp>
      <p:pic>
        <p:nvPicPr>
          <p:cNvPr id="2050" name="Picture 2" descr="Data Structure and Algorithms - Stack - Tutorialspoint">
            <a:extLst>
              <a:ext uri="{FF2B5EF4-FFF2-40B4-BE49-F238E27FC236}">
                <a16:creationId xmlns:a16="http://schemas.microsoft.com/office/drawing/2014/main" id="{94CB1907-525F-4B9F-9107-B2E24768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63" y="2132856"/>
            <a:ext cx="4397474" cy="303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2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  <a:p>
            <a:pPr lvl="1"/>
            <a:r>
              <a:rPr lang="en-US" altLang="ko-KR" sz="1400" dirty="0"/>
              <a:t>Array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Contiguous address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One-dimensional array + two variable (</a:t>
            </a:r>
            <a:r>
              <a:rPr lang="en-US" altLang="ko-KR" sz="1400" b="1" i="1" dirty="0"/>
              <a:t>top</a:t>
            </a:r>
            <a:r>
              <a:rPr lang="en-US" altLang="ko-KR" sz="1400" dirty="0"/>
              <a:t> and </a:t>
            </a:r>
            <a:r>
              <a:rPr lang="en-US" altLang="ko-KR" sz="1400" b="1" i="1" dirty="0"/>
              <a:t>capacity</a:t>
            </a:r>
            <a:r>
              <a:rPr lang="en-US" altLang="ko-KR" sz="14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A stack is empty when </a:t>
            </a:r>
            <a:r>
              <a:rPr lang="en-US" altLang="ko-KR" sz="1400" i="1" dirty="0"/>
              <a:t>top</a:t>
            </a:r>
            <a:r>
              <a:rPr lang="en-US" altLang="ko-KR" sz="1400" dirty="0"/>
              <a:t> = -1, and the stack is full when </a:t>
            </a:r>
            <a:r>
              <a:rPr lang="en-US" altLang="ko-KR" sz="1400" i="1" dirty="0"/>
              <a:t>top</a:t>
            </a:r>
            <a:r>
              <a:rPr lang="en-US" altLang="ko-KR" sz="1400" dirty="0"/>
              <a:t> = </a:t>
            </a:r>
            <a:r>
              <a:rPr lang="en-US" altLang="ko-KR" sz="1400" i="1" dirty="0"/>
              <a:t>capacity</a:t>
            </a:r>
            <a:r>
              <a:rPr lang="en-US" altLang="ko-KR" sz="1400" dirty="0"/>
              <a:t>-1.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i="1" dirty="0"/>
              <a:t>capacity </a:t>
            </a:r>
            <a:r>
              <a:rPr lang="en-US" altLang="ko-KR" sz="1400" dirty="0"/>
              <a:t>can be fixed or dynamic.</a:t>
            </a:r>
          </a:p>
          <a:p>
            <a:pPr marL="491400" lvl="2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Linked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Discontinuous address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One singly linked list + one </a:t>
            </a:r>
            <a:r>
              <a:rPr lang="en-US" altLang="ko-KR" sz="1400" dirty="0"/>
              <a:t>variable (</a:t>
            </a:r>
            <a:r>
              <a:rPr lang="en-US" altLang="ko-KR" sz="1400" b="1" i="1" dirty="0"/>
              <a:t>top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Dynamic memory allocation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Stack (3/5)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147AE2-22C9-4B2F-BA94-3A96AAFE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39" y="2708920"/>
            <a:ext cx="2867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EA6C72-4901-493A-AC96-B57C9D48B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21"/>
          <a:stretch/>
        </p:blipFill>
        <p:spPr>
          <a:xfrm>
            <a:off x="3694234" y="5301208"/>
            <a:ext cx="5200650" cy="10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Applications</a:t>
            </a:r>
            <a:endParaRPr lang="ko-KR" altLang="en-US" dirty="0"/>
          </a:p>
          <a:p>
            <a:pPr lvl="1"/>
            <a:r>
              <a:rPr lang="en-US" altLang="ko-KR" sz="1400" dirty="0"/>
              <a:t>Maze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Parenthesis matching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Expression evaluation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Syntax Parsing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String Reversal</a:t>
            </a:r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......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Stack (4/5)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4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: Maze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Stack (5/5)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27AD22-2C32-49ED-A4CE-A303B3D32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6" y="1484784"/>
            <a:ext cx="3562533" cy="3143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C6BD68-98FA-4E01-B11B-6EB014222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44" y="811448"/>
            <a:ext cx="4673840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  <a:p>
            <a:pPr lvl="1"/>
            <a:r>
              <a:rPr lang="en-US" altLang="ko-KR" sz="1400" dirty="0"/>
              <a:t>A linear data structure</a:t>
            </a:r>
          </a:p>
          <a:p>
            <a:pPr lvl="1"/>
            <a:r>
              <a:rPr lang="en-US" altLang="ko-KR" sz="1400" dirty="0"/>
              <a:t>Insertion and deletion principle : FIFO (Fist-In First-Out)</a:t>
            </a:r>
          </a:p>
          <a:p>
            <a:pPr marL="9000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Elements can only be added to the back of the queue and removed from the front.</a:t>
            </a:r>
            <a:endParaRPr lang="en-US" altLang="ko-KR" sz="1400" dirty="0"/>
          </a:p>
          <a:p>
            <a:pPr lvl="1"/>
            <a:r>
              <a:rPr lang="en-US" altLang="ko-KR" sz="1400" dirty="0"/>
              <a:t>Example : bank service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Queue (1/5)</a:t>
            </a:r>
            <a:endParaRPr lang="ko-KR" altLang="en-US" dirty="0"/>
          </a:p>
        </p:txBody>
      </p:sp>
      <p:pic>
        <p:nvPicPr>
          <p:cNvPr id="3074" name="Picture 2" descr="What is Queue Data Structure In Python? | Edureka">
            <a:extLst>
              <a:ext uri="{FF2B5EF4-FFF2-40B4-BE49-F238E27FC236}">
                <a16:creationId xmlns:a16="http://schemas.microsoft.com/office/drawing/2014/main" id="{17E85A9F-65E6-4D23-83A6-C7CF1972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754524"/>
            <a:ext cx="4680520" cy="333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72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  <a:endParaRPr lang="ko-KR" altLang="en-US" dirty="0"/>
          </a:p>
          <a:p>
            <a:pPr lvl="1"/>
            <a:r>
              <a:rPr lang="en-US" altLang="ko-KR" sz="1400" dirty="0"/>
              <a:t>Dequeue/Delete : remove an item from the front of the queue</a:t>
            </a:r>
          </a:p>
          <a:p>
            <a:pPr lvl="1"/>
            <a:r>
              <a:rPr lang="en-US" altLang="ko-KR" sz="1400" dirty="0"/>
              <a:t>Enqueue/Add : insert an item into the back of the queue</a:t>
            </a:r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marL="254250"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IsFull : check if queue is full</a:t>
            </a:r>
          </a:p>
          <a:p>
            <a:pPr lvl="1"/>
            <a:r>
              <a:rPr lang="en-US" altLang="ko-KR" sz="1400" dirty="0"/>
              <a:t>IsEmpty : check if queue is empty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Queue (2/5)</a:t>
            </a:r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6F967E-C39F-4249-BD72-371792D8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69" y="2060848"/>
            <a:ext cx="4871262" cy="31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  <a:p>
            <a:pPr lvl="1"/>
            <a:r>
              <a:rPr lang="en-US" altLang="ko-KR" sz="1400" dirty="0"/>
              <a:t>Array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Contiguous address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/>
              <a:t>One-dimensional array + </a:t>
            </a:r>
            <a:r>
              <a:rPr lang="en-US" altLang="zh-CN" sz="1400" dirty="0"/>
              <a:t>three</a:t>
            </a:r>
            <a:r>
              <a:rPr lang="en-US" altLang="ko-KR" sz="1400" dirty="0"/>
              <a:t> variable (</a:t>
            </a:r>
            <a:r>
              <a:rPr lang="en-US" altLang="ko-KR" sz="1400" b="1" i="1" dirty="0"/>
              <a:t>front,</a:t>
            </a:r>
            <a:r>
              <a:rPr lang="en-US" altLang="ko-KR" sz="1400" dirty="0"/>
              <a:t> </a:t>
            </a:r>
            <a:r>
              <a:rPr lang="en-US" altLang="ko-KR" sz="1400" b="1" i="1" dirty="0"/>
              <a:t>rear </a:t>
            </a:r>
            <a:r>
              <a:rPr lang="en-US" altLang="ko-KR" sz="1400" dirty="0"/>
              <a:t>and</a:t>
            </a:r>
            <a:r>
              <a:rPr lang="en-US" altLang="ko-KR" sz="1400" b="1" i="1" dirty="0"/>
              <a:t> capacity</a:t>
            </a:r>
            <a:r>
              <a:rPr lang="en-US" altLang="ko-KR" sz="1400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i="1" dirty="0"/>
              <a:t>capacity </a:t>
            </a:r>
            <a:r>
              <a:rPr lang="en-US" altLang="ko-KR" sz="1400" dirty="0"/>
              <a:t>can be fixed or dynamic</a:t>
            </a:r>
          </a:p>
          <a:p>
            <a:pPr marL="491400" lvl="2" indent="0">
              <a:buNone/>
            </a:pPr>
            <a:endParaRPr lang="en-US" altLang="ko-KR" sz="1400" dirty="0"/>
          </a:p>
          <a:p>
            <a:pPr marL="491400" lvl="2" indent="0">
              <a:buNone/>
            </a:pP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prstClr val="black"/>
                </a:solidFill>
              </a:rPr>
              <a:t>Linked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Discontinuous address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One singly linked list + two </a:t>
            </a:r>
            <a:r>
              <a:rPr lang="en-US" altLang="ko-KR" sz="1400" dirty="0"/>
              <a:t>variable (</a:t>
            </a:r>
            <a:r>
              <a:rPr lang="en-US" altLang="ko-KR" sz="1400" b="1" i="1" dirty="0"/>
              <a:t>front</a:t>
            </a:r>
            <a:r>
              <a:rPr lang="en-US" altLang="ko-KR" sz="1400" dirty="0"/>
              <a:t> and</a:t>
            </a:r>
            <a:r>
              <a:rPr lang="en-US" altLang="ko-KR" sz="1400" b="1" i="1" dirty="0"/>
              <a:t> rear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prstClr val="black"/>
                </a:solidFill>
              </a:rPr>
              <a:t>Dynamic memory allocation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kumimoji="1" lang="en-US" altLang="ko-KR" dirty="0"/>
              <a:t>Queue (3/5)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C37CE1-AB91-433A-8817-9F9D77DB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571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EA1A01-ECD0-42A2-80A2-FF335A633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531"/>
          <a:stretch/>
        </p:blipFill>
        <p:spPr>
          <a:xfrm>
            <a:off x="3284738" y="5013176"/>
            <a:ext cx="5515196" cy="7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65702</TotalTime>
  <Words>418</Words>
  <Application>Microsoft Office PowerPoint</Application>
  <PresentationFormat>全屏显示(4:3)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Cambria</vt:lpstr>
      <vt:lpstr>Wingdings</vt:lpstr>
      <vt:lpstr>Office 테마</vt:lpstr>
      <vt:lpstr>Stack and Queue </vt:lpstr>
      <vt:lpstr>Stack (1/5)</vt:lpstr>
      <vt:lpstr>Stack (2/5)</vt:lpstr>
      <vt:lpstr>Stack (3/5)</vt:lpstr>
      <vt:lpstr>Stack (4/5)</vt:lpstr>
      <vt:lpstr>Stack (5/5)</vt:lpstr>
      <vt:lpstr>Queue (1/5)</vt:lpstr>
      <vt:lpstr>Queue (2/5)</vt:lpstr>
      <vt:lpstr>Queue (3/5)</vt:lpstr>
      <vt:lpstr>Queue (4/5)</vt:lpstr>
      <vt:lpstr>Queue (5/5)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SUN YIFEI</cp:lastModifiedBy>
  <cp:revision>3039</cp:revision>
  <cp:lastPrinted>2019-04-09T06:14:13Z</cp:lastPrinted>
  <dcterms:created xsi:type="dcterms:W3CDTF">2012-08-24T07:30:07Z</dcterms:created>
  <dcterms:modified xsi:type="dcterms:W3CDTF">2020-07-14T07:09:18Z</dcterms:modified>
</cp:coreProperties>
</file>