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9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2" r:id="rId11"/>
    <p:sldId id="521" r:id="rId12"/>
    <p:sldId id="523" r:id="rId13"/>
    <p:sldId id="524" r:id="rId14"/>
    <p:sldId id="512" r:id="rId15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mlab" initials="w" lastIdx="1" clrIdx="0">
    <p:extLst>
      <p:ext uri="{19B8F6BF-5375-455C-9EA6-DF929625EA0E}">
        <p15:presenceInfo xmlns:p15="http://schemas.microsoft.com/office/powerpoint/2012/main" userId="wm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D0D8E8"/>
    <a:srgbClr val="E9EDF4"/>
    <a:srgbClr val="0000FF"/>
    <a:srgbClr val="E4F3F8"/>
    <a:srgbClr val="FAF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0" autoAdjust="0"/>
    <p:restoredTop sz="68054" autoAdjust="0"/>
  </p:normalViewPr>
  <p:slideViewPr>
    <p:cSldViewPr>
      <p:cViewPr varScale="1">
        <p:scale>
          <a:sx n="45" d="100"/>
          <a:sy n="45" d="100"/>
        </p:scale>
        <p:origin x="19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82" y="-11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924" cy="496650"/>
          </a:xfrm>
          <a:prstGeom prst="rect">
            <a:avLst/>
          </a:prstGeom>
        </p:spPr>
        <p:txBody>
          <a:bodyPr vert="horz" lIns="91083" tIns="45542" rIns="91083" bIns="4554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173" y="3"/>
            <a:ext cx="2945923" cy="496650"/>
          </a:xfrm>
          <a:prstGeom prst="rect">
            <a:avLst/>
          </a:prstGeom>
        </p:spPr>
        <p:txBody>
          <a:bodyPr vert="horz" lIns="91083" tIns="45542" rIns="91083" bIns="45542" rtlCol="0"/>
          <a:lstStyle>
            <a:lvl1pPr algn="r">
              <a:defRPr sz="1200"/>
            </a:lvl1pPr>
          </a:lstStyle>
          <a:p>
            <a:fld id="{830DBDB0-0E83-47A2-9F55-CADE015051A0}" type="datetimeFigureOut">
              <a:rPr lang="ko-KR" altLang="en-US" smtClean="0"/>
              <a:pPr/>
              <a:t>2020-07-21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1579"/>
            <a:ext cx="2945924" cy="496650"/>
          </a:xfrm>
          <a:prstGeom prst="rect">
            <a:avLst/>
          </a:prstGeom>
        </p:spPr>
        <p:txBody>
          <a:bodyPr vert="horz" lIns="91083" tIns="45542" rIns="91083" bIns="4554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173" y="9431579"/>
            <a:ext cx="2945923" cy="496650"/>
          </a:xfrm>
          <a:prstGeom prst="rect">
            <a:avLst/>
          </a:prstGeom>
        </p:spPr>
        <p:txBody>
          <a:bodyPr vert="horz" lIns="91083" tIns="45542" rIns="91083" bIns="45542" rtlCol="0" anchor="b"/>
          <a:lstStyle>
            <a:lvl1pPr algn="r">
              <a:defRPr sz="1200"/>
            </a:lvl1pPr>
          </a:lstStyle>
          <a:p>
            <a:fld id="{FFD1D8B8-838F-434C-A979-494A01AE93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49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1" y="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2020-07-21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19" rIns="91439" bIns="4571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4"/>
            <a:ext cx="5438140" cy="4468417"/>
          </a:xfrm>
          <a:prstGeom prst="rect">
            <a:avLst/>
          </a:prstGeom>
        </p:spPr>
        <p:txBody>
          <a:bodyPr vert="horz" lIns="91439" tIns="45719" rIns="91439" bIns="4571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3160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1" y="943160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471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167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325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293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88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41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霍夫曼树可以用来构造最优判别树？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5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43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04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24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447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48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5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4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14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764705"/>
            <a:ext cx="8581292" cy="5256584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000" b="1"/>
            </a:lvl1pPr>
            <a:lvl2pPr marL="540000">
              <a:lnSpc>
                <a:spcPct val="150000"/>
              </a:lnSpc>
              <a:defRPr sz="1800"/>
            </a:lvl2pPr>
            <a:lvl3pPr marL="720000">
              <a:lnSpc>
                <a:spcPct val="150000"/>
              </a:lnSpc>
              <a:defRPr sz="1600"/>
            </a:lvl3pPr>
            <a:lvl4pPr marL="1080000" indent="-228600">
              <a:spcBef>
                <a:spcPts val="600"/>
              </a:spcBef>
              <a:buFont typeface="Wingdings" panose="05000000000000000000" pitchFamily="2" charset="2"/>
              <a:buChar char="Ø"/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6572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1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1556791"/>
            <a:ext cx="8581292" cy="4464497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000" b="1"/>
            </a:lvl1pPr>
            <a:lvl2pPr marL="540000">
              <a:lnSpc>
                <a:spcPct val="150000"/>
              </a:lnSpc>
              <a:defRPr sz="1800"/>
            </a:lvl2pPr>
            <a:lvl3pPr marL="720000">
              <a:lnSpc>
                <a:spcPct val="150000"/>
              </a:lnSpc>
              <a:defRPr sz="1600"/>
            </a:lvl3pPr>
            <a:lvl4pPr marL="1080000" indent="-228600">
              <a:spcBef>
                <a:spcPts val="600"/>
              </a:spcBef>
              <a:buFont typeface="Wingdings" panose="05000000000000000000" pitchFamily="2" charset="2"/>
              <a:buChar char="Ø"/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1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7" y="195263"/>
            <a:ext cx="4395512" cy="1217066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6307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2736304"/>
          </a:xfrm>
        </p:spPr>
        <p:txBody>
          <a:bodyPr anchor="ctr">
            <a:normAutofit/>
          </a:bodyPr>
          <a:lstStyle/>
          <a:p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손일비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Network Intelligence Laboratory</a:t>
            </a:r>
            <a:endParaRPr kumimoji="1"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sz="2800" b="1" dirty="0"/>
              <a:t>Huffman Tree </a:t>
            </a:r>
            <a:endParaRPr kumimoji="1" lang="en-US" altLang="ko-KR" sz="2800" b="1" dirty="0"/>
          </a:p>
        </p:txBody>
      </p:sp>
      <p:pic>
        <p:nvPicPr>
          <p:cNvPr id="1026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3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9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sz="1400" dirty="0"/>
              <a:t>Encoding : always merge the two nodes with the lowest frequency  </a:t>
            </a:r>
          </a:p>
          <a:p>
            <a:pPr lvl="1"/>
            <a:r>
              <a:rPr lang="en-US" altLang="ko-KR" sz="1400" dirty="0"/>
              <a:t>Step 6 : construct the binary tree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Huffman Code (8/11)</a:t>
            </a:r>
            <a:endParaRPr lang="ko-KR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CE3AEE89-1969-4A50-B5A8-9C446E80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22582"/>
              </p:ext>
            </p:extLst>
          </p:nvPr>
        </p:nvGraphicFramePr>
        <p:xfrm>
          <a:off x="4499991" y="1844824"/>
          <a:ext cx="3672409" cy="612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8417">
                  <a:extLst>
                    <a:ext uri="{9D8B030D-6E8A-4147-A177-3AD203B41FA5}">
                      <a16:colId xmlns:a16="http://schemas.microsoft.com/office/drawing/2014/main" val="4147261341"/>
                    </a:ext>
                  </a:extLst>
                </a:gridCol>
                <a:gridCol w="2523992">
                  <a:extLst>
                    <a:ext uri="{9D8B030D-6E8A-4147-A177-3AD203B41FA5}">
                      <a16:colId xmlns:a16="http://schemas.microsoft.com/office/drawing/2014/main" val="292802508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Character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 a + (b + (c + d)) + (e + f)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39521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Frequency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87618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7C51AD3-E1C6-49D9-8E8C-CFC89B279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"/>
          <a:stretch/>
        </p:blipFill>
        <p:spPr>
          <a:xfrm>
            <a:off x="1341386" y="2492896"/>
            <a:ext cx="6470974" cy="2998009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DC116E7-1719-41B3-B348-9CEBEF3A5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21944"/>
              </p:ext>
            </p:extLst>
          </p:nvPr>
        </p:nvGraphicFramePr>
        <p:xfrm>
          <a:off x="107504" y="5715255"/>
          <a:ext cx="6058845" cy="612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6699">
                  <a:extLst>
                    <a:ext uri="{9D8B030D-6E8A-4147-A177-3AD203B41FA5}">
                      <a16:colId xmlns:a16="http://schemas.microsoft.com/office/drawing/2014/main" val="4147261341"/>
                    </a:ext>
                  </a:extLst>
                </a:gridCol>
                <a:gridCol w="844401">
                  <a:extLst>
                    <a:ext uri="{9D8B030D-6E8A-4147-A177-3AD203B41FA5}">
                      <a16:colId xmlns:a16="http://schemas.microsoft.com/office/drawing/2014/main" val="3557467495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2928025085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2467878423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3270068484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4074162445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319510876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Character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39521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Code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1101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87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sz="1400" dirty="0"/>
              <a:t>Decoding : start from the root of the tree and proceed to the leaf</a:t>
            </a:r>
          </a:p>
          <a:p>
            <a:pPr lvl="1"/>
            <a:r>
              <a:rPr lang="en-US" altLang="ko-KR" sz="1400" dirty="0"/>
              <a:t>Example : 01111100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sym typeface="Wingdings" panose="05000000000000000000" pitchFamily="2" charset="2"/>
              </a:rPr>
              <a:t>abc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sym typeface="Wingdings" panose="05000000000000000000" pitchFamily="2" charset="2"/>
              </a:rPr>
              <a:t>Step 1 : </a:t>
            </a:r>
            <a:r>
              <a:rPr lang="en-US" altLang="zh-CN" sz="1400" dirty="0">
                <a:sym typeface="Wingdings" panose="05000000000000000000" pitchFamily="2" charset="2"/>
              </a:rPr>
              <a:t>start</a:t>
            </a:r>
            <a:r>
              <a:rPr lang="en-US" altLang="ko-KR" sz="1400" dirty="0">
                <a:sym typeface="Wingdings" panose="05000000000000000000" pitchFamily="2" charset="2"/>
              </a:rPr>
              <a:t> from the root and move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Huffman Code (9/11)</a:t>
            </a:r>
            <a:endParaRPr lang="ko-KR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F42AF1-BC81-4412-AD5E-505C39EDB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3" y="2420888"/>
            <a:ext cx="8734973" cy="33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sz="1400" dirty="0"/>
              <a:t>Decoding : start from the root of the tree and proceed to the leaf</a:t>
            </a:r>
          </a:p>
          <a:p>
            <a:pPr lvl="1"/>
            <a:r>
              <a:rPr lang="en-US" altLang="ko-KR" sz="1400" dirty="0"/>
              <a:t>Example : 01111100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sym typeface="Wingdings" panose="05000000000000000000" pitchFamily="2" charset="2"/>
              </a:rPr>
              <a:t>abc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sym typeface="Wingdings" panose="05000000000000000000" pitchFamily="2" charset="2"/>
              </a:rPr>
              <a:t>Step 2 : start from the root and move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Huffman Code (10/11)</a:t>
            </a:r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BFA21B-3B6E-4A86-9821-31D3AE0A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0" y="2420888"/>
            <a:ext cx="8581292" cy="350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3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sz="1400" dirty="0"/>
              <a:t>Decoding : start from the root of the tree and proceed to the leaf</a:t>
            </a:r>
          </a:p>
          <a:p>
            <a:pPr lvl="1"/>
            <a:r>
              <a:rPr lang="en-US" altLang="ko-KR" sz="1400" dirty="0"/>
              <a:t>Example : 01111100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sym typeface="Wingdings" panose="05000000000000000000" pitchFamily="2" charset="2"/>
              </a:rPr>
              <a:t>abc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sym typeface="Wingdings" panose="05000000000000000000" pitchFamily="2" charset="2"/>
              </a:rPr>
              <a:t>Step 3 : start from the root and move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Huffman Code (11/11)</a:t>
            </a:r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FB78FA-CE16-4F80-B602-385AA37DE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6" y="2278882"/>
            <a:ext cx="7122587" cy="39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1880" y="2780928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Q &amp; 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5110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  <a:p>
            <a:pPr lvl="1"/>
            <a:r>
              <a:rPr lang="en-US" altLang="ko-KR" sz="1400" dirty="0"/>
              <a:t>A full binary tree </a:t>
            </a:r>
            <a:r>
              <a:rPr lang="en-US" altLang="zh-CN" sz="1400" dirty="0"/>
              <a:t>with </a:t>
            </a:r>
            <a:r>
              <a:rPr lang="en-US" altLang="ko-KR" sz="1400" dirty="0"/>
              <a:t>minimum external path weight.</a:t>
            </a:r>
          </a:p>
          <a:p>
            <a:pPr lvl="1"/>
            <a:r>
              <a:rPr lang="en-US" altLang="ko-KR" sz="1400" dirty="0"/>
              <a:t>The weighted path length of a leaf is its weight times its depth.</a:t>
            </a:r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lvl="1"/>
            <a:r>
              <a:rPr lang="en-US" altLang="ko-KR" sz="1400" dirty="0"/>
              <a:t>More efficient.</a:t>
            </a:r>
          </a:p>
          <a:p>
            <a:pPr lvl="1"/>
            <a:r>
              <a:rPr lang="en-US" altLang="ko-KR" sz="1400" dirty="0"/>
              <a:t>Can save more space.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H</a:t>
            </a:r>
            <a:r>
              <a:rPr kumimoji="1" lang="en-US" altLang="zh-CN" dirty="0"/>
              <a:t>uffman Tree</a:t>
            </a:r>
            <a:r>
              <a:rPr kumimoji="1" lang="en-US" altLang="ko-KR" dirty="0"/>
              <a:t> (1/1)</a:t>
            </a:r>
            <a:endParaRPr lang="ko-KR" altLang="en-US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14DB36D1-5960-4BE0-8512-42737E74A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19686"/>
              </p:ext>
            </p:extLst>
          </p:nvPr>
        </p:nvGraphicFramePr>
        <p:xfrm>
          <a:off x="3059832" y="2060848"/>
          <a:ext cx="3024336" cy="1000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307880" imgH="431640" progId="Equation.3">
                  <p:embed/>
                </p:oleObj>
              </mc:Choice>
              <mc:Fallback>
                <p:oleObj name="Equation" r:id="rId4" imgW="1307880" imgH="431640" progId="Equation.3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BBB6D58E-A180-49F9-84FF-D52F4E81D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060848"/>
                        <a:ext cx="3024336" cy="1000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10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  <a:p>
            <a:pPr lvl="1"/>
            <a:r>
              <a:rPr lang="en-US" altLang="ko-KR" sz="1400" dirty="0"/>
              <a:t>A data compression algorithm used to assign codewords to characters according to the frequency of the character.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en-US" altLang="ko-KR" sz="1400" dirty="0"/>
              <a:t>A shorter length codeword is assigned for a character which is used more number of time (or has a high frequency).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en-US" altLang="ko-KR" sz="1400" dirty="0"/>
              <a:t>A longer length codeword is assigned for a character which is used less number of times (or has a less frequency).</a:t>
            </a:r>
          </a:p>
          <a:p>
            <a:pPr lvl="1"/>
            <a:r>
              <a:rPr lang="en-US" altLang="ko-KR" sz="1400" dirty="0"/>
              <a:t>Implementation : Huffman Tree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Huffman Code (1/11)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36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sz="1400" dirty="0"/>
              <a:t>Example : 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Huffman Code (2/11)</a:t>
            </a:r>
            <a:endParaRPr lang="ko-KR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288747B-AF82-403A-8DC3-D8A557677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03454"/>
              </p:ext>
            </p:extLst>
          </p:nvPr>
        </p:nvGraphicFramePr>
        <p:xfrm>
          <a:off x="817413" y="2672917"/>
          <a:ext cx="7509174" cy="144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8951">
                  <a:extLst>
                    <a:ext uri="{9D8B030D-6E8A-4147-A177-3AD203B41FA5}">
                      <a16:colId xmlns:a16="http://schemas.microsoft.com/office/drawing/2014/main" val="4147261341"/>
                    </a:ext>
                  </a:extLst>
                </a:gridCol>
                <a:gridCol w="1046528">
                  <a:extLst>
                    <a:ext uri="{9D8B030D-6E8A-4147-A177-3AD203B41FA5}">
                      <a16:colId xmlns:a16="http://schemas.microsoft.com/office/drawing/2014/main" val="3557467495"/>
                    </a:ext>
                  </a:extLst>
                </a:gridCol>
                <a:gridCol w="1072739">
                  <a:extLst>
                    <a:ext uri="{9D8B030D-6E8A-4147-A177-3AD203B41FA5}">
                      <a16:colId xmlns:a16="http://schemas.microsoft.com/office/drawing/2014/main" val="2928025085"/>
                    </a:ext>
                  </a:extLst>
                </a:gridCol>
                <a:gridCol w="1072739">
                  <a:extLst>
                    <a:ext uri="{9D8B030D-6E8A-4147-A177-3AD203B41FA5}">
                      <a16:colId xmlns:a16="http://schemas.microsoft.com/office/drawing/2014/main" val="2467878423"/>
                    </a:ext>
                  </a:extLst>
                </a:gridCol>
                <a:gridCol w="1072739">
                  <a:extLst>
                    <a:ext uri="{9D8B030D-6E8A-4147-A177-3AD203B41FA5}">
                      <a16:colId xmlns:a16="http://schemas.microsoft.com/office/drawing/2014/main" val="3270068484"/>
                    </a:ext>
                  </a:extLst>
                </a:gridCol>
                <a:gridCol w="1072739">
                  <a:extLst>
                    <a:ext uri="{9D8B030D-6E8A-4147-A177-3AD203B41FA5}">
                      <a16:colId xmlns:a16="http://schemas.microsoft.com/office/drawing/2014/main" val="4074162445"/>
                    </a:ext>
                  </a:extLst>
                </a:gridCol>
                <a:gridCol w="1072739">
                  <a:extLst>
                    <a:ext uri="{9D8B030D-6E8A-4147-A177-3AD203B41FA5}">
                      <a16:colId xmlns:a16="http://schemas.microsoft.com/office/drawing/2014/main" val="31951087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Character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39521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Frequency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87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24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sz="1400" dirty="0"/>
              <a:t>Encoding : always merge the two nodes with the lowest frequency  </a:t>
            </a:r>
          </a:p>
          <a:p>
            <a:pPr lvl="1"/>
            <a:r>
              <a:rPr lang="en-US" altLang="ko-KR" sz="1400" dirty="0"/>
              <a:t>Step 1 : construct the binary tree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Huffman Code (3/11)</a:t>
            </a:r>
            <a:endParaRPr lang="ko-KR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CE3AEE89-1969-4A50-B5A8-9C446E80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97085"/>
              </p:ext>
            </p:extLst>
          </p:nvPr>
        </p:nvGraphicFramePr>
        <p:xfrm>
          <a:off x="2861563" y="2132856"/>
          <a:ext cx="6058845" cy="612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6699">
                  <a:extLst>
                    <a:ext uri="{9D8B030D-6E8A-4147-A177-3AD203B41FA5}">
                      <a16:colId xmlns:a16="http://schemas.microsoft.com/office/drawing/2014/main" val="4147261341"/>
                    </a:ext>
                  </a:extLst>
                </a:gridCol>
                <a:gridCol w="844401">
                  <a:extLst>
                    <a:ext uri="{9D8B030D-6E8A-4147-A177-3AD203B41FA5}">
                      <a16:colId xmlns:a16="http://schemas.microsoft.com/office/drawing/2014/main" val="3557467495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2928025085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2467878423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3270068484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4074162445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319510876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Character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39521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Frequency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876185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4E1B3D5F-F308-4291-AF52-90BB2E7F3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35" y="3573016"/>
            <a:ext cx="7199431" cy="2030126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BDC08508-030F-4ECD-8D7E-BD632E450C87}"/>
              </a:ext>
            </a:extLst>
          </p:cNvPr>
          <p:cNvSpPr/>
          <p:nvPr/>
        </p:nvSpPr>
        <p:spPr bwMode="auto">
          <a:xfrm>
            <a:off x="5526182" y="2048656"/>
            <a:ext cx="729605" cy="780467"/>
          </a:xfrm>
          <a:prstGeom prst="ellipse">
            <a:avLst/>
          </a:prstGeom>
          <a:noFill/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14D9A48-432F-474F-BFFE-1EE45C1F17CC}"/>
              </a:ext>
            </a:extLst>
          </p:cNvPr>
          <p:cNvSpPr/>
          <p:nvPr/>
        </p:nvSpPr>
        <p:spPr bwMode="auto">
          <a:xfrm>
            <a:off x="6391250" y="2048656"/>
            <a:ext cx="729605" cy="780467"/>
          </a:xfrm>
          <a:prstGeom prst="ellipse">
            <a:avLst/>
          </a:prstGeom>
          <a:noFill/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37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sz="1400" dirty="0"/>
              <a:t>Encoding : always merge the two nodes with the lowest frequency  </a:t>
            </a:r>
          </a:p>
          <a:p>
            <a:pPr lvl="1"/>
            <a:r>
              <a:rPr lang="en-US" altLang="ko-KR" sz="1400" dirty="0"/>
              <a:t>Step 2 : construct the binary tree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Huffman Code (4/11)</a:t>
            </a:r>
            <a:endParaRPr lang="ko-KR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CE3AEE89-1969-4A50-B5A8-9C446E80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23118"/>
              </p:ext>
            </p:extLst>
          </p:nvPr>
        </p:nvGraphicFramePr>
        <p:xfrm>
          <a:off x="3707904" y="2132856"/>
          <a:ext cx="5193296" cy="612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6699">
                  <a:extLst>
                    <a:ext uri="{9D8B030D-6E8A-4147-A177-3AD203B41FA5}">
                      <a16:colId xmlns:a16="http://schemas.microsoft.com/office/drawing/2014/main" val="4147261341"/>
                    </a:ext>
                  </a:extLst>
                </a:gridCol>
                <a:gridCol w="844401">
                  <a:extLst>
                    <a:ext uri="{9D8B030D-6E8A-4147-A177-3AD203B41FA5}">
                      <a16:colId xmlns:a16="http://schemas.microsoft.com/office/drawing/2014/main" val="3557467495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2928025085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2467878423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4074162445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319510876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Character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 + d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39521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Frequency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876185"/>
                  </a:ext>
                </a:extLst>
              </a:tr>
            </a:tbl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BDC08508-030F-4ECD-8D7E-BD632E450C87}"/>
              </a:ext>
            </a:extLst>
          </p:cNvPr>
          <p:cNvSpPr/>
          <p:nvPr/>
        </p:nvSpPr>
        <p:spPr bwMode="auto">
          <a:xfrm>
            <a:off x="8115250" y="2048656"/>
            <a:ext cx="729605" cy="780467"/>
          </a:xfrm>
          <a:prstGeom prst="ellipse">
            <a:avLst/>
          </a:prstGeom>
          <a:noFill/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14D9A48-432F-474F-BFFE-1EE45C1F17CC}"/>
              </a:ext>
            </a:extLst>
          </p:cNvPr>
          <p:cNvSpPr/>
          <p:nvPr/>
        </p:nvSpPr>
        <p:spPr bwMode="auto">
          <a:xfrm>
            <a:off x="7255346" y="2048656"/>
            <a:ext cx="729605" cy="780467"/>
          </a:xfrm>
          <a:prstGeom prst="ellipse">
            <a:avLst/>
          </a:prstGeom>
          <a:noFill/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AC8254-47B8-4C0F-9D6C-5827A296C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6" y="3377704"/>
            <a:ext cx="8199349" cy="21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0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sz="1400" dirty="0"/>
              <a:t>Encoding : always merge the two nodes with the lowest frequency  </a:t>
            </a:r>
          </a:p>
          <a:p>
            <a:pPr lvl="1"/>
            <a:r>
              <a:rPr lang="en-US" altLang="ko-KR" sz="1400" dirty="0"/>
              <a:t>Step 3 : construct the binary tree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Huffman Code (5/11)</a:t>
            </a:r>
            <a:endParaRPr lang="ko-KR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CE3AEE89-1969-4A50-B5A8-9C446E80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02764"/>
              </p:ext>
            </p:extLst>
          </p:nvPr>
        </p:nvGraphicFramePr>
        <p:xfrm>
          <a:off x="3707904" y="2132856"/>
          <a:ext cx="4327747" cy="612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6699">
                  <a:extLst>
                    <a:ext uri="{9D8B030D-6E8A-4147-A177-3AD203B41FA5}">
                      <a16:colId xmlns:a16="http://schemas.microsoft.com/office/drawing/2014/main" val="4147261341"/>
                    </a:ext>
                  </a:extLst>
                </a:gridCol>
                <a:gridCol w="844401">
                  <a:extLst>
                    <a:ext uri="{9D8B030D-6E8A-4147-A177-3AD203B41FA5}">
                      <a16:colId xmlns:a16="http://schemas.microsoft.com/office/drawing/2014/main" val="3557467495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2928025085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2467878423"/>
                    </a:ext>
                  </a:extLst>
                </a:gridCol>
                <a:gridCol w="865549">
                  <a:extLst>
                    <a:ext uri="{9D8B030D-6E8A-4147-A177-3AD203B41FA5}">
                      <a16:colId xmlns:a16="http://schemas.microsoft.com/office/drawing/2014/main" val="407416244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Character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 + d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 + f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39521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Frequency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876185"/>
                  </a:ext>
                </a:extLst>
              </a:tr>
            </a:tbl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BDC08508-030F-4ECD-8D7E-BD632E450C87}"/>
              </a:ext>
            </a:extLst>
          </p:cNvPr>
          <p:cNvSpPr/>
          <p:nvPr/>
        </p:nvSpPr>
        <p:spPr bwMode="auto">
          <a:xfrm>
            <a:off x="6372200" y="2048656"/>
            <a:ext cx="729605" cy="780467"/>
          </a:xfrm>
          <a:prstGeom prst="ellipse">
            <a:avLst/>
          </a:prstGeom>
          <a:noFill/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14D9A48-432F-474F-BFFE-1EE45C1F17CC}"/>
              </a:ext>
            </a:extLst>
          </p:cNvPr>
          <p:cNvSpPr/>
          <p:nvPr/>
        </p:nvSpPr>
        <p:spPr bwMode="auto">
          <a:xfrm>
            <a:off x="5503912" y="2048656"/>
            <a:ext cx="729605" cy="780467"/>
          </a:xfrm>
          <a:prstGeom prst="ellipse">
            <a:avLst/>
          </a:prstGeom>
          <a:noFill/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A41954-EDB2-4EEE-A327-8415D068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6" y="3216602"/>
            <a:ext cx="8481470" cy="28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1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sz="1400" dirty="0"/>
              <a:t>Encoding : always merge the two nodes with the lowest frequency  </a:t>
            </a:r>
          </a:p>
          <a:p>
            <a:pPr lvl="1"/>
            <a:r>
              <a:rPr lang="en-US" altLang="ko-KR" sz="1400" dirty="0"/>
              <a:t>Step 4 : construct the binary tree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Huffman Code (6/11)</a:t>
            </a:r>
            <a:endParaRPr lang="ko-KR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CE3AEE89-1969-4A50-B5A8-9C446E80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18703"/>
              </p:ext>
            </p:extLst>
          </p:nvPr>
        </p:nvGraphicFramePr>
        <p:xfrm>
          <a:off x="3707904" y="2132856"/>
          <a:ext cx="3462198" cy="612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6699">
                  <a:extLst>
                    <a:ext uri="{9D8B030D-6E8A-4147-A177-3AD203B41FA5}">
                      <a16:colId xmlns:a16="http://schemas.microsoft.com/office/drawing/2014/main" val="4147261341"/>
                    </a:ext>
                  </a:extLst>
                </a:gridCol>
                <a:gridCol w="844401">
                  <a:extLst>
                    <a:ext uri="{9D8B030D-6E8A-4147-A177-3AD203B41FA5}">
                      <a16:colId xmlns:a16="http://schemas.microsoft.com/office/drawing/2014/main" val="3557467495"/>
                    </a:ext>
                  </a:extLst>
                </a:gridCol>
                <a:gridCol w="1149220">
                  <a:extLst>
                    <a:ext uri="{9D8B030D-6E8A-4147-A177-3AD203B41FA5}">
                      <a16:colId xmlns:a16="http://schemas.microsoft.com/office/drawing/2014/main" val="2928025085"/>
                    </a:ext>
                  </a:extLst>
                </a:gridCol>
                <a:gridCol w="581878">
                  <a:extLst>
                    <a:ext uri="{9D8B030D-6E8A-4147-A177-3AD203B41FA5}">
                      <a16:colId xmlns:a16="http://schemas.microsoft.com/office/drawing/2014/main" val="407416244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Character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 + (c + d)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 + f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39521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Frequency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876185"/>
                  </a:ext>
                </a:extLst>
              </a:tr>
            </a:tbl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BDC08508-030F-4ECD-8D7E-BD632E450C87}"/>
              </a:ext>
            </a:extLst>
          </p:cNvPr>
          <p:cNvSpPr/>
          <p:nvPr/>
        </p:nvSpPr>
        <p:spPr bwMode="auto">
          <a:xfrm>
            <a:off x="6603082" y="2048656"/>
            <a:ext cx="576064" cy="780467"/>
          </a:xfrm>
          <a:prstGeom prst="ellipse">
            <a:avLst/>
          </a:prstGeom>
          <a:noFill/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14D9A48-432F-474F-BFFE-1EE45C1F17CC}"/>
              </a:ext>
            </a:extLst>
          </p:cNvPr>
          <p:cNvSpPr/>
          <p:nvPr/>
        </p:nvSpPr>
        <p:spPr bwMode="auto">
          <a:xfrm>
            <a:off x="5508104" y="2048656"/>
            <a:ext cx="998587" cy="780467"/>
          </a:xfrm>
          <a:prstGeom prst="ellipse">
            <a:avLst/>
          </a:prstGeom>
          <a:noFill/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0D3AA2-F475-42E7-900E-0B4D769E3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30" y="3332615"/>
            <a:ext cx="6050149" cy="28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8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sz="1400" dirty="0"/>
              <a:t>Encoding : always merge the two nodes with the lowest frequency  </a:t>
            </a:r>
          </a:p>
          <a:p>
            <a:pPr lvl="1"/>
            <a:r>
              <a:rPr lang="en-US" altLang="ko-KR" sz="1400" dirty="0"/>
              <a:t>Step 5 : construct the binary tree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Huffman Code (7/11)</a:t>
            </a:r>
            <a:endParaRPr lang="ko-KR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CE3AEE89-1969-4A50-B5A8-9C446E80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20373"/>
              </p:ext>
            </p:extLst>
          </p:nvPr>
        </p:nvGraphicFramePr>
        <p:xfrm>
          <a:off x="3707903" y="2132856"/>
          <a:ext cx="3857574" cy="612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414726134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57467495"/>
                    </a:ext>
                  </a:extLst>
                </a:gridCol>
                <a:gridCol w="2057373">
                  <a:extLst>
                    <a:ext uri="{9D8B030D-6E8A-4147-A177-3AD203B41FA5}">
                      <a16:colId xmlns:a16="http://schemas.microsoft.com/office/drawing/2014/main" val="292802508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Character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(b + (c + d)) + (e + f)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39521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Frequency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58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876185"/>
                  </a:ext>
                </a:extLst>
              </a:tr>
            </a:tbl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BDC08508-030F-4ECD-8D7E-BD632E450C87}"/>
              </a:ext>
            </a:extLst>
          </p:cNvPr>
          <p:cNvSpPr/>
          <p:nvPr/>
        </p:nvSpPr>
        <p:spPr bwMode="auto">
          <a:xfrm>
            <a:off x="5580112" y="2048656"/>
            <a:ext cx="1872208" cy="780467"/>
          </a:xfrm>
          <a:prstGeom prst="ellipse">
            <a:avLst/>
          </a:prstGeom>
          <a:noFill/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14D9A48-432F-474F-BFFE-1EE45C1F17CC}"/>
              </a:ext>
            </a:extLst>
          </p:cNvPr>
          <p:cNvSpPr/>
          <p:nvPr/>
        </p:nvSpPr>
        <p:spPr bwMode="auto">
          <a:xfrm>
            <a:off x="4687441" y="2048656"/>
            <a:ext cx="792088" cy="780467"/>
          </a:xfrm>
          <a:prstGeom prst="ellipse">
            <a:avLst/>
          </a:prstGeom>
          <a:noFill/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0D3AA2-F475-42E7-900E-0B4D769E3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30" y="3332615"/>
            <a:ext cx="6050149" cy="28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65914</TotalTime>
  <Words>526</Words>
  <Application>Microsoft Office PowerPoint</Application>
  <PresentationFormat>全屏显示(4:3)</PresentationFormat>
  <Paragraphs>161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Malgun Gothic</vt:lpstr>
      <vt:lpstr>黑体</vt:lpstr>
      <vt:lpstr>Arial</vt:lpstr>
      <vt:lpstr>Calibri</vt:lpstr>
      <vt:lpstr>Cambria</vt:lpstr>
      <vt:lpstr>Wingdings</vt:lpstr>
      <vt:lpstr>Office 테마</vt:lpstr>
      <vt:lpstr>Equation</vt:lpstr>
      <vt:lpstr>Huffman Tree </vt:lpstr>
      <vt:lpstr>Huffman Tree (1/1)</vt:lpstr>
      <vt:lpstr>Huffman Code (1/11)</vt:lpstr>
      <vt:lpstr>Huffman Code (2/11)</vt:lpstr>
      <vt:lpstr>Huffman Code (3/11)</vt:lpstr>
      <vt:lpstr>Huffman Code (4/11)</vt:lpstr>
      <vt:lpstr>Huffman Code (5/11)</vt:lpstr>
      <vt:lpstr>Huffman Code (6/11)</vt:lpstr>
      <vt:lpstr>Huffman Code (7/11)</vt:lpstr>
      <vt:lpstr>Huffman Code (8/11)</vt:lpstr>
      <vt:lpstr>Huffman Code (9/11)</vt:lpstr>
      <vt:lpstr>Huffman Code (10/11)</vt:lpstr>
      <vt:lpstr>Huffman Code (11/11)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SUN YIFEI</cp:lastModifiedBy>
  <cp:revision>3092</cp:revision>
  <cp:lastPrinted>2019-04-09T06:14:13Z</cp:lastPrinted>
  <dcterms:created xsi:type="dcterms:W3CDTF">2012-08-24T07:30:07Z</dcterms:created>
  <dcterms:modified xsi:type="dcterms:W3CDTF">2020-07-21T05:25:50Z</dcterms:modified>
</cp:coreProperties>
</file>