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8" r:id="rId4"/>
    <p:sldId id="287" r:id="rId5"/>
    <p:sldId id="286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02" r:id="rId14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>
      <p:cViewPr varScale="1">
        <p:scale>
          <a:sx n="104" d="100"/>
          <a:sy n="104" d="100"/>
        </p:scale>
        <p:origin x="15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69FA-866C-42FC-944B-97F6D9724F9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3E2-FC5A-471E-AAEE-FA1D137C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7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0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86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1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906000" cy="567055"/>
          </a:xfrm>
          <a:custGeom>
            <a:avLst/>
            <a:gdLst/>
            <a:ahLst/>
            <a:cxnLst/>
            <a:rect l="l" t="t" r="r" b="b"/>
            <a:pathLst>
              <a:path w="9906000" h="567055">
                <a:moveTo>
                  <a:pt x="0" y="566737"/>
                </a:moveTo>
                <a:lnTo>
                  <a:pt x="9906000" y="566737"/>
                </a:lnTo>
                <a:lnTo>
                  <a:pt x="9906000" y="0"/>
                </a:lnTo>
                <a:lnTo>
                  <a:pt x="0" y="0"/>
                </a:lnTo>
                <a:lnTo>
                  <a:pt x="0" y="566737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19"/>
            <a:ext cx="89153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3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1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5575953"/>
            <a:ext cx="3529329" cy="41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b="1" dirty="0" smtClean="0">
                <a:latin typeface="+mj-ea"/>
                <a:sym typeface="HY신명조"/>
              </a:rPr>
              <a:t>하 무 스 비</a:t>
            </a:r>
            <a:endParaRPr lang="en-US" altLang="ko-KR" sz="1400" b="1" dirty="0" smtClean="0">
              <a:latin typeface="+mj-ea"/>
              <a:sym typeface="HY신명조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dirty="0" smtClean="0">
                <a:latin typeface="+mj-ea"/>
                <a:sym typeface="HY신명조"/>
              </a:rPr>
              <a:t>2020/07/29</a:t>
            </a:r>
            <a:endParaRPr lang="en-US" altLang="ko-KR" sz="1050" b="1" dirty="0">
              <a:latin typeface="+mj-ea"/>
              <a:sym typeface="HY신명조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64" y="1033526"/>
            <a:ext cx="735520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[</a:t>
            </a:r>
            <a:r>
              <a:rPr lang="en-US"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Balanced Binary Search Tree</a:t>
            </a:r>
            <a:r>
              <a:rPr sz="2400" b="1" spc="105" dirty="0" smtClean="0">
                <a:solidFill>
                  <a:srgbClr val="004685"/>
                </a:solidFill>
                <a:latin typeface="Arial"/>
                <a:cs typeface="Arial"/>
              </a:rPr>
              <a:t>]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 dirty="0" smtClean="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       	 	               </a:t>
            </a:r>
            <a:r>
              <a:rPr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“</a:t>
            </a: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RED-BLACK Tree</a:t>
            </a:r>
            <a:r>
              <a:rPr sz="2000" b="1" spc="-245" dirty="0" smtClean="0">
                <a:solidFill>
                  <a:srgbClr val="004685"/>
                </a:solidFill>
                <a:latin typeface="Malgun Gothic"/>
                <a:cs typeface="Malgun Gothic"/>
              </a:rPr>
              <a:t>”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026" name="Picture 2" descr="kakao emoticon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0" y="2870154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2830287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c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16" y="2667804"/>
            <a:ext cx="4346296" cy="24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10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52067" y="12954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895600" y="194634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67400" y="19463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17067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32" idx="2"/>
            <a:endCxn id="33" idx="7"/>
          </p:cNvCxnSpPr>
          <p:nvPr/>
        </p:nvCxnSpPr>
        <p:spPr>
          <a:xfrm flipH="1">
            <a:off x="3437606" y="156210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6"/>
            <a:endCxn id="34" idx="0"/>
          </p:cNvCxnSpPr>
          <p:nvPr/>
        </p:nvCxnSpPr>
        <p:spPr>
          <a:xfrm>
            <a:off x="5087067" y="1562100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087067" y="277862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05600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25267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43800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>
            <a:stCxn id="42" idx="0"/>
            <a:endCxn id="33" idx="5"/>
          </p:cNvCxnSpPr>
          <p:nvPr/>
        </p:nvCxnSpPr>
        <p:spPr>
          <a:xfrm flipH="1" flipV="1">
            <a:off x="3437606" y="2401628"/>
            <a:ext cx="6969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4" idx="3"/>
            <a:endCxn id="48" idx="0"/>
          </p:cNvCxnSpPr>
          <p:nvPr/>
        </p:nvCxnSpPr>
        <p:spPr>
          <a:xfrm flipH="1">
            <a:off x="5404567" y="2401628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5"/>
            <a:endCxn id="50" idx="0"/>
          </p:cNvCxnSpPr>
          <p:nvPr/>
        </p:nvCxnSpPr>
        <p:spPr>
          <a:xfrm>
            <a:off x="6409406" y="2401628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1" idx="0"/>
            <a:endCxn id="50" idx="3"/>
          </p:cNvCxnSpPr>
          <p:nvPr/>
        </p:nvCxnSpPr>
        <p:spPr>
          <a:xfrm flipV="1">
            <a:off x="6242767" y="323391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3" idx="0"/>
            <a:endCxn id="50" idx="5"/>
          </p:cNvCxnSpPr>
          <p:nvPr/>
        </p:nvCxnSpPr>
        <p:spPr>
          <a:xfrm flipH="1" flipV="1">
            <a:off x="7247606" y="323391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5891" y="3876453"/>
            <a:ext cx="341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삽입된 노드의 부모를 검정으로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sp>
        <p:nvSpPr>
          <p:cNvPr id="4" name="왼쪽 중괄호 3"/>
          <p:cNvSpPr/>
          <p:nvPr/>
        </p:nvSpPr>
        <p:spPr>
          <a:xfrm>
            <a:off x="5475702" y="376364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10800000">
            <a:off x="8217572" y="376364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>
            <a:off x="6277894" y="2774957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 rot="10800000">
            <a:off x="7354421" y="2774957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59178" y="2785137"/>
            <a:ext cx="214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부모의 부모 노드를 빨강으로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615903" y="1131492"/>
            <a:ext cx="2551116" cy="1833285"/>
            <a:chOff x="5615903" y="1131492"/>
            <a:chExt cx="2551116" cy="1833285"/>
          </a:xfrm>
        </p:grpSpPr>
        <p:sp>
          <p:nvSpPr>
            <p:cNvPr id="5" name="직사각형 4"/>
            <p:cNvSpPr/>
            <p:nvPr/>
          </p:nvSpPr>
          <p:spPr>
            <a:xfrm rot="18865213">
              <a:off x="6219145" y="1612235"/>
              <a:ext cx="749300" cy="1955783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kakao emoticon sh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131492"/>
              <a:ext cx="1347119" cy="134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9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01174" y="130048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44707" y="195142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67400" y="19463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66174" y="27837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32" idx="2"/>
            <a:endCxn id="33" idx="7"/>
          </p:cNvCxnSpPr>
          <p:nvPr/>
        </p:nvCxnSpPr>
        <p:spPr>
          <a:xfrm flipH="1">
            <a:off x="1986713" y="156718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6"/>
          </p:cNvCxnSpPr>
          <p:nvPr/>
        </p:nvCxnSpPr>
        <p:spPr>
          <a:xfrm>
            <a:off x="3636174" y="1567180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825120" y="3936608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05600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25267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43800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>
            <a:stCxn id="42" idx="0"/>
            <a:endCxn id="33" idx="5"/>
          </p:cNvCxnSpPr>
          <p:nvPr/>
        </p:nvCxnSpPr>
        <p:spPr>
          <a:xfrm flipH="1" flipV="1">
            <a:off x="1986713" y="2406708"/>
            <a:ext cx="6969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48" idx="0"/>
          </p:cNvCxnSpPr>
          <p:nvPr/>
        </p:nvCxnSpPr>
        <p:spPr>
          <a:xfrm flipH="1">
            <a:off x="4142620" y="3559610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5"/>
            <a:endCxn id="50" idx="0"/>
          </p:cNvCxnSpPr>
          <p:nvPr/>
        </p:nvCxnSpPr>
        <p:spPr>
          <a:xfrm>
            <a:off x="6409406" y="2401628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1" idx="0"/>
            <a:endCxn id="50" idx="3"/>
          </p:cNvCxnSpPr>
          <p:nvPr/>
        </p:nvCxnSpPr>
        <p:spPr>
          <a:xfrm flipV="1">
            <a:off x="6242767" y="323391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3" idx="0"/>
            <a:endCxn id="50" idx="5"/>
          </p:cNvCxnSpPr>
          <p:nvPr/>
        </p:nvCxnSpPr>
        <p:spPr>
          <a:xfrm flipH="1" flipV="1">
            <a:off x="7247606" y="323391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46285" y="1156970"/>
            <a:ext cx="3505115" cy="22665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53438" y="3498776"/>
            <a:ext cx="1497962" cy="11494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18806" y="1774986"/>
            <a:ext cx="3505115" cy="3635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로 구부러진 화살표 37"/>
          <p:cNvSpPr/>
          <p:nvPr/>
        </p:nvSpPr>
        <p:spPr>
          <a:xfrm flipH="1">
            <a:off x="5496560" y="1364164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1256" y="9740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73976" y="399589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08384" y="399589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91180" y="399589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91180" y="495356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73976" y="584615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08384" y="58461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>
            <a:stCxn id="49" idx="0"/>
            <a:endCxn id="47" idx="2"/>
          </p:cNvCxnSpPr>
          <p:nvPr/>
        </p:nvCxnSpPr>
        <p:spPr>
          <a:xfrm flipV="1">
            <a:off x="891476" y="52202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2" idx="0"/>
            <a:endCxn id="47" idx="6"/>
          </p:cNvCxnSpPr>
          <p:nvPr/>
        </p:nvCxnSpPr>
        <p:spPr>
          <a:xfrm flipH="1" flipV="1">
            <a:off x="2126180" y="52202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4040" y="3800127"/>
            <a:ext cx="2649279" cy="27806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620364" y="62632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0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11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41905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5" grpId="0" animBg="1"/>
      <p:bldP spid="47" grpId="0" animBg="1"/>
      <p:bldP spid="49" grpId="0" animBg="1"/>
      <p:bldP spid="52" grpId="0" animBg="1"/>
      <p:bldP spid="56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24400" y="152991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149893" y="23196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69560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988093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/>
          <p:cNvCxnSpPr>
            <a:stCxn id="57" idx="5"/>
            <a:endCxn id="58" idx="0"/>
          </p:cNvCxnSpPr>
          <p:nvPr/>
        </p:nvCxnSpPr>
        <p:spPr>
          <a:xfrm>
            <a:off x="5266406" y="1985202"/>
            <a:ext cx="1200987" cy="3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0" idx="0"/>
            <a:endCxn id="58" idx="3"/>
          </p:cNvCxnSpPr>
          <p:nvPr/>
        </p:nvCxnSpPr>
        <p:spPr>
          <a:xfrm flipV="1">
            <a:off x="5687060" y="277489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1" idx="0"/>
            <a:endCxn id="58" idx="5"/>
          </p:cNvCxnSpPr>
          <p:nvPr/>
        </p:nvCxnSpPr>
        <p:spPr>
          <a:xfrm flipH="1" flipV="1">
            <a:off x="6691899" y="277489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149893" y="427149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/>
          <p:cNvCxnSpPr>
            <a:stCxn id="65" idx="0"/>
            <a:endCxn id="60" idx="5"/>
          </p:cNvCxnSpPr>
          <p:nvPr/>
        </p:nvCxnSpPr>
        <p:spPr>
          <a:xfrm flipH="1" flipV="1">
            <a:off x="5911566" y="375990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153235" y="23196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83104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153235" y="427149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>
            <a:stCxn id="67" idx="3"/>
            <a:endCxn id="68" idx="0"/>
          </p:cNvCxnSpPr>
          <p:nvPr/>
        </p:nvCxnSpPr>
        <p:spPr>
          <a:xfrm flipH="1">
            <a:off x="2600604" y="2774891"/>
            <a:ext cx="645625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9" idx="0"/>
            <a:endCxn id="68" idx="5"/>
          </p:cNvCxnSpPr>
          <p:nvPr/>
        </p:nvCxnSpPr>
        <p:spPr>
          <a:xfrm flipH="1" flipV="1">
            <a:off x="2825110" y="3759907"/>
            <a:ext cx="645625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7" idx="3"/>
            <a:endCxn id="67" idx="0"/>
          </p:cNvCxnSpPr>
          <p:nvPr/>
        </p:nvCxnSpPr>
        <p:spPr>
          <a:xfrm flipH="1">
            <a:off x="3470735" y="1985202"/>
            <a:ext cx="1346659" cy="3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990394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>
            <a:stCxn id="67" idx="5"/>
            <a:endCxn id="80" idx="0"/>
          </p:cNvCxnSpPr>
          <p:nvPr/>
        </p:nvCxnSpPr>
        <p:spPr>
          <a:xfrm>
            <a:off x="3695241" y="2774891"/>
            <a:ext cx="612653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왼쪽 중괄호 81"/>
          <p:cNvSpPr/>
          <p:nvPr/>
        </p:nvSpPr>
        <p:spPr>
          <a:xfrm>
            <a:off x="4333847" y="1521340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왼쪽 중괄호 82"/>
          <p:cNvSpPr/>
          <p:nvPr/>
        </p:nvSpPr>
        <p:spPr>
          <a:xfrm rot="10800000">
            <a:off x="5410374" y="1521340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808412" y="1554764"/>
            <a:ext cx="314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 노드로 변경됨과 동시에 루트 </a:t>
            </a:r>
            <a:endParaRPr lang="en-US" altLang="ko-KR" sz="1400" dirty="0" smtClean="0"/>
          </a:p>
          <a:p>
            <a:r>
              <a:rPr lang="ko-KR" altLang="en-US" sz="1400" dirty="0" smtClean="0"/>
              <a:t>노드가 되었으므로 검정으로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sp>
        <p:nvSpPr>
          <p:cNvPr id="85" name="왼쪽 중괄호 84"/>
          <p:cNvSpPr/>
          <p:nvPr/>
        </p:nvSpPr>
        <p:spPr>
          <a:xfrm>
            <a:off x="2804721" y="230887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중괄호 85"/>
          <p:cNvSpPr/>
          <p:nvPr/>
        </p:nvSpPr>
        <p:spPr>
          <a:xfrm rot="10800000">
            <a:off x="6784893" y="230887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247726" y="2421683"/>
            <a:ext cx="235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자식 노드 빨강으로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pic>
        <p:nvPicPr>
          <p:cNvPr id="11266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40" y="1739704"/>
            <a:ext cx="1671732" cy="16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12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17250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5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20</a:t>
            </a:r>
            <a:endParaRPr spc="45" dirty="0"/>
          </a:p>
        </p:txBody>
      </p:sp>
      <p:sp>
        <p:nvSpPr>
          <p:cNvPr id="23" name="object 10"/>
          <p:cNvSpPr txBox="1"/>
          <p:nvPr/>
        </p:nvSpPr>
        <p:spPr>
          <a:xfrm>
            <a:off x="3391663" y="2895600"/>
            <a:ext cx="317347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altLang="ko-KR" sz="8000" b="1" spc="-105" dirty="0" smtClean="0">
                <a:solidFill>
                  <a:schemeClr val="tx2">
                    <a:lumMod val="75000"/>
                  </a:schemeClr>
                </a:solidFill>
                <a:latin typeface="Malgun Gothic"/>
                <a:cs typeface="Malgun Gothic"/>
              </a:rPr>
              <a:t>Q &amp; A</a:t>
            </a:r>
            <a:endParaRPr sz="8000" dirty="0">
              <a:solidFill>
                <a:schemeClr val="tx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이진 탐색 트리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균형 이진 트리</a:t>
            </a:r>
            <a:r>
              <a:rPr lang="en-US" altLang="ko-KR" sz="2000" b="1" spc="-120" dirty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레드 블랙 트리</a:t>
            </a:r>
            <a:endParaRPr sz="2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64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2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이진 탐색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1.1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이진 탐색 트리의 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044256" y="29073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19283" y="38217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898456" y="38217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6792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1938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6124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특정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값에 대해 삽입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탐색이 가능한 자료구조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“Binary Search Tree”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자신의 왼쪽 서브트리에는 현재 노드보다 작은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오른쪽 서브트리에는 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값으로 형성되는 구조의 트리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위와 같은 특성으로 중위 순회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(inorder traversal)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통해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오름차순으로 정렬된 순서로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 획득 가능하다는 장점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최적의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(a)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같이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O(log n)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이지만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최악의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(b)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같이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O(h =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트리의 높이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4" name="직선 연결선 3"/>
          <p:cNvCxnSpPr>
            <a:stCxn id="2" idx="2"/>
            <a:endCxn id="96" idx="0"/>
          </p:cNvCxnSpPr>
          <p:nvPr/>
        </p:nvCxnSpPr>
        <p:spPr>
          <a:xfrm flipH="1">
            <a:off x="636783" y="3174065"/>
            <a:ext cx="1407473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" idx="6"/>
            <a:endCxn id="97" idx="0"/>
          </p:cNvCxnSpPr>
          <p:nvPr/>
        </p:nvCxnSpPr>
        <p:spPr>
          <a:xfrm>
            <a:off x="2679256" y="3174065"/>
            <a:ext cx="15367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3" idx="0"/>
            <a:endCxn id="96" idx="4"/>
          </p:cNvCxnSpPr>
          <p:nvPr/>
        </p:nvCxnSpPr>
        <p:spPr>
          <a:xfrm flipH="1" flipV="1">
            <a:off x="636783" y="4355165"/>
            <a:ext cx="1293173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7" idx="4"/>
            <a:endCxn id="101" idx="0"/>
          </p:cNvCxnSpPr>
          <p:nvPr/>
        </p:nvCxnSpPr>
        <p:spPr>
          <a:xfrm flipH="1">
            <a:off x="2996756" y="4355165"/>
            <a:ext cx="1219200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4"/>
            <a:endCxn id="102" idx="0"/>
          </p:cNvCxnSpPr>
          <p:nvPr/>
        </p:nvCxnSpPr>
        <p:spPr>
          <a:xfrm>
            <a:off x="4215956" y="4355165"/>
            <a:ext cx="1295400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5636909" y="2901077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406139" y="3543300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24409" y="419890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037209" y="487173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862708" y="5491877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0" idx="5"/>
            <a:endCxn id="111" idx="1"/>
          </p:cNvCxnSpPr>
          <p:nvPr/>
        </p:nvCxnSpPr>
        <p:spPr>
          <a:xfrm>
            <a:off x="6178915" y="3356362"/>
            <a:ext cx="320218" cy="26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1" idx="5"/>
            <a:endCxn id="112" idx="1"/>
          </p:cNvCxnSpPr>
          <p:nvPr/>
        </p:nvCxnSpPr>
        <p:spPr>
          <a:xfrm>
            <a:off x="6948145" y="3998585"/>
            <a:ext cx="369258" cy="2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2" idx="5"/>
            <a:endCxn id="113" idx="1"/>
          </p:cNvCxnSpPr>
          <p:nvPr/>
        </p:nvCxnSpPr>
        <p:spPr>
          <a:xfrm>
            <a:off x="7766415" y="4654194"/>
            <a:ext cx="363788" cy="295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3" idx="5"/>
            <a:endCxn id="114" idx="1"/>
          </p:cNvCxnSpPr>
          <p:nvPr/>
        </p:nvCxnSpPr>
        <p:spPr>
          <a:xfrm>
            <a:off x="8579215" y="5327024"/>
            <a:ext cx="376487" cy="24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8884" y="6025277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운이 좋은 이진 탐색 트리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339024" y="6025276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운이 나쁜 사향 트리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2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3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41251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2.1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레드 블랙 트리의 조건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1028720" y="1188576"/>
            <a:ext cx="8343879" cy="4678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Root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노드의 색깔은 항상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무조건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반드시 검정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External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잎 노드는 검정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Internal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en-US" altLang="ko-KR" sz="16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노드의 자식은 무조건 검정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==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빨강 노드 연속으로 나오기 없기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Depth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잎 노드에 대해 검정에 대한 깊이는 동일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==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노드에서 잎 노드까지 가는 경로에서 만나는 검정 노드의 개수는 모두 동일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삽입되는 노드의 색은 루트를 제외하고 모두 빨강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4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591" y="6381750"/>
            <a:ext cx="1409700" cy="476250"/>
          </a:xfrm>
          <a:prstGeom prst="rect">
            <a:avLst/>
          </a:prstGeom>
        </p:spPr>
      </p:pic>
      <p:sp>
        <p:nvSpPr>
          <p:cNvPr id="124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레드 블랙 트리의 삽입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37391" y="147426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64978" y="261726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50291" y="261726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57800" y="3741618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  <a:endCxn id="35" idx="0"/>
          </p:cNvCxnSpPr>
          <p:nvPr/>
        </p:nvCxnSpPr>
        <p:spPr>
          <a:xfrm flipH="1">
            <a:off x="3382478" y="1740963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4"/>
            <a:endCxn id="37" idx="0"/>
          </p:cNvCxnSpPr>
          <p:nvPr/>
        </p:nvCxnSpPr>
        <p:spPr>
          <a:xfrm flipH="1">
            <a:off x="5575300" y="3150663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4" idx="6"/>
            <a:endCxn id="36" idx="0"/>
          </p:cNvCxnSpPr>
          <p:nvPr/>
        </p:nvCxnSpPr>
        <p:spPr>
          <a:xfrm>
            <a:off x="5272391" y="1740963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53060" y="3406109"/>
            <a:ext cx="3405491" cy="1104901"/>
            <a:chOff x="4560403" y="3515315"/>
            <a:chExt cx="3405491" cy="1104901"/>
          </a:xfrm>
        </p:grpSpPr>
        <p:sp>
          <p:nvSpPr>
            <p:cNvPr id="9" name="설명선 1 8"/>
            <p:cNvSpPr/>
            <p:nvPr/>
          </p:nvSpPr>
          <p:spPr>
            <a:xfrm>
              <a:off x="5679894" y="3575709"/>
              <a:ext cx="2286000" cy="984115"/>
            </a:xfrm>
            <a:prstGeom prst="borderCallout1">
              <a:avLst>
                <a:gd name="adj1" fmla="val 16773"/>
                <a:gd name="adj2" fmla="val 105284"/>
                <a:gd name="adj3" fmla="val 45063"/>
                <a:gd name="adj4" fmla="val 143407"/>
              </a:avLst>
            </a:prstGeom>
            <a:solidFill>
              <a:srgbClr val="F5FD87"/>
            </a:solidFill>
            <a:ln>
              <a:solidFill>
                <a:srgbClr val="F5FD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빨강 노드 연속으로 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나오기 없기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!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(Double Red)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kakao emoticon sh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03" y="3515315"/>
              <a:ext cx="1104900" cy="11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450189" y="4836968"/>
            <a:ext cx="3392949" cy="1412943"/>
            <a:chOff x="3450189" y="4836968"/>
            <a:chExt cx="3392949" cy="1412943"/>
          </a:xfrm>
        </p:grpSpPr>
        <p:pic>
          <p:nvPicPr>
            <p:cNvPr id="2052" name="Picture 4" descr="kakao emoticon sho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89" y="4836968"/>
              <a:ext cx="1412942" cy="141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순서도: 처리 11"/>
            <p:cNvSpPr/>
            <p:nvPr/>
          </p:nvSpPr>
          <p:spPr>
            <a:xfrm>
              <a:off x="5007583" y="5213215"/>
              <a:ext cx="1835555" cy="732411"/>
            </a:xfrm>
            <a:prstGeom prst="flowChartProcess">
              <a:avLst/>
            </a:prstGeom>
            <a:solidFill>
              <a:srgbClr val="F5FD87"/>
            </a:solidFill>
            <a:ln>
              <a:solidFill>
                <a:srgbClr val="F5FD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altLang="ko-KR" dirty="0" smtClean="0">
                  <a:solidFill>
                    <a:schemeClr val="tx1"/>
                  </a:solidFill>
                </a:rPr>
                <a:t>Restructuring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>
                  <a:solidFill>
                    <a:schemeClr val="tx1"/>
                  </a:solidFill>
                </a:rPr>
                <a:t>Recoloring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9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5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Restructuring &amp; 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49500" y="2971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7087" y="4114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62400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969909" y="523915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>
            <a:stCxn id="42" idx="2"/>
            <a:endCxn id="46" idx="0"/>
          </p:cNvCxnSpPr>
          <p:nvPr/>
        </p:nvCxnSpPr>
        <p:spPr>
          <a:xfrm flipH="1">
            <a:off x="1094587" y="3238500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8" idx="4"/>
            <a:endCxn id="49" idx="0"/>
          </p:cNvCxnSpPr>
          <p:nvPr/>
        </p:nvCxnSpPr>
        <p:spPr>
          <a:xfrm flipH="1">
            <a:off x="3287409" y="4648200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2" idx="6"/>
            <a:endCxn id="48" idx="0"/>
          </p:cNvCxnSpPr>
          <p:nvPr/>
        </p:nvCxnSpPr>
        <p:spPr>
          <a:xfrm>
            <a:off x="2984500" y="3238500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30213" y="2971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57800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443113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50622" y="523915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/>
          <p:cNvCxnSpPr>
            <a:stCxn id="64" idx="2"/>
            <a:endCxn id="65" idx="0"/>
          </p:cNvCxnSpPr>
          <p:nvPr/>
        </p:nvCxnSpPr>
        <p:spPr>
          <a:xfrm flipH="1">
            <a:off x="5575300" y="3238500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6" idx="4"/>
            <a:endCxn id="67" idx="0"/>
          </p:cNvCxnSpPr>
          <p:nvPr/>
        </p:nvCxnSpPr>
        <p:spPr>
          <a:xfrm flipH="1">
            <a:off x="7768122" y="4648200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6"/>
            <a:endCxn id="66" idx="0"/>
          </p:cNvCxnSpPr>
          <p:nvPr/>
        </p:nvCxnSpPr>
        <p:spPr>
          <a:xfrm>
            <a:off x="7465213" y="3238500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5975" y="5842607"/>
            <a:ext cx="32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 : u is Black - Restructuring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00233" y="5838621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2 : u is Red - Recoloring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9699" y="3739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05012" y="3739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134162" y="48698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29781" y="378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615094" y="378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44244" y="4914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Double Red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회피하는 방법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삼촌 노드의 색상에 따라 수행하는 프로시저 상이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&amp;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삼촌의 색상이 검정일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(Restructuring)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삼촌의 색상이 빨강일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(Recoloring)</a:t>
            </a:r>
          </a:p>
        </p:txBody>
      </p:sp>
    </p:spTree>
    <p:extLst>
      <p:ext uri="{BB962C8B-B14F-4D97-AF65-F5344CB8AC3E}">
        <p14:creationId xmlns:p14="http://schemas.microsoft.com/office/powerpoint/2010/main" val="8969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6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2.4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Restructuring (Type – 1)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부모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내 부모의 부모를 오름차순으로 정렬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무조건 가운데 있는 값을 부모로 만들고 나머지 두 노드를 자식으로 변경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올라간 가운데 있는 노드를 검정으로 덧칠하고 두 자식은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29908" y="320353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0228" y="4092851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71196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00606" y="506355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>
            <a:stCxn id="28" idx="3"/>
            <a:endCxn id="29" idx="7"/>
          </p:cNvCxnSpPr>
          <p:nvPr/>
        </p:nvCxnSpPr>
        <p:spPr>
          <a:xfrm flipH="1">
            <a:off x="1182234" y="3658817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307614" y="4640115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04373" y="3654633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 도형 2"/>
          <p:cNvSpPr/>
          <p:nvPr/>
        </p:nvSpPr>
        <p:spPr>
          <a:xfrm rot="13296802">
            <a:off x="1025235" y="3444610"/>
            <a:ext cx="2030332" cy="1929099"/>
          </a:xfrm>
          <a:prstGeom prst="corner">
            <a:avLst>
              <a:gd name="adj1" fmla="val 33847"/>
              <a:gd name="adj2" fmla="val 34974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685237" y="325513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519645" y="325513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602441" y="325513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02441" y="421281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685237" y="51054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519645" y="51054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5" name="직선 연결선 84"/>
          <p:cNvCxnSpPr>
            <a:stCxn id="83" idx="0"/>
            <a:endCxn id="82" idx="2"/>
          </p:cNvCxnSpPr>
          <p:nvPr/>
        </p:nvCxnSpPr>
        <p:spPr>
          <a:xfrm flipV="1">
            <a:off x="4002737" y="4479510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0"/>
            <a:endCxn id="82" idx="6"/>
          </p:cNvCxnSpPr>
          <p:nvPr/>
        </p:nvCxnSpPr>
        <p:spPr>
          <a:xfrm flipH="1" flipV="1">
            <a:off x="5237441" y="4479510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032237" y="324986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115033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949441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/>
          <p:cNvCxnSpPr>
            <a:stCxn id="91" idx="0"/>
            <a:endCxn id="90" idx="2"/>
          </p:cNvCxnSpPr>
          <p:nvPr/>
        </p:nvCxnSpPr>
        <p:spPr>
          <a:xfrm flipV="1">
            <a:off x="7432533" y="35165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0"/>
            <a:endCxn id="90" idx="6"/>
          </p:cNvCxnSpPr>
          <p:nvPr/>
        </p:nvCxnSpPr>
        <p:spPr>
          <a:xfrm flipH="1" flipV="1">
            <a:off x="8667237" y="35165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6480033" y="509985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6" name="직선 연결선 95"/>
          <p:cNvCxnSpPr>
            <a:stCxn id="95" idx="0"/>
            <a:endCxn id="91" idx="3"/>
          </p:cNvCxnSpPr>
          <p:nvPr/>
        </p:nvCxnSpPr>
        <p:spPr>
          <a:xfrm flipV="1">
            <a:off x="6797533" y="4597744"/>
            <a:ext cx="410494" cy="50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595301" y="3059369"/>
            <a:ext cx="2649279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599763" y="4098489"/>
            <a:ext cx="2649279" cy="17059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00800" y="3061899"/>
            <a:ext cx="3352800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698565" y="37129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731625" y="55224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855825" y="55171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7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2.5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Restructuring (Type – 2)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삽입된 노드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부모 노드를 오른쪽으로 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나를 부모 노드로 올리는 것과 동시에 왼쪽으로 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나를 검정으로 덧칠하고 두 자식은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042888" y="3255488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24200" y="4194415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84176" y="41944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49028" y="515482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3662643" y="3727252"/>
            <a:ext cx="451682" cy="5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637443" y="3699313"/>
            <a:ext cx="461993" cy="50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13644" y="4688903"/>
            <a:ext cx="461993" cy="50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80084" y="326075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90404" y="415006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221372" y="419967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450782" y="5120774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/>
          <p:cNvCxnSpPr>
            <a:stCxn id="76" idx="3"/>
            <a:endCxn id="77" idx="7"/>
          </p:cNvCxnSpPr>
          <p:nvPr/>
        </p:nvCxnSpPr>
        <p:spPr>
          <a:xfrm flipH="1">
            <a:off x="832410" y="3716035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1957790" y="4697333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854549" y="3711851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아래로 구부러진 화살표 52"/>
          <p:cNvSpPr/>
          <p:nvPr/>
        </p:nvSpPr>
        <p:spPr>
          <a:xfrm>
            <a:off x="1548539" y="4545232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아래로 구부러진 화살표 99"/>
          <p:cNvSpPr/>
          <p:nvPr/>
        </p:nvSpPr>
        <p:spPr>
          <a:xfrm flipH="1">
            <a:off x="4652768" y="3965477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159713" y="326521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7170033" y="415453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9101001" y="42041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692111" y="514151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0" name="직선 연결선 119"/>
          <p:cNvCxnSpPr>
            <a:stCxn id="116" idx="3"/>
            <a:endCxn id="117" idx="7"/>
          </p:cNvCxnSpPr>
          <p:nvPr/>
        </p:nvCxnSpPr>
        <p:spPr>
          <a:xfrm flipH="1">
            <a:off x="7712039" y="3720501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7042511" y="4692634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734178" y="3716317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180817" y="3184315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325532" y="56184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3036776" y="3184314"/>
            <a:ext cx="3494853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556175" y="5617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6621720" y="3184314"/>
            <a:ext cx="3177511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051028" y="5617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8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부모와 그 형제를 검정으로 덧칠하고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부모의 부모를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부모의 부모가 루트 노드라면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Root Property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에 의해 검정으로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부모의 부모가 루트 노드가 아닐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Double Red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가 발생하므로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연쇄 작업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(Propagation)</a:t>
            </a: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번 과정에서 최악의 경우 루트 노드까지 연쇄 작업이 일어날 가능성 존재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51801" y="324004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62121" y="412936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693089" y="4178974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922499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>
            <a:stCxn id="35" idx="3"/>
            <a:endCxn id="36" idx="7"/>
          </p:cNvCxnSpPr>
          <p:nvPr/>
        </p:nvCxnSpPr>
        <p:spPr>
          <a:xfrm flipH="1">
            <a:off x="1304127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429507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26266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52534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64768" y="324004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75088" y="412936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706056" y="417897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935466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>
            <a:stCxn id="52" idx="3"/>
            <a:endCxn id="54" idx="7"/>
          </p:cNvCxnSpPr>
          <p:nvPr/>
        </p:nvCxnSpPr>
        <p:spPr>
          <a:xfrm flipH="1">
            <a:off x="4317094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5442474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339233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665501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810216" y="5597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769000" y="324004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779320" y="412936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710288" y="417897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939698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/>
          <p:cNvCxnSpPr>
            <a:stCxn id="62" idx="3"/>
            <a:endCxn id="63" idx="7"/>
          </p:cNvCxnSpPr>
          <p:nvPr/>
        </p:nvCxnSpPr>
        <p:spPr>
          <a:xfrm flipH="1">
            <a:off x="7321326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8446706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343465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669733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814448" y="5597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9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95600" y="1295400"/>
            <a:ext cx="5283200" cy="3001642"/>
            <a:chOff x="2895600" y="1289285"/>
            <a:chExt cx="5283200" cy="3001642"/>
          </a:xfrm>
        </p:grpSpPr>
        <p:sp>
          <p:nvSpPr>
            <p:cNvPr id="32" name="타원 31"/>
            <p:cNvSpPr/>
            <p:nvPr/>
          </p:nvSpPr>
          <p:spPr>
            <a:xfrm>
              <a:off x="4452067" y="1289285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895600" y="1940228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867400" y="1940228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817067" y="2772511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직선 연결선 42"/>
            <p:cNvCxnSpPr>
              <a:stCxn id="32" idx="2"/>
              <a:endCxn id="33" idx="7"/>
            </p:cNvCxnSpPr>
            <p:nvPr/>
          </p:nvCxnSpPr>
          <p:spPr>
            <a:xfrm flipH="1">
              <a:off x="3437606" y="1555985"/>
              <a:ext cx="1014461" cy="462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2" idx="6"/>
              <a:endCxn id="34" idx="0"/>
            </p:cNvCxnSpPr>
            <p:nvPr/>
          </p:nvCxnSpPr>
          <p:spPr>
            <a:xfrm>
              <a:off x="5087067" y="1555985"/>
              <a:ext cx="1097833" cy="384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087067" y="2772511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705600" y="2772511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925267" y="3757527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543800" y="3757527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직선 연결선 70"/>
            <p:cNvCxnSpPr>
              <a:stCxn id="42" idx="0"/>
              <a:endCxn id="33" idx="5"/>
            </p:cNvCxnSpPr>
            <p:nvPr/>
          </p:nvCxnSpPr>
          <p:spPr>
            <a:xfrm flipH="1" flipV="1">
              <a:off x="3437606" y="2395513"/>
              <a:ext cx="696961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34" idx="3"/>
              <a:endCxn id="48" idx="0"/>
            </p:cNvCxnSpPr>
            <p:nvPr/>
          </p:nvCxnSpPr>
          <p:spPr>
            <a:xfrm flipH="1">
              <a:off x="5404567" y="2395513"/>
              <a:ext cx="555827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34" idx="5"/>
              <a:endCxn id="50" idx="0"/>
            </p:cNvCxnSpPr>
            <p:nvPr/>
          </p:nvCxnSpPr>
          <p:spPr>
            <a:xfrm>
              <a:off x="6409406" y="2395513"/>
              <a:ext cx="613694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51" idx="0"/>
              <a:endCxn id="50" idx="3"/>
            </p:cNvCxnSpPr>
            <p:nvPr/>
          </p:nvCxnSpPr>
          <p:spPr>
            <a:xfrm flipV="1">
              <a:off x="6242767" y="3227796"/>
              <a:ext cx="555827" cy="529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3" idx="0"/>
              <a:endCxn id="50" idx="5"/>
            </p:cNvCxnSpPr>
            <p:nvPr/>
          </p:nvCxnSpPr>
          <p:spPr>
            <a:xfrm flipH="1" flipV="1">
              <a:off x="7247606" y="3227796"/>
              <a:ext cx="613694" cy="529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79" y="4308391"/>
            <a:ext cx="11049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693</Words>
  <Application>Microsoft Office PowerPoint</Application>
  <PresentationFormat>A4 용지(210x297mm)</PresentationFormat>
  <Paragraphs>215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HY신명조</vt:lpstr>
      <vt:lpstr>Malgun Gothic</vt:lpstr>
      <vt:lpstr>Malgun Gothic</vt:lpstr>
      <vt:lpstr>Arial</vt:lpstr>
      <vt:lpstr>Calibri</vt:lpstr>
      <vt:lpstr>Cambria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kim-juyeon</dc:creator>
  <cp:lastModifiedBy>무스비</cp:lastModifiedBy>
  <cp:revision>189</cp:revision>
  <dcterms:created xsi:type="dcterms:W3CDTF">2015-08-26T05:18:42Z</dcterms:created>
  <dcterms:modified xsi:type="dcterms:W3CDTF">2020-07-29T12:36:38Z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2015-08-26T00:00:00Z</vt:filetime>
  </property>
</Properties>
</file>