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24"/>
  </p:notesMasterIdLst>
  <p:sldIdLst>
    <p:sldId id="257" r:id="rId4"/>
    <p:sldId id="269" r:id="rId5"/>
    <p:sldId id="258" r:id="rId6"/>
    <p:sldId id="259" r:id="rId7"/>
    <p:sldId id="274" r:id="rId8"/>
    <p:sldId id="283" r:id="rId9"/>
    <p:sldId id="284" r:id="rId10"/>
    <p:sldId id="285" r:id="rId11"/>
    <p:sldId id="282" r:id="rId12"/>
    <p:sldId id="273" r:id="rId13"/>
    <p:sldId id="272" r:id="rId14"/>
    <p:sldId id="271" r:id="rId15"/>
    <p:sldId id="270" r:id="rId16"/>
    <p:sldId id="277" r:id="rId17"/>
    <p:sldId id="276" r:id="rId18"/>
    <p:sldId id="275" r:id="rId19"/>
    <p:sldId id="279" r:id="rId20"/>
    <p:sldId id="280" r:id="rId21"/>
    <p:sldId id="278" r:id="rId22"/>
    <p:sldId id="28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4848"/>
    <a:srgbClr val="DF3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77" d="100"/>
          <a:sy n="77" d="100"/>
        </p:scale>
        <p:origin x="-96" y="-10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99C1BB-0018-4F91-BF83-7408753661FD}" type="datetimeFigureOut">
              <a:rPr lang="en-US" smtClean="0"/>
              <a:t>3/1/2017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7CD2B5-3E30-4A7D-A75B-223A7BDDAE6F}" type="slidenum">
              <a:rPr lang="en-US" smtClean="0"/>
              <a:t>‹#›</a:t>
            </a:fld>
            <a:endParaRPr lang="en-US"/>
          </a:p>
        </p:txBody>
      </p:sp>
    </p:spTree>
    <p:extLst>
      <p:ext uri="{BB962C8B-B14F-4D97-AF65-F5344CB8AC3E}">
        <p14:creationId xmlns:p14="http://schemas.microsoft.com/office/powerpoint/2010/main" val="2376929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3/1/2017 12:29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3/1/2017 12:30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extLst>
      <p:ext uri="{BB962C8B-B14F-4D97-AF65-F5344CB8AC3E}">
        <p14:creationId xmlns:p14="http://schemas.microsoft.com/office/powerpoint/2010/main" val="2246859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3/1/2017 12:30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extLst>
      <p:ext uri="{BB962C8B-B14F-4D97-AF65-F5344CB8AC3E}">
        <p14:creationId xmlns:p14="http://schemas.microsoft.com/office/powerpoint/2010/main" val="76104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3/1/2017 12:30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extLst>
      <p:ext uri="{BB962C8B-B14F-4D97-AF65-F5344CB8AC3E}">
        <p14:creationId xmlns:p14="http://schemas.microsoft.com/office/powerpoint/2010/main" val="2432189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3/1/2017 12:30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extLst>
      <p:ext uri="{BB962C8B-B14F-4D97-AF65-F5344CB8AC3E}">
        <p14:creationId xmlns:p14="http://schemas.microsoft.com/office/powerpoint/2010/main" val="4288282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3/1/2017 12:30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extLst>
      <p:ext uri="{BB962C8B-B14F-4D97-AF65-F5344CB8AC3E}">
        <p14:creationId xmlns:p14="http://schemas.microsoft.com/office/powerpoint/2010/main" val="691140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3/1/2017 12:30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Tree>
    <p:extLst>
      <p:ext uri="{BB962C8B-B14F-4D97-AF65-F5344CB8AC3E}">
        <p14:creationId xmlns:p14="http://schemas.microsoft.com/office/powerpoint/2010/main" val="3023110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3/1/2017 12:30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extLst>
      <p:ext uri="{BB962C8B-B14F-4D97-AF65-F5344CB8AC3E}">
        <p14:creationId xmlns:p14="http://schemas.microsoft.com/office/powerpoint/2010/main" val="1201893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3/1/2017 12:30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Tree>
    <p:extLst>
      <p:ext uri="{BB962C8B-B14F-4D97-AF65-F5344CB8AC3E}">
        <p14:creationId xmlns:p14="http://schemas.microsoft.com/office/powerpoint/2010/main" val="265286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3/1/2017 12:30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Tree>
    <p:extLst>
      <p:ext uri="{BB962C8B-B14F-4D97-AF65-F5344CB8AC3E}">
        <p14:creationId xmlns:p14="http://schemas.microsoft.com/office/powerpoint/2010/main" val="3658029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3/1/2017 12:30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19</a:t>
            </a:fld>
            <a:endParaRPr lang="en-US" dirty="0"/>
          </a:p>
        </p:txBody>
      </p:sp>
    </p:spTree>
    <p:extLst>
      <p:ext uri="{BB962C8B-B14F-4D97-AF65-F5344CB8AC3E}">
        <p14:creationId xmlns:p14="http://schemas.microsoft.com/office/powerpoint/2010/main" val="671318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3/1/2017 12:30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1814658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3/1/2017 2:08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Tree>
    <p:extLst>
      <p:ext uri="{BB962C8B-B14F-4D97-AF65-F5344CB8AC3E}">
        <p14:creationId xmlns:p14="http://schemas.microsoft.com/office/powerpoint/2010/main" val="3551045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3/1/2017 12:30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3/1/2017 12:30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3/1/2017 12:30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extLst>
      <p:ext uri="{BB962C8B-B14F-4D97-AF65-F5344CB8AC3E}">
        <p14:creationId xmlns:p14="http://schemas.microsoft.com/office/powerpoint/2010/main" val="1380691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3/1/2017 2:28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extLst>
      <p:ext uri="{BB962C8B-B14F-4D97-AF65-F5344CB8AC3E}">
        <p14:creationId xmlns:p14="http://schemas.microsoft.com/office/powerpoint/2010/main" val="1380691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3/1/2017 2:28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extLst>
      <p:ext uri="{BB962C8B-B14F-4D97-AF65-F5344CB8AC3E}">
        <p14:creationId xmlns:p14="http://schemas.microsoft.com/office/powerpoint/2010/main" val="1380691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3/1/2017 2:28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extLst>
      <p:ext uri="{BB962C8B-B14F-4D97-AF65-F5344CB8AC3E}">
        <p14:creationId xmlns:p14="http://schemas.microsoft.com/office/powerpoint/2010/main" val="1380691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3/1/2017 12:30 PM</a:t>
            </a:fld>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extLst>
      <p:ext uri="{BB962C8B-B14F-4D97-AF65-F5344CB8AC3E}">
        <p14:creationId xmlns:p14="http://schemas.microsoft.com/office/powerpoint/2010/main" val="483934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722313" y="1905000"/>
            <a:ext cx="8040688" cy="2209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userDrawn="1"/>
        </p:nvPicPr>
        <p:blipFill>
          <a:blip r:embed="rId15"/>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49" y="457200"/>
            <a:ext cx="7681913" cy="1523495"/>
          </a:xfrm>
        </p:spPr>
        <p:txBody>
          <a:bodyPr/>
          <a:lstStyle/>
          <a:p>
            <a:pPr algn="ctr"/>
            <a:r>
              <a:rPr lang="en-US" dirty="0">
                <a:latin typeface="Georgia" panose="02040502050405020303" pitchFamily="18" charset="0"/>
              </a:rPr>
              <a:t>Software Engineering</a:t>
            </a:r>
            <a:br>
              <a:rPr lang="en-US" dirty="0">
                <a:latin typeface="Georgia" panose="02040502050405020303" pitchFamily="18" charset="0"/>
              </a:rPr>
            </a:br>
            <a:r>
              <a:rPr lang="en-US" sz="3600" dirty="0">
                <a:latin typeface="Georgia" panose="02040502050405020303" pitchFamily="18" charset="0"/>
              </a:rPr>
              <a:t>Team Project</a:t>
            </a:r>
            <a:endParaRPr lang="en-US" dirty="0">
              <a:latin typeface="Georgia" panose="02040502050405020303"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9842" y="2819400"/>
            <a:ext cx="6562725" cy="1371600"/>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Team Organization</a:t>
            </a:r>
            <a:br>
              <a:rPr lang="en-US" dirty="0">
                <a:latin typeface="Georgia" panose="02040502050405020303" pitchFamily="18" charset="0"/>
              </a:rPr>
            </a:br>
            <a:r>
              <a:rPr lang="en-US" sz="3600" dirty="0">
                <a:solidFill>
                  <a:schemeClr val="tx2"/>
                </a:solidFill>
                <a:latin typeface="Georgia" panose="02040502050405020303" pitchFamily="18" charset="0"/>
              </a:rPr>
              <a:t>Communication</a:t>
            </a:r>
            <a:endParaRPr lang="en-US" dirty="0">
              <a:solidFill>
                <a:schemeClr val="tx2"/>
              </a:solidFill>
              <a:latin typeface="Georgia" panose="02040502050405020303"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85875"/>
            <a:ext cx="9144000" cy="4286250"/>
          </a:xfrm>
          <a:prstGeom prst="rect">
            <a:avLst/>
          </a:prstGeom>
        </p:spPr>
      </p:pic>
    </p:spTree>
    <p:extLst>
      <p:ext uri="{BB962C8B-B14F-4D97-AF65-F5344CB8AC3E}">
        <p14:creationId xmlns:p14="http://schemas.microsoft.com/office/powerpoint/2010/main" val="114356931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Team Organization</a:t>
            </a:r>
            <a:br>
              <a:rPr lang="en-US" dirty="0">
                <a:latin typeface="Georgia" panose="02040502050405020303" pitchFamily="18" charset="0"/>
              </a:rPr>
            </a:br>
            <a:r>
              <a:rPr lang="en-US" sz="3600" dirty="0">
                <a:solidFill>
                  <a:schemeClr val="tx2"/>
                </a:solidFill>
                <a:latin typeface="Georgia" panose="02040502050405020303" pitchFamily="18" charset="0"/>
              </a:rPr>
              <a:t>Communication</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What is Slack?</a:t>
            </a:r>
          </a:p>
          <a:p>
            <a:pPr lvl="1"/>
            <a:r>
              <a:rPr lang="en-US" dirty="0" smtClean="0">
                <a:latin typeface="Georgia" panose="02040502050405020303" pitchFamily="18" charset="0"/>
              </a:rPr>
              <a:t>Cross-platform application</a:t>
            </a:r>
            <a:endParaRPr lang="en-US" dirty="0">
              <a:latin typeface="Georgia" panose="02040502050405020303" pitchFamily="18" charset="0"/>
            </a:endParaRPr>
          </a:p>
          <a:p>
            <a:pPr lvl="1"/>
            <a:r>
              <a:rPr lang="en-US" dirty="0">
                <a:latin typeface="Georgia" panose="02040502050405020303" pitchFamily="18" charset="0"/>
              </a:rPr>
              <a:t>Individual or group chat</a:t>
            </a:r>
          </a:p>
          <a:p>
            <a:pPr lvl="1"/>
            <a:endParaRPr lang="en-US" dirty="0">
              <a:latin typeface="Georgia" panose="02040502050405020303" pitchFamily="18" charset="0"/>
            </a:endParaRPr>
          </a:p>
          <a:p>
            <a:r>
              <a:rPr lang="en-US" dirty="0">
                <a:latin typeface="Georgia" panose="02040502050405020303" pitchFamily="18" charset="0"/>
              </a:rPr>
              <a:t>What did we use Slack for?</a:t>
            </a:r>
          </a:p>
          <a:p>
            <a:pPr lvl="1"/>
            <a:r>
              <a:rPr lang="en-US" dirty="0">
                <a:latin typeface="Georgia" panose="02040502050405020303" pitchFamily="18" charset="0"/>
              </a:rPr>
              <a:t>General communication</a:t>
            </a:r>
          </a:p>
          <a:p>
            <a:pPr lvl="1"/>
            <a:r>
              <a:rPr lang="en-US" dirty="0">
                <a:latin typeface="Georgia" panose="02040502050405020303" pitchFamily="18" charset="0"/>
              </a:rPr>
              <a:t>Suggestions on works</a:t>
            </a:r>
          </a:p>
          <a:p>
            <a:pPr lvl="1"/>
            <a:r>
              <a:rPr lang="en-US" dirty="0">
                <a:latin typeface="Georgia" panose="02040502050405020303" pitchFamily="18" charset="0"/>
              </a:rPr>
              <a:t>Coordination of assignments and deadlines</a:t>
            </a:r>
          </a:p>
        </p:txBody>
      </p:sp>
    </p:spTree>
    <p:extLst>
      <p:ext uri="{BB962C8B-B14F-4D97-AF65-F5344CB8AC3E}">
        <p14:creationId xmlns:p14="http://schemas.microsoft.com/office/powerpoint/2010/main" val="35527341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Team Organization</a:t>
            </a:r>
            <a:br>
              <a:rPr lang="en-US" dirty="0">
                <a:latin typeface="Georgia" panose="02040502050405020303" pitchFamily="18" charset="0"/>
              </a:rPr>
            </a:br>
            <a:r>
              <a:rPr lang="en-US" sz="3600" dirty="0">
                <a:solidFill>
                  <a:schemeClr val="tx2"/>
                </a:solidFill>
                <a:latin typeface="Georgia" panose="02040502050405020303" pitchFamily="18" charset="0"/>
              </a:rPr>
              <a:t>File Management</a:t>
            </a:r>
            <a:endParaRPr lang="en-US" dirty="0">
              <a:solidFill>
                <a:schemeClr val="tx2"/>
              </a:solidFill>
              <a:latin typeface="Georgia" panose="02040502050405020303"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878" y="1524000"/>
            <a:ext cx="5687122" cy="233172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689860"/>
            <a:ext cx="3820313" cy="3175635"/>
          </a:xfrm>
          <a:prstGeom prst="rect">
            <a:avLst/>
          </a:prstGeom>
        </p:spPr>
      </p:pic>
    </p:spTree>
    <p:extLst>
      <p:ext uri="{BB962C8B-B14F-4D97-AF65-F5344CB8AC3E}">
        <p14:creationId xmlns:p14="http://schemas.microsoft.com/office/powerpoint/2010/main" val="141645143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Team Organization</a:t>
            </a:r>
            <a:br>
              <a:rPr lang="en-US" dirty="0">
                <a:latin typeface="Georgia" panose="02040502050405020303" pitchFamily="18" charset="0"/>
              </a:rPr>
            </a:br>
            <a:r>
              <a:rPr lang="en-US" sz="3600" dirty="0">
                <a:solidFill>
                  <a:schemeClr val="tx2"/>
                </a:solidFill>
                <a:latin typeface="Georgia" panose="02040502050405020303" pitchFamily="18" charset="0"/>
              </a:rPr>
              <a:t>File Management</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What is GitHub?</a:t>
            </a:r>
          </a:p>
          <a:p>
            <a:pPr lvl="1"/>
            <a:r>
              <a:rPr lang="en-US" dirty="0" err="1">
                <a:latin typeface="Georgia" panose="02040502050405020303" pitchFamily="18" charset="0"/>
              </a:rPr>
              <a:t>Git</a:t>
            </a:r>
            <a:r>
              <a:rPr lang="en-US" dirty="0">
                <a:latin typeface="Georgia" panose="02040502050405020303" pitchFamily="18" charset="0"/>
              </a:rPr>
              <a:t> repository hosting service</a:t>
            </a:r>
          </a:p>
          <a:p>
            <a:pPr lvl="1"/>
            <a:r>
              <a:rPr lang="en-US" dirty="0">
                <a:latin typeface="Georgia" panose="02040502050405020303" pitchFamily="18" charset="0"/>
              </a:rPr>
              <a:t>Web-based graphical interface</a:t>
            </a:r>
          </a:p>
          <a:p>
            <a:pPr lvl="1"/>
            <a:r>
              <a:rPr lang="en-US" dirty="0">
                <a:latin typeface="Georgia" panose="02040502050405020303" pitchFamily="18" charset="0"/>
              </a:rPr>
              <a:t>Control and collaboration features</a:t>
            </a:r>
          </a:p>
          <a:p>
            <a:pPr lvl="1"/>
            <a:endParaRPr lang="en-US" dirty="0">
              <a:latin typeface="Georgia" panose="02040502050405020303" pitchFamily="18" charset="0"/>
            </a:endParaRPr>
          </a:p>
          <a:p>
            <a:r>
              <a:rPr lang="en-US" dirty="0">
                <a:latin typeface="Georgia" panose="02040502050405020303" pitchFamily="18" charset="0"/>
              </a:rPr>
              <a:t>What did we use GitHub for?</a:t>
            </a:r>
          </a:p>
          <a:p>
            <a:pPr lvl="1"/>
            <a:r>
              <a:rPr lang="en-US" dirty="0">
                <a:latin typeface="Georgia" panose="02040502050405020303" pitchFamily="18" charset="0"/>
              </a:rPr>
              <a:t>Open storage for files</a:t>
            </a:r>
          </a:p>
          <a:p>
            <a:pPr lvl="1"/>
            <a:r>
              <a:rPr lang="en-US" dirty="0">
                <a:latin typeface="Georgia" panose="02040502050405020303" pitchFamily="18" charset="0"/>
              </a:rPr>
              <a:t>Upload and download individual works</a:t>
            </a:r>
          </a:p>
        </p:txBody>
      </p:sp>
    </p:spTree>
    <p:extLst>
      <p:ext uri="{BB962C8B-B14F-4D97-AF65-F5344CB8AC3E}">
        <p14:creationId xmlns:p14="http://schemas.microsoft.com/office/powerpoint/2010/main" val="106590447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Diagrams</a:t>
            </a:r>
            <a:br>
              <a:rPr lang="en-US" dirty="0">
                <a:latin typeface="Georgia" panose="02040502050405020303" pitchFamily="18" charset="0"/>
              </a:rPr>
            </a:br>
            <a:r>
              <a:rPr lang="en-US" sz="3600" dirty="0">
                <a:solidFill>
                  <a:schemeClr val="tx2"/>
                </a:solidFill>
                <a:latin typeface="Georgia" panose="02040502050405020303" pitchFamily="18" charset="0"/>
              </a:rPr>
              <a:t>Navigation</a:t>
            </a:r>
            <a:endParaRPr lang="en-US" dirty="0">
              <a:solidFill>
                <a:schemeClr val="tx2"/>
              </a:solidFill>
              <a:latin typeface="Georgia" panose="02040502050405020303" pitchFamily="18" charset="0"/>
            </a:endParaRP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15447" t="24444" r="8351"/>
          <a:stretch/>
        </p:blipFill>
        <p:spPr>
          <a:xfrm>
            <a:off x="1752600" y="1600200"/>
            <a:ext cx="5638800" cy="4329625"/>
          </a:xfrm>
          <a:prstGeom prst="rect">
            <a:avLst/>
          </a:prstGeom>
        </p:spPr>
      </p:pic>
    </p:spTree>
    <p:extLst>
      <p:ext uri="{BB962C8B-B14F-4D97-AF65-F5344CB8AC3E}">
        <p14:creationId xmlns:p14="http://schemas.microsoft.com/office/powerpoint/2010/main" val="415452028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Diagrams</a:t>
            </a:r>
            <a:br>
              <a:rPr lang="en-US" dirty="0">
                <a:latin typeface="Georgia" panose="02040502050405020303" pitchFamily="18" charset="0"/>
              </a:rPr>
            </a:br>
            <a:r>
              <a:rPr lang="en-US" sz="3600" dirty="0">
                <a:solidFill>
                  <a:schemeClr val="tx2"/>
                </a:solidFill>
                <a:latin typeface="Georgia" panose="02040502050405020303" pitchFamily="18" charset="0"/>
              </a:rPr>
              <a:t>Class</a:t>
            </a:r>
            <a:endParaRPr lang="en-US" dirty="0">
              <a:solidFill>
                <a:schemeClr val="tx2"/>
              </a:solidFill>
              <a:latin typeface="Georgia" panose="02040502050405020303"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990600"/>
            <a:ext cx="5214226" cy="4991456"/>
          </a:xfrm>
          <a:prstGeom prst="rect">
            <a:avLst/>
          </a:prstGeom>
        </p:spPr>
      </p:pic>
    </p:spTree>
    <p:extLst>
      <p:ext uri="{BB962C8B-B14F-4D97-AF65-F5344CB8AC3E}">
        <p14:creationId xmlns:p14="http://schemas.microsoft.com/office/powerpoint/2010/main" val="42365794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Diagrams</a:t>
            </a:r>
            <a:br>
              <a:rPr lang="en-US" dirty="0">
                <a:latin typeface="Georgia" panose="02040502050405020303" pitchFamily="18" charset="0"/>
              </a:rPr>
            </a:br>
            <a:r>
              <a:rPr lang="en-US" sz="3600" dirty="0">
                <a:solidFill>
                  <a:schemeClr val="tx2"/>
                </a:solidFill>
                <a:latin typeface="Georgia" panose="02040502050405020303" pitchFamily="18" charset="0"/>
              </a:rPr>
              <a:t>Use Case</a:t>
            </a:r>
            <a:endParaRPr lang="en-US" dirty="0">
              <a:solidFill>
                <a:schemeClr val="tx2"/>
              </a:solidFill>
              <a:latin typeface="Georgia" panose="02040502050405020303"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3695" y="1066800"/>
            <a:ext cx="6791705" cy="4933463"/>
          </a:xfrm>
          <a:prstGeom prst="rect">
            <a:avLst/>
          </a:prstGeom>
        </p:spPr>
      </p:pic>
    </p:spTree>
    <p:extLst>
      <p:ext uri="{BB962C8B-B14F-4D97-AF65-F5344CB8AC3E}">
        <p14:creationId xmlns:p14="http://schemas.microsoft.com/office/powerpoint/2010/main" val="93115111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Development Tools</a:t>
            </a:r>
            <a:br>
              <a:rPr lang="en-US" dirty="0">
                <a:latin typeface="Georgia" panose="02040502050405020303" pitchFamily="18" charset="0"/>
              </a:rPr>
            </a:br>
            <a:r>
              <a:rPr lang="en-US" sz="3600" dirty="0">
                <a:solidFill>
                  <a:schemeClr val="tx2"/>
                </a:solidFill>
                <a:latin typeface="Georgia" panose="02040502050405020303" pitchFamily="18" charset="0"/>
              </a:rPr>
              <a:t>Visual Paradigm</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smtClean="0">
                <a:latin typeface="Georgia" panose="02040502050405020303" pitchFamily="18" charset="0"/>
              </a:rPr>
              <a:t>What is Visual Paradigm?</a:t>
            </a:r>
            <a:endParaRPr lang="en-US" dirty="0">
              <a:latin typeface="Georgia" panose="02040502050405020303" pitchFamily="18" charset="0"/>
            </a:endParaRPr>
          </a:p>
          <a:p>
            <a:pPr lvl="1"/>
            <a:r>
              <a:rPr lang="en-US" dirty="0" smtClean="0">
                <a:latin typeface="Georgia" panose="02040502050405020303" pitchFamily="18" charset="0"/>
              </a:rPr>
              <a:t>System modeling software</a:t>
            </a:r>
            <a:endParaRPr lang="en-US" dirty="0">
              <a:latin typeface="Georgia" panose="02040502050405020303" pitchFamily="18" charset="0"/>
            </a:endParaRPr>
          </a:p>
          <a:p>
            <a:pPr marL="517525" lvl="1" indent="0">
              <a:buNone/>
            </a:pPr>
            <a:endParaRPr lang="en-US" dirty="0">
              <a:latin typeface="Georgia" panose="02040502050405020303" pitchFamily="18" charset="0"/>
            </a:endParaRPr>
          </a:p>
          <a:p>
            <a:r>
              <a:rPr lang="en-US" dirty="0" smtClean="0">
                <a:latin typeface="Georgia" panose="02040502050405020303" pitchFamily="18" charset="0"/>
              </a:rPr>
              <a:t>What </a:t>
            </a:r>
            <a:r>
              <a:rPr lang="en-US" dirty="0">
                <a:latin typeface="Georgia" panose="02040502050405020303" pitchFamily="18" charset="0"/>
              </a:rPr>
              <a:t>we used it for</a:t>
            </a:r>
          </a:p>
          <a:p>
            <a:pPr lvl="1"/>
            <a:r>
              <a:rPr lang="en-US" dirty="0" smtClean="0">
                <a:latin typeface="Georgia" panose="02040502050405020303" pitchFamily="18" charset="0"/>
              </a:rPr>
              <a:t>Create diagrams</a:t>
            </a:r>
          </a:p>
        </p:txBody>
      </p:sp>
    </p:spTree>
    <p:extLst>
      <p:ext uri="{BB962C8B-B14F-4D97-AF65-F5344CB8AC3E}">
        <p14:creationId xmlns:p14="http://schemas.microsoft.com/office/powerpoint/2010/main" val="369867731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Development Tools</a:t>
            </a:r>
            <a:br>
              <a:rPr lang="en-US" dirty="0">
                <a:latin typeface="Georgia" panose="02040502050405020303" pitchFamily="18" charset="0"/>
              </a:rPr>
            </a:br>
            <a:r>
              <a:rPr lang="en-US" sz="3600" dirty="0">
                <a:solidFill>
                  <a:schemeClr val="tx2"/>
                </a:solidFill>
                <a:latin typeface="Georgia" panose="02040502050405020303" pitchFamily="18" charset="0"/>
              </a:rPr>
              <a:t>XAMPP</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smtClean="0">
                <a:latin typeface="Georgia" panose="02040502050405020303" pitchFamily="18" charset="0"/>
              </a:rPr>
              <a:t>What </a:t>
            </a:r>
            <a:r>
              <a:rPr lang="en-US" dirty="0">
                <a:latin typeface="Georgia" panose="02040502050405020303" pitchFamily="18" charset="0"/>
              </a:rPr>
              <a:t>is </a:t>
            </a:r>
            <a:r>
              <a:rPr lang="en-US" dirty="0" smtClean="0">
                <a:latin typeface="Georgia" panose="02040502050405020303" pitchFamily="18" charset="0"/>
              </a:rPr>
              <a:t>it XAMPP?</a:t>
            </a:r>
            <a:endParaRPr lang="en-US" dirty="0">
              <a:latin typeface="Georgia" panose="02040502050405020303" pitchFamily="18" charset="0"/>
            </a:endParaRPr>
          </a:p>
          <a:p>
            <a:pPr lvl="1"/>
            <a:r>
              <a:rPr lang="en-US" dirty="0" smtClean="0">
                <a:latin typeface="Georgia" panose="02040502050405020303" pitchFamily="18" charset="0"/>
              </a:rPr>
              <a:t>Local </a:t>
            </a:r>
            <a:r>
              <a:rPr lang="en-US" dirty="0">
                <a:latin typeface="Georgia" panose="02040502050405020303" pitchFamily="18" charset="0"/>
              </a:rPr>
              <a:t>w</a:t>
            </a:r>
            <a:r>
              <a:rPr lang="en-US" dirty="0" smtClean="0">
                <a:latin typeface="Georgia" panose="02040502050405020303" pitchFamily="18" charset="0"/>
              </a:rPr>
              <a:t>eb hosting tool</a:t>
            </a:r>
          </a:p>
          <a:p>
            <a:pPr marL="517525" lvl="1" indent="0">
              <a:buNone/>
            </a:pPr>
            <a:endParaRPr lang="en-US" dirty="0">
              <a:latin typeface="Georgia" panose="02040502050405020303" pitchFamily="18" charset="0"/>
            </a:endParaRPr>
          </a:p>
          <a:p>
            <a:r>
              <a:rPr lang="en-US" dirty="0" smtClean="0">
                <a:latin typeface="Georgia" panose="02040502050405020303" pitchFamily="18" charset="0"/>
              </a:rPr>
              <a:t>*</a:t>
            </a:r>
            <a:r>
              <a:rPr lang="en-US" dirty="0">
                <a:latin typeface="Georgia" panose="02040502050405020303" pitchFamily="18" charset="0"/>
              </a:rPr>
              <a:t>What we used it for</a:t>
            </a:r>
          </a:p>
          <a:p>
            <a:pPr lvl="1"/>
            <a:r>
              <a:rPr lang="en-US" dirty="0" smtClean="0">
                <a:latin typeface="Georgia" panose="02040502050405020303" pitchFamily="18" charset="0"/>
              </a:rPr>
              <a:t>Create local server</a:t>
            </a:r>
            <a:endParaRPr lang="en-US" dirty="0">
              <a:latin typeface="Georgia" panose="02040502050405020303" pitchFamily="18" charset="0"/>
            </a:endParaRPr>
          </a:p>
        </p:txBody>
      </p:sp>
    </p:spTree>
    <p:extLst>
      <p:ext uri="{BB962C8B-B14F-4D97-AF65-F5344CB8AC3E}">
        <p14:creationId xmlns:p14="http://schemas.microsoft.com/office/powerpoint/2010/main" val="172490706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Development Tools</a:t>
            </a:r>
            <a:br>
              <a:rPr lang="en-US" dirty="0">
                <a:latin typeface="Georgia" panose="02040502050405020303" pitchFamily="18" charset="0"/>
              </a:rPr>
            </a:br>
            <a:r>
              <a:rPr lang="en-US" sz="3600" dirty="0">
                <a:solidFill>
                  <a:schemeClr val="tx2"/>
                </a:solidFill>
                <a:latin typeface="Georgia" panose="02040502050405020303" pitchFamily="18" charset="0"/>
              </a:rPr>
              <a:t>Notepad++</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smtClean="0">
                <a:latin typeface="Georgia" panose="02040502050405020303" pitchFamily="18" charset="0"/>
              </a:rPr>
              <a:t>What </a:t>
            </a:r>
            <a:r>
              <a:rPr lang="en-US" dirty="0">
                <a:latin typeface="Georgia" panose="02040502050405020303" pitchFamily="18" charset="0"/>
              </a:rPr>
              <a:t>is </a:t>
            </a:r>
            <a:r>
              <a:rPr lang="en-US" dirty="0" smtClean="0">
                <a:latin typeface="Georgia" panose="02040502050405020303" pitchFamily="18" charset="0"/>
              </a:rPr>
              <a:t>Notepad++?</a:t>
            </a:r>
            <a:endParaRPr lang="en-US" dirty="0">
              <a:latin typeface="Georgia" panose="02040502050405020303" pitchFamily="18" charset="0"/>
            </a:endParaRPr>
          </a:p>
          <a:p>
            <a:pPr lvl="1"/>
            <a:r>
              <a:rPr lang="en-US" dirty="0" smtClean="0">
                <a:latin typeface="Georgia" panose="02040502050405020303" pitchFamily="18" charset="0"/>
              </a:rPr>
              <a:t>A text editor</a:t>
            </a:r>
            <a:endParaRPr lang="en-US" dirty="0">
              <a:latin typeface="Georgia" panose="02040502050405020303" pitchFamily="18" charset="0"/>
            </a:endParaRPr>
          </a:p>
          <a:p>
            <a:pPr lvl="1"/>
            <a:r>
              <a:rPr lang="en-US" dirty="0" smtClean="0">
                <a:latin typeface="Georgia" panose="02040502050405020303" pitchFamily="18" charset="0"/>
              </a:rPr>
              <a:t>Extensive plugin library</a:t>
            </a:r>
            <a:endParaRPr lang="en-US" dirty="0">
              <a:latin typeface="Georgia" panose="02040502050405020303" pitchFamily="18" charset="0"/>
            </a:endParaRPr>
          </a:p>
          <a:p>
            <a:pPr lvl="1"/>
            <a:endParaRPr lang="en-US" dirty="0">
              <a:latin typeface="Georgia" panose="02040502050405020303" pitchFamily="18" charset="0"/>
            </a:endParaRPr>
          </a:p>
          <a:p>
            <a:r>
              <a:rPr lang="en-US" dirty="0" smtClean="0">
                <a:latin typeface="Georgia" panose="02040502050405020303" pitchFamily="18" charset="0"/>
              </a:rPr>
              <a:t>What </a:t>
            </a:r>
            <a:r>
              <a:rPr lang="en-US" dirty="0">
                <a:latin typeface="Georgia" panose="02040502050405020303" pitchFamily="18" charset="0"/>
              </a:rPr>
              <a:t>we used it for</a:t>
            </a:r>
          </a:p>
          <a:p>
            <a:pPr lvl="1"/>
            <a:r>
              <a:rPr lang="en-US" dirty="0" smtClean="0">
                <a:latin typeface="Georgia" panose="02040502050405020303" pitchFamily="18" charset="0"/>
              </a:rPr>
              <a:t>Write &amp; Edit code</a:t>
            </a:r>
            <a:endParaRPr lang="en-US" dirty="0">
              <a:latin typeface="Georgia" panose="02040502050405020303" pitchFamily="18" charset="0"/>
            </a:endParaRPr>
          </a:p>
          <a:p>
            <a:pPr lvl="1"/>
            <a:endParaRPr lang="en-US" dirty="0">
              <a:latin typeface="Georgia" panose="02040502050405020303" pitchFamily="18" charset="0"/>
            </a:endParaRPr>
          </a:p>
        </p:txBody>
      </p:sp>
    </p:spTree>
    <p:extLst>
      <p:ext uri="{BB962C8B-B14F-4D97-AF65-F5344CB8AC3E}">
        <p14:creationId xmlns:p14="http://schemas.microsoft.com/office/powerpoint/2010/main" val="324163016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30249" y="3733800"/>
            <a:ext cx="7681913" cy="1938992"/>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3200" dirty="0">
                <a:solidFill>
                  <a:schemeClr val="tx2"/>
                </a:solidFill>
                <a:latin typeface="Georgia" panose="02040502050405020303" pitchFamily="18" charset="0"/>
              </a:rPr>
              <a:t>Team Lead: Andrew </a:t>
            </a:r>
            <a:r>
              <a:rPr lang="en-US" sz="3200" dirty="0" err="1">
                <a:solidFill>
                  <a:schemeClr val="tx2"/>
                </a:solidFill>
                <a:latin typeface="Georgia" panose="02040502050405020303" pitchFamily="18" charset="0"/>
              </a:rPr>
              <a:t>McKissick</a:t>
            </a:r>
            <a:endParaRPr lang="en-US" sz="3200" dirty="0">
              <a:solidFill>
                <a:schemeClr val="tx2"/>
              </a:solidFill>
              <a:latin typeface="Georgia" panose="02040502050405020303" pitchFamily="18" charset="0"/>
            </a:endParaRPr>
          </a:p>
          <a:p>
            <a:pPr algn="ctr"/>
            <a:endParaRPr lang="en-US" sz="3200" dirty="0">
              <a:solidFill>
                <a:schemeClr val="tx2"/>
              </a:solidFill>
              <a:latin typeface="Georgia" panose="02040502050405020303" pitchFamily="18" charset="0"/>
            </a:endParaRPr>
          </a:p>
          <a:p>
            <a:pPr algn="ctr"/>
            <a:r>
              <a:rPr lang="en-US" sz="2800" dirty="0">
                <a:solidFill>
                  <a:schemeClr val="tx2"/>
                </a:solidFill>
                <a:latin typeface="Georgia" panose="02040502050405020303" pitchFamily="18" charset="0"/>
              </a:rPr>
              <a:t>Devin Ritter, </a:t>
            </a:r>
            <a:r>
              <a:rPr lang="en-US" sz="2800" dirty="0" err="1">
                <a:solidFill>
                  <a:schemeClr val="tx2"/>
                </a:solidFill>
                <a:latin typeface="Georgia" panose="02040502050405020303" pitchFamily="18" charset="0"/>
              </a:rPr>
              <a:t>Tellon</a:t>
            </a:r>
            <a:r>
              <a:rPr lang="en-US" sz="2800" dirty="0">
                <a:solidFill>
                  <a:schemeClr val="tx2"/>
                </a:solidFill>
                <a:latin typeface="Georgia" panose="02040502050405020303" pitchFamily="18" charset="0"/>
              </a:rPr>
              <a:t> Smith, Johann Redhead, Anderson </a:t>
            </a:r>
            <a:r>
              <a:rPr lang="en-US" sz="2800" dirty="0" err="1">
                <a:solidFill>
                  <a:schemeClr val="tx2"/>
                </a:solidFill>
                <a:latin typeface="Georgia" panose="02040502050405020303" pitchFamily="18" charset="0"/>
              </a:rPr>
              <a:t>Nwammadi</a:t>
            </a:r>
            <a:endParaRPr lang="en-US" sz="2800" dirty="0">
              <a:latin typeface="Georgia" panose="02040502050405020303"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3136" y="-457200"/>
            <a:ext cx="7636138" cy="4295328"/>
          </a:xfrm>
          <a:prstGeom prst="rect">
            <a:avLst/>
          </a:prstGeom>
        </p:spPr>
      </p:pic>
    </p:spTree>
    <p:extLst>
      <p:ext uri="{BB962C8B-B14F-4D97-AF65-F5344CB8AC3E}">
        <p14:creationId xmlns:p14="http://schemas.microsoft.com/office/powerpoint/2010/main" val="382490537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903412"/>
          </a:xfrm>
        </p:spPr>
        <p:txBody>
          <a:bodyPr>
            <a:normAutofit/>
          </a:bodyPr>
          <a:lstStyle/>
          <a:p>
            <a:pPr algn="ctr"/>
            <a:r>
              <a:rPr lang="en-US" dirty="0">
                <a:latin typeface="Georgia" panose="02040502050405020303" pitchFamily="18" charset="0"/>
              </a:rPr>
              <a:t>Thank You!</a:t>
            </a:r>
            <a:br>
              <a:rPr lang="en-US" dirty="0">
                <a:latin typeface="Georgia" panose="02040502050405020303" pitchFamily="18" charset="0"/>
              </a:rPr>
            </a:br>
            <a:r>
              <a:rPr lang="en-US" dirty="0">
                <a:latin typeface="Georgia" panose="02040502050405020303" pitchFamily="18" charset="0"/>
              </a:rPr>
              <a:t/>
            </a:r>
            <a:br>
              <a:rPr lang="en-US" dirty="0">
                <a:latin typeface="Georgia" panose="02040502050405020303" pitchFamily="18" charset="0"/>
              </a:rPr>
            </a:br>
            <a:r>
              <a:rPr lang="en-US" sz="3600" dirty="0">
                <a:solidFill>
                  <a:schemeClr val="tx2"/>
                </a:solidFill>
                <a:latin typeface="Georgia" panose="02040502050405020303" pitchFamily="18" charset="0"/>
              </a:rPr>
              <a:t>Questions?</a:t>
            </a:r>
          </a:p>
        </p:txBody>
      </p:sp>
      <p:sp>
        <p:nvSpPr>
          <p:cNvPr id="3" name="Text Placeholder 2"/>
          <p:cNvSpPr>
            <a:spLocks noGrp="1"/>
          </p:cNvSpPr>
          <p:nvPr>
            <p:ph type="body" sz="quarter" idx="10"/>
          </p:nvPr>
        </p:nvSpPr>
        <p:spPr>
          <a:xfrm>
            <a:off x="381000" y="2743200"/>
            <a:ext cx="8382000" cy="3200400"/>
          </a:xfrm>
        </p:spPr>
        <p:txBody>
          <a:bodyPr>
            <a:normAutofit/>
          </a:bodyPr>
          <a:lstStyle/>
          <a:p>
            <a:r>
              <a:rPr lang="en-US" dirty="0">
                <a:latin typeface="Georgia" panose="02040502050405020303" pitchFamily="18" charset="0"/>
              </a:rPr>
              <a:t>References</a:t>
            </a:r>
          </a:p>
          <a:p>
            <a:pPr lvl="1"/>
            <a:r>
              <a:rPr lang="en-US" sz="1800" dirty="0" smtClean="0">
                <a:latin typeface="Georgia" panose="02040502050405020303" pitchFamily="18" charset="0"/>
              </a:rPr>
              <a:t>Kung</a:t>
            </a:r>
            <a:r>
              <a:rPr lang="en-US" sz="1800" dirty="0">
                <a:latin typeface="Georgia" panose="02040502050405020303" pitchFamily="18" charset="0"/>
              </a:rPr>
              <a:t>, David, Object-oriented </a:t>
            </a:r>
            <a:r>
              <a:rPr lang="en-US" sz="1800" dirty="0" smtClean="0">
                <a:latin typeface="Georgia" panose="02040502050405020303" pitchFamily="18" charset="0"/>
              </a:rPr>
              <a:t>Software </a:t>
            </a:r>
            <a:r>
              <a:rPr lang="en-US" sz="1800" dirty="0">
                <a:latin typeface="Georgia" panose="02040502050405020303" pitchFamily="18" charset="0"/>
              </a:rPr>
              <a:t>Engineering: An Agile Unified Methodology. New York, NY: McGraw-Hill, 2013. Print</a:t>
            </a:r>
            <a:r>
              <a:rPr lang="en-US" sz="1800" dirty="0" smtClean="0">
                <a:latin typeface="Georgia" panose="02040502050405020303" pitchFamily="18" charset="0"/>
              </a:rPr>
              <a:t>.</a:t>
            </a:r>
          </a:p>
          <a:p>
            <a:pPr marL="517525" lvl="1" indent="0">
              <a:buNone/>
            </a:pPr>
            <a:endParaRPr lang="en-US" sz="1800" dirty="0" smtClean="0">
              <a:latin typeface="Georgia" panose="02040502050405020303" pitchFamily="18" charset="0"/>
            </a:endParaRPr>
          </a:p>
          <a:p>
            <a:pPr lvl="1"/>
            <a:r>
              <a:rPr lang="en-US" sz="1800" dirty="0">
                <a:latin typeface="Georgia" panose="02040502050405020303" pitchFamily="18" charset="0"/>
              </a:rPr>
              <a:t>XAMPP. (</a:t>
            </a:r>
            <a:r>
              <a:rPr lang="en-US" sz="1800" dirty="0" err="1">
                <a:latin typeface="Georgia" panose="02040502050405020303" pitchFamily="18" charset="0"/>
              </a:rPr>
              <a:t>n.d.</a:t>
            </a:r>
            <a:r>
              <a:rPr lang="en-US" sz="1800" dirty="0">
                <a:latin typeface="Georgia" panose="02040502050405020303" pitchFamily="18" charset="0"/>
              </a:rPr>
              <a:t>). Retrieved March 01, 2017, from https://</a:t>
            </a:r>
            <a:r>
              <a:rPr lang="en-US" sz="1800" dirty="0" smtClean="0">
                <a:latin typeface="Georgia" panose="02040502050405020303" pitchFamily="18" charset="0"/>
              </a:rPr>
              <a:t>www.apachefriends.org/index.html</a:t>
            </a:r>
          </a:p>
          <a:p>
            <a:pPr marL="517525" lvl="1" indent="0">
              <a:buNone/>
            </a:pPr>
            <a:endParaRPr lang="en-US" sz="1800" dirty="0" smtClean="0">
              <a:latin typeface="Georgia" panose="02040502050405020303" pitchFamily="18" charset="0"/>
            </a:endParaRPr>
          </a:p>
          <a:p>
            <a:pPr lvl="1"/>
            <a:r>
              <a:rPr lang="en-US" sz="1800" dirty="0">
                <a:latin typeface="Georgia" panose="02040502050405020303" pitchFamily="18" charset="0"/>
              </a:rPr>
              <a:t>Visual Paradigm. (</a:t>
            </a:r>
            <a:r>
              <a:rPr lang="en-US" sz="1800" dirty="0" err="1">
                <a:latin typeface="Georgia" panose="02040502050405020303" pitchFamily="18" charset="0"/>
              </a:rPr>
              <a:t>n.d.</a:t>
            </a:r>
            <a:r>
              <a:rPr lang="en-US" sz="1800" dirty="0">
                <a:latin typeface="Georgia" panose="02040502050405020303" pitchFamily="18" charset="0"/>
              </a:rPr>
              <a:t>). Retrieved March 01, 2017, from https://www.visual-paradigm.com/</a:t>
            </a:r>
            <a:endParaRPr lang="en-US" sz="1800" dirty="0">
              <a:latin typeface="Georgia" panose="02040502050405020303" pitchFamily="18" charset="0"/>
            </a:endParaRPr>
          </a:p>
        </p:txBody>
      </p:sp>
    </p:spTree>
    <p:extLst>
      <p:ext uri="{BB962C8B-B14F-4D97-AF65-F5344CB8AC3E}">
        <p14:creationId xmlns:p14="http://schemas.microsoft.com/office/powerpoint/2010/main" val="28807575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Georgia" panose="02040502050405020303" pitchFamily="18" charset="0"/>
              </a:rPr>
              <a:t>Overview</a:t>
            </a:r>
          </a:p>
        </p:txBody>
      </p:sp>
      <p:sp>
        <p:nvSpPr>
          <p:cNvPr id="4" name="Rounded Rectangle 3"/>
          <p:cNvSpPr/>
          <p:nvPr/>
        </p:nvSpPr>
        <p:spPr bwMode="auto">
          <a:xfrm>
            <a:off x="5926666" y="2834123"/>
            <a:ext cx="2743200" cy="1371600"/>
          </a:xfrm>
          <a:prstGeom prst="roundRect">
            <a:avLst>
              <a:gd name="adj" fmla="val 9033"/>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6200000" scaled="1"/>
            <a:tileRect/>
          </a:gra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chemeClr val="tx1"/>
                </a:solidFill>
                <a:latin typeface="Georgia" panose="02040502050405020303" pitchFamily="18" charset="0"/>
              </a:rPr>
              <a:t>Diagrams</a:t>
            </a:r>
          </a:p>
        </p:txBody>
      </p:sp>
      <p:sp>
        <p:nvSpPr>
          <p:cNvPr id="7" name="Rounded Rectangle 6"/>
          <p:cNvSpPr/>
          <p:nvPr/>
        </p:nvSpPr>
        <p:spPr bwMode="auto">
          <a:xfrm>
            <a:off x="440266" y="2834123"/>
            <a:ext cx="2743200" cy="1371600"/>
          </a:xfrm>
          <a:prstGeom prst="roundRect">
            <a:avLst>
              <a:gd name="adj" fmla="val 9033"/>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300" dirty="0">
                <a:solidFill>
                  <a:schemeClr val="tx1"/>
                </a:solidFill>
                <a:latin typeface="Georgia" panose="02040502050405020303" pitchFamily="18" charset="0"/>
              </a:rPr>
              <a:t>Team Organization</a:t>
            </a:r>
          </a:p>
        </p:txBody>
      </p:sp>
      <p:sp>
        <p:nvSpPr>
          <p:cNvPr id="8" name="Rounded Rectangle 7"/>
          <p:cNvSpPr/>
          <p:nvPr/>
        </p:nvSpPr>
        <p:spPr bwMode="auto">
          <a:xfrm>
            <a:off x="3198706" y="4466163"/>
            <a:ext cx="2743200" cy="1371600"/>
          </a:xfrm>
          <a:prstGeom prst="roundRect">
            <a:avLst>
              <a:gd name="adj" fmla="val 9033"/>
            </a:avLst>
          </a:prstGeom>
          <a:gradFill flip="none" rotWithShape="1">
            <a:gsLst>
              <a:gs pos="0">
                <a:srgbClr val="D84848">
                  <a:shade val="30000"/>
                  <a:satMod val="115000"/>
                </a:srgbClr>
              </a:gs>
              <a:gs pos="50000">
                <a:srgbClr val="D84848">
                  <a:shade val="67500"/>
                  <a:satMod val="115000"/>
                </a:srgbClr>
              </a:gs>
              <a:gs pos="100000">
                <a:srgbClr val="D84848">
                  <a:shade val="100000"/>
                  <a:satMod val="115000"/>
                </a:srgbClr>
              </a:gs>
            </a:gsLst>
            <a:lin ang="16200000" scaled="1"/>
            <a:tileRec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a:solidFill>
                  <a:schemeClr val="tx1"/>
                </a:solidFill>
                <a:latin typeface="Georgia" panose="02040502050405020303" pitchFamily="18" charset="0"/>
              </a:rPr>
              <a:t>Development Tools</a:t>
            </a:r>
          </a:p>
        </p:txBody>
      </p:sp>
      <p:sp>
        <p:nvSpPr>
          <p:cNvPr id="9" name="Rounded Rectangle 8"/>
          <p:cNvSpPr/>
          <p:nvPr/>
        </p:nvSpPr>
        <p:spPr bwMode="auto">
          <a:xfrm>
            <a:off x="3183466" y="1202083"/>
            <a:ext cx="2743200" cy="1371600"/>
          </a:xfrm>
          <a:prstGeom prst="roundRect">
            <a:avLst>
              <a:gd name="adj" fmla="val 9033"/>
            </a:avLst>
          </a:prstGeom>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lin ang="16200000" scaled="1"/>
            <a:tileRect/>
          </a:gra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300" dirty="0">
                <a:solidFill>
                  <a:schemeClr val="tx1"/>
                </a:solidFill>
                <a:latin typeface="Georgia" panose="02040502050405020303" pitchFamily="18" charset="0"/>
              </a:rPr>
              <a:t>What is our project?</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a:latin typeface="Georgia" panose="02040502050405020303" pitchFamily="18" charset="0"/>
              </a:rPr>
              <a:t>What is Our Project?</a:t>
            </a:r>
            <a:br>
              <a:rPr lang="en-US" dirty="0">
                <a:latin typeface="Georgia" panose="02040502050405020303" pitchFamily="18" charset="0"/>
              </a:rPr>
            </a:br>
            <a:r>
              <a:rPr lang="en-US" sz="3600" dirty="0">
                <a:solidFill>
                  <a:schemeClr val="tx2"/>
                </a:solidFill>
                <a:latin typeface="Georgia" panose="02040502050405020303" pitchFamily="18" charset="0"/>
              </a:rPr>
              <a:t>Card Services: Wells Fargo</a:t>
            </a:r>
            <a:endParaRPr lang="en-US" dirty="0">
              <a:solidFill>
                <a:schemeClr val="tx2"/>
              </a:solidFill>
              <a:latin typeface="Georgia" panose="02040502050405020303" pitchFamily="18" charset="0"/>
            </a:endParaRPr>
          </a:p>
        </p:txBody>
      </p:sp>
      <p:sp>
        <p:nvSpPr>
          <p:cNvPr id="3" name="Text Placeholder 2"/>
          <p:cNvSpPr>
            <a:spLocks noGrp="1"/>
          </p:cNvSpPr>
          <p:nvPr>
            <p:ph type="body" sz="quarter" idx="10"/>
          </p:nvPr>
        </p:nvSpPr>
        <p:spPr>
          <a:xfrm>
            <a:off x="381000" y="1905000"/>
            <a:ext cx="8382000" cy="4038600"/>
          </a:xfrm>
        </p:spPr>
        <p:txBody>
          <a:bodyPr>
            <a:normAutofit/>
          </a:bodyPr>
          <a:lstStyle/>
          <a:p>
            <a:r>
              <a:rPr lang="en-US" dirty="0">
                <a:latin typeface="Georgia" panose="02040502050405020303" pitchFamily="18" charset="0"/>
              </a:rPr>
              <a:t>Customer</a:t>
            </a:r>
          </a:p>
          <a:p>
            <a:pPr lvl="1"/>
            <a:r>
              <a:rPr lang="en-US" dirty="0">
                <a:latin typeface="Georgia" panose="02040502050405020303" pitchFamily="18" charset="0"/>
              </a:rPr>
              <a:t>Dr. Terry Griffin, Assistant Professor at Midwestern State University</a:t>
            </a:r>
          </a:p>
          <a:p>
            <a:pPr lvl="1"/>
            <a:endParaRPr lang="en-US" dirty="0">
              <a:latin typeface="Georgia" panose="02040502050405020303" pitchFamily="18" charset="0"/>
            </a:endParaRPr>
          </a:p>
          <a:p>
            <a:r>
              <a:rPr lang="en-US" dirty="0">
                <a:latin typeface="Georgia" panose="02040502050405020303" pitchFamily="18" charset="0"/>
              </a:rPr>
              <a:t>Goals</a:t>
            </a:r>
          </a:p>
          <a:p>
            <a:pPr lvl="1"/>
            <a:r>
              <a:rPr lang="en-US" dirty="0">
                <a:latin typeface="Georgia" panose="02040502050405020303" pitchFamily="18" charset="0"/>
              </a:rPr>
              <a:t>Redesign user interface</a:t>
            </a:r>
          </a:p>
          <a:p>
            <a:pPr lvl="1"/>
            <a:r>
              <a:rPr lang="en-US" dirty="0">
                <a:latin typeface="Georgia" panose="02040502050405020303" pitchFamily="18" charset="0"/>
              </a:rPr>
              <a:t>Enhance user productivity</a:t>
            </a:r>
          </a:p>
          <a:p>
            <a:pPr lvl="1"/>
            <a:r>
              <a:rPr lang="en-US" dirty="0">
                <a:latin typeface="Georgia" panose="02040502050405020303" pitchFamily="18" charset="0"/>
              </a:rPr>
              <a:t>Added security features</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pPr algn="ctr"/>
            <a:r>
              <a:rPr lang="en-US" dirty="0" smtClean="0">
                <a:solidFill>
                  <a:schemeClr val="tx2"/>
                </a:solidFill>
                <a:latin typeface="Georgia" panose="02040502050405020303" pitchFamily="18" charset="0"/>
              </a:rPr>
              <a:t>Old Homepage</a:t>
            </a:r>
            <a:endParaRPr lang="en-US" dirty="0">
              <a:solidFill>
                <a:schemeClr val="tx2"/>
              </a:solidFill>
              <a:latin typeface="Georgia" panose="02040502050405020303" pitchFamily="18"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96159"/>
            <a:ext cx="8229601" cy="5065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402495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pPr algn="ctr"/>
            <a:r>
              <a:rPr lang="en-US" dirty="0" smtClean="0">
                <a:solidFill>
                  <a:schemeClr val="tx2"/>
                </a:solidFill>
                <a:latin typeface="Georgia" panose="02040502050405020303" pitchFamily="18" charset="0"/>
              </a:rPr>
              <a:t>Old Browse Page</a:t>
            </a:r>
            <a:endParaRPr lang="en-US" dirty="0">
              <a:solidFill>
                <a:schemeClr val="tx2"/>
              </a:solidFill>
              <a:latin typeface="Georgia" panose="02040502050405020303" pitchFamily="18" charset="0"/>
            </a:endParaRPr>
          </a:p>
        </p:txBody>
      </p:sp>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957278"/>
            <a:ext cx="7224927" cy="4986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24353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pPr algn="ctr"/>
            <a:r>
              <a:rPr lang="en-US" dirty="0">
                <a:solidFill>
                  <a:schemeClr val="tx2"/>
                </a:solidFill>
                <a:latin typeface="Georgia" panose="02040502050405020303" pitchFamily="18" charset="0"/>
              </a:rPr>
              <a:t>*User interface screenshots</a:t>
            </a:r>
          </a:p>
        </p:txBody>
      </p:sp>
    </p:spTree>
    <p:extLst>
      <p:ext uri="{BB962C8B-B14F-4D97-AF65-F5344CB8AC3E}">
        <p14:creationId xmlns:p14="http://schemas.microsoft.com/office/powerpoint/2010/main" val="373243533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pPr algn="ctr"/>
            <a:r>
              <a:rPr lang="en-US" dirty="0">
                <a:solidFill>
                  <a:schemeClr val="tx2"/>
                </a:solidFill>
                <a:latin typeface="Georgia" panose="02040502050405020303" pitchFamily="18" charset="0"/>
              </a:rPr>
              <a:t>*User interface screenshots</a:t>
            </a:r>
          </a:p>
        </p:txBody>
      </p:sp>
    </p:spTree>
    <p:extLst>
      <p:ext uri="{BB962C8B-B14F-4D97-AF65-F5344CB8AC3E}">
        <p14:creationId xmlns:p14="http://schemas.microsoft.com/office/powerpoint/2010/main" val="373243533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pPr algn="ctr"/>
            <a:r>
              <a:rPr lang="en-US" dirty="0">
                <a:solidFill>
                  <a:schemeClr val="tx2"/>
                </a:solidFill>
                <a:latin typeface="Georgia" panose="02040502050405020303" pitchFamily="18" charset="0"/>
              </a:rPr>
              <a:t>*User interface screenshots</a:t>
            </a:r>
          </a:p>
        </p:txBody>
      </p:sp>
    </p:spTree>
    <p:extLst>
      <p:ext uri="{BB962C8B-B14F-4D97-AF65-F5344CB8AC3E}">
        <p14:creationId xmlns:p14="http://schemas.microsoft.com/office/powerpoint/2010/main" val="203778286"/>
      </p:ext>
    </p:extLst>
  </p:cSld>
  <p:clrMapOvr>
    <a:masterClrMapping/>
  </p:clrMapOvr>
  <p:transition>
    <p:fade/>
  </p:transition>
</p:sld>
</file>

<file path=ppt/theme/theme1.xml><?xml version="1.0" encoding="utf-8"?>
<a:theme xmlns:a="http://schemas.openxmlformats.org/drawingml/2006/main" name="Light Background Segoe 4-3 template-template_April-17-2007">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9F2D80D-E46C-4045-8458-3B3FECFDBF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bar design)</Template>
  <TotalTime>182</TotalTime>
  <Words>2300</Words>
  <Application>Microsoft Office PowerPoint</Application>
  <PresentationFormat>On-screen Show (4:3)</PresentationFormat>
  <Paragraphs>151</Paragraphs>
  <Slides>20</Slides>
  <Notes>20</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Light Background Segoe 4-3 template-template_April-17-2007</vt:lpstr>
      <vt:lpstr>White with Courier font for code slides</vt:lpstr>
      <vt:lpstr>Software Engineering Team Project</vt:lpstr>
      <vt:lpstr>PowerPoint Presentation</vt:lpstr>
      <vt:lpstr>Overview</vt:lpstr>
      <vt:lpstr>What is Our Project? Card Services: Wells Fargo</vt:lpstr>
      <vt:lpstr>Old Homepage</vt:lpstr>
      <vt:lpstr>Old Browse Page</vt:lpstr>
      <vt:lpstr>*User interface screenshots</vt:lpstr>
      <vt:lpstr>*User interface screenshots</vt:lpstr>
      <vt:lpstr>*User interface screenshots</vt:lpstr>
      <vt:lpstr>Team Organization Communication</vt:lpstr>
      <vt:lpstr>Team Organization Communication</vt:lpstr>
      <vt:lpstr>Team Organization File Management</vt:lpstr>
      <vt:lpstr>Team Organization File Management</vt:lpstr>
      <vt:lpstr>Diagrams Navigation</vt:lpstr>
      <vt:lpstr>Diagrams Class</vt:lpstr>
      <vt:lpstr>Diagrams Use Case</vt:lpstr>
      <vt:lpstr>Development Tools Visual Paradigm</vt:lpstr>
      <vt:lpstr>Development Tools XAMPP</vt:lpstr>
      <vt:lpstr>Development Tools Notepad++</vt:lpstr>
      <vt:lpstr>Thank You!  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Team Project</dc:title>
  <dc:creator>Devin Ritter</dc:creator>
  <cp:keywords/>
  <cp:lastModifiedBy>Preferred User</cp:lastModifiedBy>
  <cp:revision>18</cp:revision>
  <dcterms:created xsi:type="dcterms:W3CDTF">2017-02-26T22:38:15Z</dcterms:created>
  <dcterms:modified xsi:type="dcterms:W3CDTF">2017-03-01T20:52:13Z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TC102867629990</vt:lpwstr>
  </property>
</Properties>
</file>