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9"/>
  </p:notesMasterIdLst>
  <p:sldIdLst>
    <p:sldId id="257" r:id="rId4"/>
    <p:sldId id="269" r:id="rId5"/>
    <p:sldId id="258" r:id="rId6"/>
    <p:sldId id="272" r:id="rId7"/>
    <p:sldId id="259" r:id="rId8"/>
    <p:sldId id="289" r:id="rId9"/>
    <p:sldId id="290" r:id="rId10"/>
    <p:sldId id="274" r:id="rId11"/>
    <p:sldId id="283" r:id="rId12"/>
    <p:sldId id="291" r:id="rId13"/>
    <p:sldId id="292" r:id="rId14"/>
    <p:sldId id="293" r:id="rId15"/>
    <p:sldId id="294" r:id="rId16"/>
    <p:sldId id="295" r:id="rId17"/>
    <p:sldId id="29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815"/>
    <a:srgbClr val="D39659"/>
    <a:srgbClr val="77491B"/>
    <a:srgbClr val="996633"/>
    <a:srgbClr val="A78A43"/>
    <a:srgbClr val="3EB9CA"/>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5" d="100"/>
          <a:sy n="85" d="100"/>
        </p:scale>
        <p:origin x="648" y="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5/1/2017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37692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5:19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7:25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9516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7:25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2095549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7:25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885120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7:32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49034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7:32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910405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7:37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0165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5:19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5:19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6:19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6:02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2533698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6:47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27661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5:19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5/1/2017 5:19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38069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Search Cards Page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9731332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Search Cards Page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6489791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Create Card Page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081943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Delete Cards Page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737391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Generate File Page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7392102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Demonstration of New Interface</a:t>
            </a:r>
          </a:p>
        </p:txBody>
      </p:sp>
      <p:sp>
        <p:nvSpPr>
          <p:cNvPr id="5" name="Text Placeholder 2"/>
          <p:cNvSpPr>
            <a:spLocks noGrp="1"/>
          </p:cNvSpPr>
          <p:nvPr>
            <p:ph type="body" sz="quarter" idx="10"/>
          </p:nvPr>
        </p:nvSpPr>
        <p:spPr>
          <a:xfrm>
            <a:off x="381000" y="3162300"/>
            <a:ext cx="8382000" cy="533400"/>
          </a:xfrm>
        </p:spPr>
        <p:txBody>
          <a:bodyPr>
            <a:normAutofit/>
          </a:bodyPr>
          <a:lstStyle/>
          <a:p>
            <a:pPr marL="0" indent="0" algn="ctr">
              <a:buNone/>
            </a:pPr>
            <a:r>
              <a:rPr lang="en-US" dirty="0">
                <a:latin typeface="Georgia" panose="02040502050405020303" pitchFamily="18" charset="0"/>
              </a:rPr>
              <a:t>Provided by: </a:t>
            </a:r>
            <a:r>
              <a:rPr lang="en-US" dirty="0" err="1">
                <a:latin typeface="Georgia" panose="02040502050405020303" pitchFamily="18" charset="0"/>
              </a:rPr>
              <a:t>Tellon</a:t>
            </a:r>
            <a:r>
              <a:rPr lang="en-US" dirty="0">
                <a:latin typeface="Georgia" panose="02040502050405020303" pitchFamily="18" charset="0"/>
              </a:rPr>
              <a:t> Smith</a:t>
            </a:r>
          </a:p>
          <a:p>
            <a:pPr lvl="1"/>
            <a:endParaRPr lang="en-US" dirty="0">
              <a:latin typeface="Georgia" panose="02040502050405020303" pitchFamily="18" charset="0"/>
            </a:endParaRPr>
          </a:p>
          <a:p>
            <a:pPr lvl="1"/>
            <a:endParaRPr lang="en-US" dirty="0">
              <a:latin typeface="Georgia" panose="02040502050405020303" pitchFamily="18" charset="0"/>
            </a:endParaRPr>
          </a:p>
        </p:txBody>
      </p:sp>
    </p:spTree>
    <p:extLst>
      <p:ext uri="{BB962C8B-B14F-4D97-AF65-F5344CB8AC3E}">
        <p14:creationId xmlns:p14="http://schemas.microsoft.com/office/powerpoint/2010/main" val="16023847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76200"/>
            <a:ext cx="7636138" cy="37619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4572000" y="2667000"/>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Our Project Focus</a:t>
            </a:r>
          </a:p>
        </p:txBody>
      </p:sp>
      <p:sp>
        <p:nvSpPr>
          <p:cNvPr id="7" name="Rounded Rectangle 6"/>
          <p:cNvSpPr/>
          <p:nvPr/>
        </p:nvSpPr>
        <p:spPr bwMode="auto">
          <a:xfrm>
            <a:off x="533400" y="4131917"/>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Known Issues</a:t>
            </a:r>
          </a:p>
        </p:txBody>
      </p:sp>
      <p:sp>
        <p:nvSpPr>
          <p:cNvPr id="8" name="Rounded Rectangle 7"/>
          <p:cNvSpPr/>
          <p:nvPr/>
        </p:nvSpPr>
        <p:spPr bwMode="auto">
          <a:xfrm>
            <a:off x="1752600" y="2667000"/>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Our Project</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Team Organization</a:t>
            </a:r>
          </a:p>
        </p:txBody>
      </p:sp>
      <p:sp>
        <p:nvSpPr>
          <p:cNvPr id="10" name="Rounded Rectangle 3"/>
          <p:cNvSpPr/>
          <p:nvPr/>
        </p:nvSpPr>
        <p:spPr bwMode="auto">
          <a:xfrm>
            <a:off x="5791200" y="4131917"/>
            <a:ext cx="2743200" cy="1371600"/>
          </a:xfrm>
          <a:prstGeom prst="roundRect">
            <a:avLst>
              <a:gd name="adj" fmla="val 9033"/>
            </a:avLst>
          </a:prstGeom>
          <a:gradFill flip="none" rotWithShape="1">
            <a:gsLst>
              <a:gs pos="0">
                <a:srgbClr val="5B3815"/>
              </a:gs>
              <a:gs pos="100000">
                <a:srgbClr val="D39659"/>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Demonstration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Transformation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Team Management</a:t>
            </a:r>
          </a:p>
          <a:p>
            <a:pPr lvl="1"/>
            <a:r>
              <a:rPr lang="en-US" dirty="0">
                <a:latin typeface="Georgia" panose="02040502050405020303" pitchFamily="18" charset="0"/>
              </a:rPr>
              <a:t>Mostly agile</a:t>
            </a:r>
          </a:p>
          <a:p>
            <a:pPr lvl="1"/>
            <a:r>
              <a:rPr lang="en-US" dirty="0">
                <a:latin typeface="Georgia" panose="02040502050405020303" pitchFamily="18" charset="0"/>
              </a:rPr>
              <a:t>Began working as a group</a:t>
            </a:r>
          </a:p>
          <a:p>
            <a:pPr lvl="1"/>
            <a:r>
              <a:rPr lang="en-US" dirty="0">
                <a:latin typeface="Georgia" panose="02040502050405020303" pitchFamily="18" charset="0"/>
              </a:rPr>
              <a:t>No volunteer = assigned task</a:t>
            </a:r>
          </a:p>
          <a:p>
            <a:pPr lvl="1"/>
            <a:endParaRPr lang="en-US" dirty="0">
              <a:latin typeface="Georgia" panose="02040502050405020303" pitchFamily="18" charset="0"/>
            </a:endParaRPr>
          </a:p>
          <a:p>
            <a:r>
              <a:rPr lang="en-US" dirty="0">
                <a:latin typeface="Georgia" panose="02040502050405020303" pitchFamily="18" charset="0"/>
              </a:rPr>
              <a:t>Over Time…</a:t>
            </a:r>
          </a:p>
          <a:p>
            <a:pPr lvl="1"/>
            <a:r>
              <a:rPr lang="en-US" dirty="0">
                <a:latin typeface="Georgia" panose="02040502050405020303" pitchFamily="18" charset="0"/>
              </a:rPr>
              <a:t>Team members worked individually</a:t>
            </a:r>
          </a:p>
          <a:p>
            <a:pPr lvl="1"/>
            <a:r>
              <a:rPr lang="en-US" dirty="0">
                <a:latin typeface="Georgia" panose="02040502050405020303" pitchFamily="18" charset="0"/>
              </a:rPr>
              <a:t>Group reviews</a:t>
            </a: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lnSpcReduction="10000"/>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System design</a:t>
            </a:r>
          </a:p>
          <a:p>
            <a:pPr lvl="1"/>
            <a:r>
              <a:rPr lang="en-US" dirty="0">
                <a:latin typeface="Georgia" panose="02040502050405020303" pitchFamily="18" charset="0"/>
              </a:rPr>
              <a:t>Inherited existing design</a:t>
            </a:r>
          </a:p>
          <a:p>
            <a:pPr lvl="1"/>
            <a:r>
              <a:rPr lang="en-US" dirty="0">
                <a:latin typeface="Georgia" panose="02040502050405020303" pitchFamily="18" charset="0"/>
              </a:rPr>
              <a:t>User -&gt; interface interaction</a:t>
            </a:r>
          </a:p>
          <a:p>
            <a:pPr lvl="1"/>
            <a:r>
              <a:rPr lang="en-US" dirty="0">
                <a:latin typeface="Georgia" panose="02040502050405020303" pitchFamily="18" charset="0"/>
              </a:rPr>
              <a:t>Interface -&gt; database interaction</a:t>
            </a:r>
          </a:p>
          <a:p>
            <a:pPr lvl="1"/>
            <a:r>
              <a:rPr lang="en-US" dirty="0">
                <a:latin typeface="Georgia" panose="02040502050405020303" pitchFamily="18" charset="0"/>
              </a:rPr>
              <a:t>Untouchable file generation</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Project Focus?</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752600"/>
            <a:ext cx="8382000" cy="4267200"/>
          </a:xfrm>
        </p:spPr>
        <p:txBody>
          <a:bodyPr>
            <a:normAutofit/>
          </a:bodyPr>
          <a:lstStyle/>
          <a:p>
            <a:r>
              <a:rPr lang="en-US" dirty="0">
                <a:latin typeface="Georgia" panose="02040502050405020303" pitchFamily="18" charset="0"/>
              </a:rPr>
              <a:t>Description of problems</a:t>
            </a:r>
          </a:p>
          <a:p>
            <a:pPr lvl="1"/>
            <a:r>
              <a:rPr lang="en-US" dirty="0">
                <a:latin typeface="Georgia" panose="02040502050405020303" pitchFamily="18" charset="0"/>
              </a:rPr>
              <a:t>Poorly designed user interface</a:t>
            </a:r>
          </a:p>
          <a:p>
            <a:pPr lvl="1"/>
            <a:r>
              <a:rPr lang="en-US" dirty="0">
                <a:latin typeface="Georgia" panose="02040502050405020303" pitchFamily="18" charset="0"/>
              </a:rPr>
              <a:t>Missing essential functionality</a:t>
            </a:r>
          </a:p>
          <a:p>
            <a:pPr lvl="1"/>
            <a:r>
              <a:rPr lang="en-US" dirty="0">
                <a:latin typeface="Georgia" panose="02040502050405020303" pitchFamily="18" charset="0"/>
              </a:rPr>
              <a:t>Unsecure hashing algorithm</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 security features</a:t>
            </a:r>
          </a:p>
          <a:p>
            <a:pPr lvl="1"/>
            <a:endParaRPr lang="en-US" dirty="0">
              <a:latin typeface="Georgia" panose="02040502050405020303" pitchFamily="18" charset="0"/>
            </a:endParaRPr>
          </a:p>
        </p:txBody>
      </p:sp>
    </p:spTree>
    <p:extLst>
      <p:ext uri="{BB962C8B-B14F-4D97-AF65-F5344CB8AC3E}">
        <p14:creationId xmlns:p14="http://schemas.microsoft.com/office/powerpoint/2010/main" val="2253758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Known Issues</a:t>
            </a:r>
            <a:br>
              <a:rPr lang="en-US" dirty="0">
                <a:latin typeface="Georgia" panose="02040502050405020303" pitchFamily="18" charset="0"/>
              </a:rPr>
            </a:br>
            <a:r>
              <a:rPr lang="en-US" sz="3600" dirty="0">
                <a:solidFill>
                  <a:schemeClr val="tx2"/>
                </a:solidFill>
                <a:latin typeface="Georgia" panose="02040502050405020303" pitchFamily="18" charset="0"/>
              </a:rPr>
              <a:t>Minor and Fixable</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752600"/>
            <a:ext cx="8382000" cy="4267200"/>
          </a:xfrm>
        </p:spPr>
        <p:txBody>
          <a:bodyPr>
            <a:normAutofit/>
          </a:bodyPr>
          <a:lstStyle/>
          <a:p>
            <a:r>
              <a:rPr lang="en-US" dirty="0">
                <a:latin typeface="Georgia" panose="02040502050405020303" pitchFamily="18" charset="0"/>
              </a:rPr>
              <a:t>Impeding Functionality?</a:t>
            </a:r>
          </a:p>
          <a:p>
            <a:pPr lvl="1"/>
            <a:r>
              <a:rPr lang="en-US" dirty="0">
                <a:latin typeface="Georgia" panose="02040502050405020303" pitchFamily="18" charset="0"/>
              </a:rPr>
              <a:t>None</a:t>
            </a:r>
          </a:p>
          <a:p>
            <a:pPr lvl="1"/>
            <a:endParaRPr lang="en-US" dirty="0">
              <a:latin typeface="Georgia" panose="02040502050405020303" pitchFamily="18" charset="0"/>
            </a:endParaRPr>
          </a:p>
          <a:p>
            <a:r>
              <a:rPr lang="en-US" dirty="0">
                <a:latin typeface="Georgia" panose="02040502050405020303" pitchFamily="18" charset="0"/>
              </a:rPr>
              <a:t>Potential Issues</a:t>
            </a:r>
          </a:p>
          <a:p>
            <a:pPr lvl="1"/>
            <a:r>
              <a:rPr lang="en-US" dirty="0">
                <a:latin typeface="Georgia" panose="02040502050405020303" pitchFamily="18" charset="0"/>
              </a:rPr>
              <a:t>Formatting errors</a:t>
            </a:r>
          </a:p>
          <a:p>
            <a:pPr lvl="1"/>
            <a:r>
              <a:rPr lang="en-US" dirty="0">
                <a:latin typeface="Georgia" panose="02040502050405020303" pitchFamily="18" charset="0"/>
              </a:rPr>
              <a:t>File generation</a:t>
            </a:r>
          </a:p>
          <a:p>
            <a:pPr marL="0" indent="0">
              <a:buNone/>
            </a:pPr>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p:txBody>
      </p:sp>
    </p:spTree>
    <p:extLst>
      <p:ext uri="{BB962C8B-B14F-4D97-AF65-F5344CB8AC3E}">
        <p14:creationId xmlns:p14="http://schemas.microsoft.com/office/powerpoint/2010/main" val="15314889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12812"/>
          </a:xfrm>
        </p:spPr>
        <p:txBody>
          <a:bodyPr>
            <a:normAutofit/>
          </a:bodyPr>
          <a:lstStyle/>
          <a:p>
            <a:pPr algn="ctr"/>
            <a:r>
              <a:rPr lang="en-US" dirty="0">
                <a:solidFill>
                  <a:schemeClr val="tx2"/>
                </a:solidFill>
                <a:latin typeface="Georgia" panose="02040502050405020303" pitchFamily="18" charset="0"/>
              </a:rPr>
              <a:t>Previous Home Page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96159"/>
            <a:ext cx="8229601" cy="506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249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Previous Browse Cards Page</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7278"/>
            <a:ext cx="7224927" cy="49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5331"/>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455</TotalTime>
  <Words>1783</Words>
  <Application>Microsoft Office PowerPoint</Application>
  <PresentationFormat>On-screen Show (4:3)</PresentationFormat>
  <Paragraphs>115</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PowerPoint Presentation</vt:lpstr>
      <vt:lpstr>Overview</vt:lpstr>
      <vt:lpstr>Team Organization Transformation</vt:lpstr>
      <vt:lpstr>What is Our Project? Card Services: Wells Fargo</vt:lpstr>
      <vt:lpstr>What is Project Focus? Card Services: Wells Fargo</vt:lpstr>
      <vt:lpstr>Known Issues Minor and Fixable</vt:lpstr>
      <vt:lpstr>Previous Home Page</vt:lpstr>
      <vt:lpstr>Previous Browse Cards Page</vt:lpstr>
      <vt:lpstr>Previous Search Cards Page</vt:lpstr>
      <vt:lpstr>Previous Search Cards Page</vt:lpstr>
      <vt:lpstr>Previous Create Card Page</vt:lpstr>
      <vt:lpstr>Previous Delete Cards Page</vt:lpstr>
      <vt:lpstr>Previous Generate File Page</vt:lpstr>
      <vt:lpstr>Demonstration of New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lastModifiedBy>Devin</cp:lastModifiedBy>
  <cp:revision>42</cp:revision>
  <dcterms:created xsi:type="dcterms:W3CDTF">2017-02-26T22:38:15Z</dcterms:created>
  <dcterms:modified xsi:type="dcterms:W3CDTF">2017-05-02T00:40:58Z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