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1"/>
  </p:notesMasterIdLst>
  <p:sldIdLst>
    <p:sldId id="257" r:id="rId4"/>
    <p:sldId id="269" r:id="rId5"/>
    <p:sldId id="258" r:id="rId6"/>
    <p:sldId id="259" r:id="rId7"/>
    <p:sldId id="274" r:id="rId8"/>
    <p:sldId id="282" r:id="rId9"/>
    <p:sldId id="273" r:id="rId10"/>
    <p:sldId id="272" r:id="rId11"/>
    <p:sldId id="271" r:id="rId12"/>
    <p:sldId id="270" r:id="rId13"/>
    <p:sldId id="277" r:id="rId14"/>
    <p:sldId id="276" r:id="rId15"/>
    <p:sldId id="275" r:id="rId16"/>
    <p:sldId id="280" r:id="rId17"/>
    <p:sldId id="279" r:id="rId18"/>
    <p:sldId id="278"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848"/>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20" d="100"/>
          <a:sy n="120" d="100"/>
        </p:scale>
        <p:origin x="132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3/2/2017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428828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69114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3023110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1201893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3658029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265286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671318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355104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81465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48393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224685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7610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8:19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243218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Software Engineering</a:t>
            </a:r>
            <a:br>
              <a:rPr lang="en-US" dirty="0">
                <a:latin typeface="Georgia" panose="02040502050405020303" pitchFamily="18" charset="0"/>
              </a:rPr>
            </a:br>
            <a:r>
              <a:rPr lang="en-US" sz="3600" dirty="0">
                <a:latin typeface="Georgia" panose="02040502050405020303" pitchFamily="18" charset="0"/>
              </a:rPr>
              <a:t>Team Project</a:t>
            </a:r>
            <a:endParaRPr lang="en-US" dirty="0">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42" y="2819400"/>
            <a:ext cx="6562725" cy="13716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GitHub?</a:t>
            </a:r>
          </a:p>
          <a:p>
            <a:pPr lvl="1"/>
            <a:r>
              <a:rPr lang="en-US" dirty="0" err="1">
                <a:latin typeface="Georgia" panose="02040502050405020303" pitchFamily="18" charset="0"/>
              </a:rPr>
              <a:t>Git</a:t>
            </a:r>
            <a:r>
              <a:rPr lang="en-US" dirty="0">
                <a:latin typeface="Georgia" panose="02040502050405020303" pitchFamily="18" charset="0"/>
              </a:rPr>
              <a:t> repository hosting service</a:t>
            </a:r>
          </a:p>
          <a:p>
            <a:pPr lvl="1"/>
            <a:r>
              <a:rPr lang="en-US" dirty="0">
                <a:latin typeface="Georgia" panose="02040502050405020303" pitchFamily="18" charset="0"/>
              </a:rPr>
              <a:t>Web-based graphical interface</a:t>
            </a:r>
          </a:p>
          <a:p>
            <a:pPr lvl="1"/>
            <a:r>
              <a:rPr lang="en-US" dirty="0">
                <a:latin typeface="Georgia" panose="02040502050405020303" pitchFamily="18" charset="0"/>
              </a:rPr>
              <a:t>Control and collaboration features</a:t>
            </a:r>
          </a:p>
          <a:p>
            <a:pPr lvl="1"/>
            <a:endParaRPr lang="en-US" dirty="0">
              <a:latin typeface="Georgia" panose="02040502050405020303" pitchFamily="18" charset="0"/>
            </a:endParaRPr>
          </a:p>
          <a:p>
            <a:r>
              <a:rPr lang="en-US" dirty="0">
                <a:latin typeface="Georgia" panose="02040502050405020303" pitchFamily="18" charset="0"/>
              </a:rPr>
              <a:t>What did we use GitHub for?</a:t>
            </a:r>
          </a:p>
          <a:p>
            <a:pPr lvl="1"/>
            <a:r>
              <a:rPr lang="en-US" dirty="0">
                <a:latin typeface="Georgia" panose="02040502050405020303" pitchFamily="18" charset="0"/>
              </a:rPr>
              <a:t>Open storage for files</a:t>
            </a:r>
          </a:p>
          <a:p>
            <a:pPr lvl="1"/>
            <a:r>
              <a:rPr lang="en-US" dirty="0">
                <a:latin typeface="Georgia" panose="02040502050405020303" pitchFamily="18" charset="0"/>
              </a:rPr>
              <a:t>Upload and download individual works</a:t>
            </a:r>
          </a:p>
        </p:txBody>
      </p:sp>
    </p:spTree>
    <p:extLst>
      <p:ext uri="{BB962C8B-B14F-4D97-AF65-F5344CB8AC3E}">
        <p14:creationId xmlns:p14="http://schemas.microsoft.com/office/powerpoint/2010/main" val="1065904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Navigation</a:t>
            </a:r>
            <a:endParaRPr lang="en-US" dirty="0">
              <a:solidFill>
                <a:schemeClr val="tx2"/>
              </a:solidFill>
              <a:latin typeface="Georgia" panose="02040502050405020303"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447" t="24444" r="8351"/>
          <a:stretch/>
        </p:blipFill>
        <p:spPr>
          <a:xfrm>
            <a:off x="1752600" y="1600200"/>
            <a:ext cx="5638800" cy="4329625"/>
          </a:xfrm>
          <a:prstGeom prst="rect">
            <a:avLst/>
          </a:prstGeom>
        </p:spPr>
      </p:pic>
    </p:spTree>
    <p:extLst>
      <p:ext uri="{BB962C8B-B14F-4D97-AF65-F5344CB8AC3E}">
        <p14:creationId xmlns:p14="http://schemas.microsoft.com/office/powerpoint/2010/main" val="41545202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Class</a:t>
            </a:r>
            <a:endParaRPr lang="en-US" dirty="0">
              <a:solidFill>
                <a:schemeClr val="tx2"/>
              </a:solidFill>
              <a:latin typeface="Georgia" panose="02040502050405020303"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990600"/>
            <a:ext cx="5214226" cy="4991456"/>
          </a:xfrm>
          <a:prstGeom prst="rect">
            <a:avLst/>
          </a:prstGeom>
        </p:spPr>
      </p:pic>
    </p:spTree>
    <p:extLst>
      <p:ext uri="{BB962C8B-B14F-4D97-AF65-F5344CB8AC3E}">
        <p14:creationId xmlns:p14="http://schemas.microsoft.com/office/powerpoint/2010/main" val="4236579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3695" y="1066800"/>
            <a:ext cx="6791705" cy="4933463"/>
          </a:xfrm>
          <a:prstGeom prst="rect">
            <a:avLst/>
          </a:prstGeom>
        </p:spPr>
      </p:pic>
    </p:spTree>
    <p:extLst>
      <p:ext uri="{BB962C8B-B14F-4D97-AF65-F5344CB8AC3E}">
        <p14:creationId xmlns:p14="http://schemas.microsoft.com/office/powerpoint/2010/main" val="9311511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XAMPP</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17249070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Visual Paradigm</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36986773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Notepad++</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32416301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pPr algn="ctr"/>
            <a:r>
              <a:rPr lang="en-US" dirty="0">
                <a:latin typeface="Georgia" panose="02040502050405020303" pitchFamily="18" charset="0"/>
              </a:rPr>
              <a:t>Thank You!</a:t>
            </a:r>
            <a:br>
              <a:rPr lang="en-US" dirty="0">
                <a:latin typeface="Georgia" panose="02040502050405020303" pitchFamily="18" charset="0"/>
              </a:rPr>
            </a:br>
            <a:br>
              <a:rPr lang="en-US" dirty="0">
                <a:latin typeface="Georgia" panose="02040502050405020303" pitchFamily="18" charset="0"/>
              </a:rPr>
            </a:br>
            <a:r>
              <a:rPr lang="en-US" sz="3600" dirty="0">
                <a:solidFill>
                  <a:schemeClr val="tx2"/>
                </a:solidFill>
                <a:latin typeface="Georgia" panose="02040502050405020303" pitchFamily="18" charset="0"/>
              </a:rPr>
              <a:t>Questions?</a:t>
            </a:r>
          </a:p>
        </p:txBody>
      </p:sp>
      <p:sp>
        <p:nvSpPr>
          <p:cNvPr id="3" name="Text Placeholder 2"/>
          <p:cNvSpPr>
            <a:spLocks noGrp="1"/>
          </p:cNvSpPr>
          <p:nvPr>
            <p:ph type="body" sz="quarter" idx="10"/>
          </p:nvPr>
        </p:nvSpPr>
        <p:spPr>
          <a:xfrm>
            <a:off x="381000" y="2743200"/>
            <a:ext cx="8382000" cy="3200400"/>
          </a:xfrm>
        </p:spPr>
        <p:txBody>
          <a:bodyPr>
            <a:normAutofit/>
          </a:bodyPr>
          <a:lstStyle/>
          <a:p>
            <a:r>
              <a:rPr lang="en-US" dirty="0">
                <a:latin typeface="Georgia" panose="02040502050405020303" pitchFamily="18" charset="0"/>
              </a:rPr>
              <a:t>References</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28807575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0249" y="3733800"/>
            <a:ext cx="7681913" cy="1938992"/>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dirty="0">
                <a:solidFill>
                  <a:schemeClr val="tx2"/>
                </a:solidFill>
                <a:latin typeface="Georgia" panose="02040502050405020303" pitchFamily="18" charset="0"/>
              </a:rPr>
              <a:t>Team Lead: Andrew </a:t>
            </a:r>
            <a:r>
              <a:rPr lang="en-US" sz="3200" dirty="0" err="1">
                <a:solidFill>
                  <a:schemeClr val="tx2"/>
                </a:solidFill>
                <a:latin typeface="Georgia" panose="02040502050405020303" pitchFamily="18" charset="0"/>
              </a:rPr>
              <a:t>McKissick</a:t>
            </a:r>
            <a:endParaRPr lang="en-US" sz="3200" dirty="0">
              <a:solidFill>
                <a:schemeClr val="tx2"/>
              </a:solidFill>
              <a:latin typeface="Georgia" panose="02040502050405020303" pitchFamily="18" charset="0"/>
            </a:endParaRPr>
          </a:p>
          <a:p>
            <a:pPr algn="ctr"/>
            <a:endParaRPr lang="en-US" sz="3200" dirty="0">
              <a:solidFill>
                <a:schemeClr val="tx2"/>
              </a:solidFill>
              <a:latin typeface="Georgia" panose="02040502050405020303" pitchFamily="18" charset="0"/>
            </a:endParaRPr>
          </a:p>
          <a:p>
            <a:pPr algn="ctr"/>
            <a:r>
              <a:rPr lang="en-US" sz="2800" dirty="0">
                <a:solidFill>
                  <a:schemeClr val="tx2"/>
                </a:solidFill>
                <a:latin typeface="Georgia" panose="02040502050405020303" pitchFamily="18" charset="0"/>
              </a:rPr>
              <a:t>Devin Ritter, </a:t>
            </a:r>
            <a:r>
              <a:rPr lang="en-US" sz="2800" dirty="0" err="1">
                <a:solidFill>
                  <a:schemeClr val="tx2"/>
                </a:solidFill>
                <a:latin typeface="Georgia" panose="02040502050405020303" pitchFamily="18" charset="0"/>
              </a:rPr>
              <a:t>Tellon</a:t>
            </a:r>
            <a:r>
              <a:rPr lang="en-US" sz="2800" dirty="0">
                <a:solidFill>
                  <a:schemeClr val="tx2"/>
                </a:solidFill>
                <a:latin typeface="Georgia" panose="02040502050405020303" pitchFamily="18" charset="0"/>
              </a:rPr>
              <a:t> Smith, Johann Redhead, Anderson </a:t>
            </a:r>
            <a:r>
              <a:rPr lang="en-US" sz="2800" dirty="0" err="1">
                <a:solidFill>
                  <a:schemeClr val="tx2"/>
                </a:solidFill>
                <a:latin typeface="Georgia" panose="02040502050405020303" pitchFamily="18" charset="0"/>
              </a:rPr>
              <a:t>Nwammadi</a:t>
            </a:r>
            <a:endParaRPr lang="en-US" sz="2800" dirty="0">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136" y="-457200"/>
            <a:ext cx="7636138" cy="4295328"/>
          </a:xfrm>
          <a:prstGeom prst="rect">
            <a:avLst/>
          </a:prstGeom>
        </p:spPr>
      </p:pic>
    </p:spTree>
    <p:extLst>
      <p:ext uri="{BB962C8B-B14F-4D97-AF65-F5344CB8AC3E}">
        <p14:creationId xmlns:p14="http://schemas.microsoft.com/office/powerpoint/2010/main" val="38249053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Overview</a:t>
            </a:r>
          </a:p>
        </p:txBody>
      </p:sp>
      <p:sp>
        <p:nvSpPr>
          <p:cNvPr id="4" name="Rounded Rectangle 3"/>
          <p:cNvSpPr/>
          <p:nvPr/>
        </p:nvSpPr>
        <p:spPr bwMode="auto">
          <a:xfrm>
            <a:off x="5926666" y="2834123"/>
            <a:ext cx="2743200" cy="1371600"/>
          </a:xfrm>
          <a:prstGeom prst="roundRect">
            <a:avLst>
              <a:gd name="adj" fmla="val 9033"/>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Diagrams</a:t>
            </a:r>
          </a:p>
        </p:txBody>
      </p:sp>
      <p:sp>
        <p:nvSpPr>
          <p:cNvPr id="7" name="Rounded Rectangle 6"/>
          <p:cNvSpPr/>
          <p:nvPr/>
        </p:nvSpPr>
        <p:spPr bwMode="auto">
          <a:xfrm>
            <a:off x="440266" y="2834123"/>
            <a:ext cx="2743200" cy="1371600"/>
          </a:xfrm>
          <a:prstGeom prst="roundRect">
            <a:avLst>
              <a:gd name="adj" fmla="val 9033"/>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a:solidFill>
                  <a:schemeClr val="tx1"/>
                </a:solidFill>
                <a:latin typeface="Georgia" panose="02040502050405020303" pitchFamily="18" charset="0"/>
              </a:rPr>
              <a:t>Team Organization</a:t>
            </a:r>
          </a:p>
        </p:txBody>
      </p:sp>
      <p:sp>
        <p:nvSpPr>
          <p:cNvPr id="8" name="Rounded Rectangle 7"/>
          <p:cNvSpPr/>
          <p:nvPr/>
        </p:nvSpPr>
        <p:spPr bwMode="auto">
          <a:xfrm>
            <a:off x="3198706" y="4466163"/>
            <a:ext cx="2743200" cy="1371600"/>
          </a:xfrm>
          <a:prstGeom prst="roundRect">
            <a:avLst>
              <a:gd name="adj" fmla="val 9033"/>
            </a:avLst>
          </a:prstGeom>
          <a:gradFill flip="none" rotWithShape="1">
            <a:gsLst>
              <a:gs pos="0">
                <a:srgbClr val="D84848">
                  <a:shade val="30000"/>
                  <a:satMod val="115000"/>
                </a:srgbClr>
              </a:gs>
              <a:gs pos="50000">
                <a:srgbClr val="D84848">
                  <a:shade val="67500"/>
                  <a:satMod val="115000"/>
                </a:srgbClr>
              </a:gs>
              <a:gs pos="100000">
                <a:srgbClr val="D84848">
                  <a:shade val="100000"/>
                  <a:satMod val="115000"/>
                </a:srgbClr>
              </a:gs>
            </a:gsLst>
            <a:lin ang="162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Development Tools</a:t>
            </a:r>
          </a:p>
        </p:txBody>
      </p:sp>
      <p:sp>
        <p:nvSpPr>
          <p:cNvPr id="9" name="Rounded Rectangle 8"/>
          <p:cNvSpPr/>
          <p:nvPr/>
        </p:nvSpPr>
        <p:spPr bwMode="auto">
          <a:xfrm>
            <a:off x="3183466" y="1202083"/>
            <a:ext cx="2743200" cy="1371600"/>
          </a:xfrm>
          <a:prstGeom prst="roundRect">
            <a:avLst>
              <a:gd name="adj" fmla="val 9033"/>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chemeClr val="tx1"/>
                </a:solidFill>
                <a:latin typeface="Georgia" panose="02040502050405020303" pitchFamily="18" charset="0"/>
              </a:rPr>
              <a:t>What is our project?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Our Project?</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Customer</a:t>
            </a:r>
          </a:p>
          <a:p>
            <a:pPr lvl="1"/>
            <a:r>
              <a:rPr lang="en-US" dirty="0">
                <a:latin typeface="Georgia" panose="02040502050405020303" pitchFamily="18" charset="0"/>
              </a:rPr>
              <a:t>Dr. Terry Griffin, Assistant Professor at Midwestern State University</a:t>
            </a:r>
          </a:p>
          <a:p>
            <a:pPr lvl="1"/>
            <a:endParaRPr lang="en-US" dirty="0">
              <a:latin typeface="Georgia" panose="02040502050405020303" pitchFamily="18" charset="0"/>
            </a:endParaRPr>
          </a:p>
          <a:p>
            <a:r>
              <a:rPr lang="en-US" dirty="0">
                <a:latin typeface="Georgia" panose="02040502050405020303" pitchFamily="18" charset="0"/>
              </a:rPr>
              <a:t>Goals</a:t>
            </a:r>
          </a:p>
          <a:p>
            <a:pPr lvl="1"/>
            <a:r>
              <a:rPr lang="en-US" dirty="0">
                <a:latin typeface="Georgia" panose="02040502050405020303" pitchFamily="18" charset="0"/>
              </a:rPr>
              <a:t>Redesign user interface</a:t>
            </a:r>
          </a:p>
          <a:p>
            <a:pPr lvl="1"/>
            <a:r>
              <a:rPr lang="en-US" dirty="0">
                <a:latin typeface="Georgia" panose="02040502050405020303" pitchFamily="18" charset="0"/>
              </a:rPr>
              <a:t>Enhance user productivity</a:t>
            </a:r>
          </a:p>
          <a:p>
            <a:pPr lvl="1"/>
            <a:r>
              <a:rPr lang="en-US" dirty="0">
                <a:latin typeface="Georgia" panose="02040502050405020303" pitchFamily="18" charset="0"/>
              </a:rPr>
              <a:t>Added security features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32140249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2037782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5875"/>
            <a:ext cx="9144000" cy="4286250"/>
          </a:xfrm>
          <a:prstGeom prst="rect">
            <a:avLst/>
          </a:prstGeom>
        </p:spPr>
      </p:pic>
    </p:spTree>
    <p:extLst>
      <p:ext uri="{BB962C8B-B14F-4D97-AF65-F5344CB8AC3E}">
        <p14:creationId xmlns:p14="http://schemas.microsoft.com/office/powerpoint/2010/main" val="11435693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Slack?</a:t>
            </a:r>
          </a:p>
          <a:p>
            <a:pPr lvl="1"/>
            <a:r>
              <a:rPr lang="en-US" dirty="0">
                <a:latin typeface="Georgia" panose="02040502050405020303" pitchFamily="18" charset="0"/>
              </a:rPr>
              <a:t>Mobile application</a:t>
            </a:r>
          </a:p>
          <a:p>
            <a:pPr lvl="1"/>
            <a:r>
              <a:rPr lang="en-US" dirty="0">
                <a:latin typeface="Georgia" panose="02040502050405020303" pitchFamily="18" charset="0"/>
              </a:rPr>
              <a:t>Individual or group chat</a:t>
            </a:r>
          </a:p>
          <a:p>
            <a:pPr lvl="1"/>
            <a:endParaRPr lang="en-US" dirty="0">
              <a:latin typeface="Georgia" panose="02040502050405020303" pitchFamily="18" charset="0"/>
            </a:endParaRPr>
          </a:p>
          <a:p>
            <a:r>
              <a:rPr lang="en-US" dirty="0">
                <a:latin typeface="Georgia" panose="02040502050405020303" pitchFamily="18" charset="0"/>
              </a:rPr>
              <a:t>What did we use Slack for?</a:t>
            </a:r>
          </a:p>
          <a:p>
            <a:pPr lvl="1"/>
            <a:r>
              <a:rPr lang="en-US" dirty="0">
                <a:latin typeface="Georgia" panose="02040502050405020303" pitchFamily="18" charset="0"/>
              </a:rPr>
              <a:t>General communication</a:t>
            </a:r>
          </a:p>
          <a:p>
            <a:pPr lvl="1"/>
            <a:r>
              <a:rPr lang="en-US" dirty="0">
                <a:latin typeface="Georgia" panose="02040502050405020303" pitchFamily="18" charset="0"/>
              </a:rPr>
              <a:t>Suggestions on works</a:t>
            </a:r>
          </a:p>
          <a:p>
            <a:pPr lvl="1"/>
            <a:r>
              <a:rPr lang="en-US" dirty="0">
                <a:latin typeface="Georgia" panose="02040502050405020303" pitchFamily="18" charset="0"/>
              </a:rPr>
              <a:t>Coordination of assignments </a:t>
            </a:r>
            <a:r>
              <a:rPr lang="en-US">
                <a:latin typeface="Georgia" panose="02040502050405020303" pitchFamily="18" charset="0"/>
              </a:rPr>
              <a:t>and deadlines</a:t>
            </a:r>
            <a:endParaRPr lang="en-US" dirty="0">
              <a:latin typeface="Georgia" panose="02040502050405020303" pitchFamily="18" charset="0"/>
            </a:endParaRPr>
          </a:p>
        </p:txBody>
      </p:sp>
    </p:spTree>
    <p:extLst>
      <p:ext uri="{BB962C8B-B14F-4D97-AF65-F5344CB8AC3E}">
        <p14:creationId xmlns:p14="http://schemas.microsoft.com/office/powerpoint/2010/main" val="3552734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78" y="1524000"/>
            <a:ext cx="5687122" cy="23317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89860"/>
            <a:ext cx="3820313" cy="3175635"/>
          </a:xfrm>
          <a:prstGeom prst="rect">
            <a:avLst/>
          </a:prstGeom>
        </p:spPr>
      </p:pic>
    </p:spTree>
    <p:extLst>
      <p:ext uri="{BB962C8B-B14F-4D97-AF65-F5344CB8AC3E}">
        <p14:creationId xmlns:p14="http://schemas.microsoft.com/office/powerpoint/2010/main" val="1416451438"/>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40</TotalTime>
  <Words>2040</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Courier New</vt:lpstr>
      <vt:lpstr>Georgia</vt:lpstr>
      <vt:lpstr>Wingdings</vt:lpstr>
      <vt:lpstr>Light Background Segoe 4-3 template-template_April-17-2007</vt:lpstr>
      <vt:lpstr>White with Courier font for code slides</vt:lpstr>
      <vt:lpstr>Software Engineering Team Project</vt:lpstr>
      <vt:lpstr>PowerPoint Presentation</vt:lpstr>
      <vt:lpstr>Overview</vt:lpstr>
      <vt:lpstr>What is Our Project? Card Services: Wells Fargo</vt:lpstr>
      <vt:lpstr>*User interface screenshots</vt:lpstr>
      <vt:lpstr>*User interface screenshots</vt:lpstr>
      <vt:lpstr>Team Organization Communication</vt:lpstr>
      <vt:lpstr>Team Organization Communication</vt:lpstr>
      <vt:lpstr>Team Organization File Management</vt:lpstr>
      <vt:lpstr>Team Organization File Management</vt:lpstr>
      <vt:lpstr>Diagrams Navigation</vt:lpstr>
      <vt:lpstr>Diagrams Class</vt:lpstr>
      <vt:lpstr>Diagrams Use Case</vt:lpstr>
      <vt:lpstr>Development Tools XAMPP</vt:lpstr>
      <vt:lpstr>Development Tools Visual Paradigm</vt:lpstr>
      <vt:lpstr>Development Tools Notepad++</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Team Project</dc:title>
  <dc:creator>Devin Ritter</dc:creator>
  <cp:keywords/>
  <cp:lastModifiedBy>Devin Ritter</cp:lastModifiedBy>
  <cp:revision>7</cp:revision>
  <dcterms:created xsi:type="dcterms:W3CDTF">2017-02-26T22:38:15Z</dcterms:created>
  <dcterms:modified xsi:type="dcterms:W3CDTF">2017-03-02T14:19:29Z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