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6" d="100"/>
          <a:sy n="106" d="100"/>
        </p:scale>
        <p:origin x="1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9/16/2023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7520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9/16/2023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6026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9/16/2023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8290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9/16/2023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6284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9/16/2023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7012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9/16/2023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9317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9/16/2023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8535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9/16/2023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91187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9/16/2023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4967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9/16/2023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658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9/16/2023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6932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9/16/2023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66005093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13AE4BC-2211-4D4F-3686-2ACF60F9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y cars lined up in a row on floor">
            <a:extLst>
              <a:ext uri="{FF2B5EF4-FFF2-40B4-BE49-F238E27FC236}">
                <a16:creationId xmlns:a16="http://schemas.microsoft.com/office/drawing/2014/main" id="{95D4CAE9-8C9E-94A5-014A-2A451077ACCE}"/>
              </a:ext>
            </a:extLst>
          </p:cNvPr>
          <p:cNvPicPr>
            <a:picLocks noChangeAspect="1"/>
          </p:cNvPicPr>
          <p:nvPr/>
        </p:nvPicPr>
        <p:blipFill rotWithShape="1">
          <a:blip r:embed="rId2"/>
          <a:srcRect t="1541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FDF8B7E8-12B2-753C-7477-05B85D1D0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3729474" y="2822080"/>
            <a:ext cx="8481958" cy="4109294"/>
          </a:xfrm>
          <a:custGeom>
            <a:avLst/>
            <a:gdLst>
              <a:gd name="connsiteX0" fmla="*/ 2129133 w 8481958"/>
              <a:gd name="connsiteY0" fmla="*/ 1770 h 4109294"/>
              <a:gd name="connsiteX1" fmla="*/ 54314 w 8481958"/>
              <a:gd name="connsiteY1" fmla="*/ 918720 h 4109294"/>
              <a:gd name="connsiteX2" fmla="*/ 0 w 8481958"/>
              <a:gd name="connsiteY2" fmla="*/ 978213 h 4109294"/>
              <a:gd name="connsiteX3" fmla="*/ 54654 w 8481958"/>
              <a:gd name="connsiteY3" fmla="*/ 4109294 h 4109294"/>
              <a:gd name="connsiteX4" fmla="*/ 8481958 w 8481958"/>
              <a:gd name="connsiteY4" fmla="*/ 3962195 h 4109294"/>
              <a:gd name="connsiteX5" fmla="*/ 4000639 w 8481958"/>
              <a:gd name="connsiteY5" fmla="*/ 570502 h 4109294"/>
              <a:gd name="connsiteX6" fmla="*/ 3936789 w 8481958"/>
              <a:gd name="connsiteY6" fmla="*/ 524650 h 4109294"/>
              <a:gd name="connsiteX7" fmla="*/ 2305851 w 8481958"/>
              <a:gd name="connsiteY7" fmla="*/ 872 h 4109294"/>
              <a:gd name="connsiteX8" fmla="*/ 2129133 w 8481958"/>
              <a:gd name="connsiteY8" fmla="*/ 1770 h 410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1958" h="4109294">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18000">
                <a:schemeClr val="bg2">
                  <a:alpha val="79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CC0A38-FF80-093A-68E7-E2238A70202A}"/>
              </a:ext>
            </a:extLst>
          </p:cNvPr>
          <p:cNvSpPr>
            <a:spLocks noGrp="1"/>
          </p:cNvSpPr>
          <p:nvPr>
            <p:ph type="ctrTitle"/>
          </p:nvPr>
        </p:nvSpPr>
        <p:spPr>
          <a:xfrm>
            <a:off x="6673754" y="4385256"/>
            <a:ext cx="4679325" cy="1558341"/>
          </a:xfrm>
        </p:spPr>
        <p:txBody>
          <a:bodyPr anchor="b">
            <a:normAutofit/>
          </a:bodyPr>
          <a:lstStyle/>
          <a:p>
            <a:pPr algn="r">
              <a:lnSpc>
                <a:spcPct val="90000"/>
              </a:lnSpc>
            </a:pPr>
            <a:r>
              <a:rPr lang="en-US" sz="2500"/>
              <a:t>Budget and Environmentally Friendly Car Recommendation System</a:t>
            </a:r>
            <a:endParaRPr lang="en-CA" sz="2500"/>
          </a:p>
        </p:txBody>
      </p:sp>
      <p:sp>
        <p:nvSpPr>
          <p:cNvPr id="3" name="Subtitle 2">
            <a:extLst>
              <a:ext uri="{FF2B5EF4-FFF2-40B4-BE49-F238E27FC236}">
                <a16:creationId xmlns:a16="http://schemas.microsoft.com/office/drawing/2014/main" id="{5E42ABB7-220F-36D7-26C0-29D5818D9BBD}"/>
              </a:ext>
            </a:extLst>
          </p:cNvPr>
          <p:cNvSpPr>
            <a:spLocks noGrp="1"/>
          </p:cNvSpPr>
          <p:nvPr>
            <p:ph type="subTitle" idx="1"/>
          </p:nvPr>
        </p:nvSpPr>
        <p:spPr>
          <a:xfrm>
            <a:off x="8158767" y="3429000"/>
            <a:ext cx="3181436" cy="956256"/>
          </a:xfrm>
        </p:spPr>
        <p:txBody>
          <a:bodyPr anchor="b">
            <a:normAutofit/>
          </a:bodyPr>
          <a:lstStyle/>
          <a:p>
            <a:pPr algn="r"/>
            <a:r>
              <a:rPr lang="en-CA" dirty="0"/>
              <a:t>Sundus Yawar</a:t>
            </a:r>
            <a:endParaRPr lang="en-CA"/>
          </a:p>
        </p:txBody>
      </p:sp>
    </p:spTree>
    <p:extLst>
      <p:ext uri="{BB962C8B-B14F-4D97-AF65-F5344CB8AC3E}">
        <p14:creationId xmlns:p14="http://schemas.microsoft.com/office/powerpoint/2010/main" val="10848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3ED84-0D07-1894-CF63-AD8581616A54}"/>
              </a:ext>
            </a:extLst>
          </p:cNvPr>
          <p:cNvSpPr>
            <a:spLocks noGrp="1"/>
          </p:cNvSpPr>
          <p:nvPr>
            <p:ph type="body" idx="1"/>
          </p:nvPr>
        </p:nvSpPr>
        <p:spPr>
          <a:xfrm>
            <a:off x="472289" y="1254176"/>
            <a:ext cx="9948308" cy="955748"/>
          </a:xfrm>
        </p:spPr>
        <p:txBody>
          <a:bodyPr>
            <a:noAutofit/>
          </a:bodyPr>
          <a:lstStyle/>
          <a:p>
            <a:r>
              <a:rPr lang="en-CA" sz="1800" dirty="0"/>
              <a:t>- Not everyone can afford to buy and maintain a hybrid and electric vehicle despite wanting to make environmentally responsible choices</a:t>
            </a:r>
            <a:br>
              <a:rPr lang="en-CA" sz="1800" dirty="0"/>
            </a:br>
            <a:endParaRPr lang="en-CA" sz="1800" dirty="0"/>
          </a:p>
          <a:p>
            <a:r>
              <a:rPr lang="en-CA" sz="1800" dirty="0"/>
              <a:t>- Cost of living has increased substantially but salaries remain the same, last summer gas prices went up till 217 cents/Litre and this summer they went from 145 cents/Litre to 172 cents/Litre</a:t>
            </a:r>
            <a:br>
              <a:rPr lang="en-CA" sz="1800" dirty="0"/>
            </a:br>
            <a:endParaRPr lang="en-CA" sz="1800" dirty="0"/>
          </a:p>
          <a:p>
            <a:r>
              <a:rPr lang="en-CA" sz="1800" dirty="0"/>
              <a:t>- Helping users find a car that is both within their budget, is environmentally friendly and cost efficient in terms of fuel can help everyone make an environmentally responsible choice while staying within their budget</a:t>
            </a:r>
          </a:p>
        </p:txBody>
      </p:sp>
      <p:sp>
        <p:nvSpPr>
          <p:cNvPr id="4" name="Title 1">
            <a:extLst>
              <a:ext uri="{FF2B5EF4-FFF2-40B4-BE49-F238E27FC236}">
                <a16:creationId xmlns:a16="http://schemas.microsoft.com/office/drawing/2014/main" id="{892243C0-39F7-0D87-BB11-9AE1A6202AE5}"/>
              </a:ext>
            </a:extLst>
          </p:cNvPr>
          <p:cNvSpPr txBox="1">
            <a:spLocks/>
          </p:cNvSpPr>
          <p:nvPr/>
        </p:nvSpPr>
        <p:spPr>
          <a:xfrm>
            <a:off x="325844" y="108941"/>
            <a:ext cx="7767189" cy="793584"/>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nSpc>
                <a:spcPct val="100000"/>
              </a:lnSpc>
            </a:pPr>
            <a:r>
              <a:rPr lang="en-US" sz="3600" dirty="0"/>
              <a:t>Non-Technical Overview &amp; Potential Impact</a:t>
            </a:r>
          </a:p>
        </p:txBody>
      </p:sp>
      <p:pic>
        <p:nvPicPr>
          <p:cNvPr id="1028" name="Picture 4" descr="Being Green - Environment Friendly - John Grey Painting">
            <a:extLst>
              <a:ext uri="{FF2B5EF4-FFF2-40B4-BE49-F238E27FC236}">
                <a16:creationId xmlns:a16="http://schemas.microsoft.com/office/drawing/2014/main" id="{4F9FA570-760B-8E65-E340-3F4278311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017" y="5322094"/>
            <a:ext cx="1083469" cy="10834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bout Blue Electrical Inc - Blue Electrical Inc – Electrical Contractor ...">
            <a:extLst>
              <a:ext uri="{FF2B5EF4-FFF2-40B4-BE49-F238E27FC236}">
                <a16:creationId xmlns:a16="http://schemas.microsoft.com/office/drawing/2014/main" id="{763BAECD-4EE3-65F7-588D-C14BE2937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9048" y="5088731"/>
            <a:ext cx="1550194" cy="15501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nergy Efficiency | Amaze Heaters">
            <a:extLst>
              <a:ext uri="{FF2B5EF4-FFF2-40B4-BE49-F238E27FC236}">
                <a16:creationId xmlns:a16="http://schemas.microsoft.com/office/drawing/2014/main" id="{B8E62E21-EDE2-6627-2E8B-E6B53906CD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281" r="9062"/>
          <a:stretch/>
        </p:blipFill>
        <p:spPr bwMode="auto">
          <a:xfrm>
            <a:off x="6286511" y="5322094"/>
            <a:ext cx="1645989" cy="1083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79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3ED84-0D07-1894-CF63-AD8581616A54}"/>
              </a:ext>
            </a:extLst>
          </p:cNvPr>
          <p:cNvSpPr>
            <a:spLocks noGrp="1"/>
          </p:cNvSpPr>
          <p:nvPr>
            <p:ph type="body" idx="1"/>
          </p:nvPr>
        </p:nvSpPr>
        <p:spPr>
          <a:xfrm>
            <a:off x="459581" y="194396"/>
            <a:ext cx="5397260" cy="955748"/>
          </a:xfrm>
        </p:spPr>
        <p:txBody>
          <a:bodyPr/>
          <a:lstStyle/>
          <a:p>
            <a:endParaRPr lang="en-CA"/>
          </a:p>
        </p:txBody>
      </p:sp>
      <p:pic>
        <p:nvPicPr>
          <p:cNvPr id="2" name="Picture 1">
            <a:extLst>
              <a:ext uri="{FF2B5EF4-FFF2-40B4-BE49-F238E27FC236}">
                <a16:creationId xmlns:a16="http://schemas.microsoft.com/office/drawing/2014/main" id="{5341590B-1DFE-E5F1-9CEE-F99E0416E2D0}"/>
              </a:ext>
            </a:extLst>
          </p:cNvPr>
          <p:cNvPicPr>
            <a:picLocks noChangeAspect="1"/>
          </p:cNvPicPr>
          <p:nvPr/>
        </p:nvPicPr>
        <p:blipFill rotWithShape="1">
          <a:blip r:embed="rId2"/>
          <a:srcRect t="37454" b="6296"/>
          <a:stretch/>
        </p:blipFill>
        <p:spPr>
          <a:xfrm>
            <a:off x="20" y="5948"/>
            <a:ext cx="12191979" cy="6857989"/>
          </a:xfrm>
          <a:prstGeom prst="rect">
            <a:avLst/>
          </a:prstGeom>
          <a:noFill/>
        </p:spPr>
      </p:pic>
      <p:sp>
        <p:nvSpPr>
          <p:cNvPr id="4" name="Title 3">
            <a:extLst>
              <a:ext uri="{FF2B5EF4-FFF2-40B4-BE49-F238E27FC236}">
                <a16:creationId xmlns:a16="http://schemas.microsoft.com/office/drawing/2014/main" id="{D36AB3F8-F113-3FD9-7DF6-1179E2A0D424}"/>
              </a:ext>
            </a:extLst>
          </p:cNvPr>
          <p:cNvSpPr txBox="1">
            <a:spLocks/>
          </p:cNvSpPr>
          <p:nvPr/>
        </p:nvSpPr>
        <p:spPr>
          <a:xfrm>
            <a:off x="0" y="7322"/>
            <a:ext cx="12191980" cy="1392853"/>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CA" dirty="0">
                <a:solidFill>
                  <a:schemeClr val="accent1">
                    <a:lumMod val="75000"/>
                  </a:schemeClr>
                </a:solidFill>
              </a:rPr>
              <a:t>Proposed Vision for Tackling the Problem</a:t>
            </a:r>
          </a:p>
        </p:txBody>
      </p:sp>
      <p:sp>
        <p:nvSpPr>
          <p:cNvPr id="5" name="Text Placeholder 2">
            <a:extLst>
              <a:ext uri="{FF2B5EF4-FFF2-40B4-BE49-F238E27FC236}">
                <a16:creationId xmlns:a16="http://schemas.microsoft.com/office/drawing/2014/main" id="{09324564-426D-1127-0006-849B39F52189}"/>
              </a:ext>
            </a:extLst>
          </p:cNvPr>
          <p:cNvSpPr txBox="1">
            <a:spLocks/>
          </p:cNvSpPr>
          <p:nvPr/>
        </p:nvSpPr>
        <p:spPr>
          <a:xfrm>
            <a:off x="2066306" y="2080799"/>
            <a:ext cx="7843651" cy="3868739"/>
          </a:xfrm>
          <a:prstGeom prst="rect">
            <a:avLst/>
          </a:prstGeom>
          <a:solidFill>
            <a:schemeClr val="accent1">
              <a:lumMod val="20000"/>
              <a:lumOff val="80000"/>
            </a:schemeClr>
          </a:solidFill>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CA" sz="1400" dirty="0"/>
              <a:t>The data isn’t labeled for whether the cars in the dataset are green or not. However, it has sufficient information for an unsupervised learning model to detect similarities and cluster similar items together, which can help label the data </a:t>
            </a:r>
            <a:br>
              <a:rPr lang="en-CA" sz="1400" dirty="0"/>
            </a:br>
            <a:endParaRPr lang="en-CA" sz="1400" dirty="0"/>
          </a:p>
          <a:p>
            <a:pPr marL="342900" indent="-342900">
              <a:buFont typeface="Arial" panose="020B0604020202020204" pitchFamily="34" charset="0"/>
              <a:buChar char="•"/>
            </a:pPr>
            <a:r>
              <a:rPr lang="en-CA" sz="1400" dirty="0"/>
              <a:t>Unsupervised Machine Learning Technique to cluster the data for best and worst CO2 rating, Smog rating, Combined fuel consumption rating by Make and Vehicle class</a:t>
            </a:r>
            <a:br>
              <a:rPr lang="en-CA" sz="1400" dirty="0"/>
            </a:br>
            <a:endParaRPr lang="en-CA" sz="1400" dirty="0"/>
          </a:p>
          <a:p>
            <a:pPr marL="342900" indent="-342900">
              <a:buFont typeface="Arial" panose="020B0604020202020204" pitchFamily="34" charset="0"/>
              <a:buChar char="•"/>
            </a:pPr>
            <a:r>
              <a:rPr lang="en-CA" sz="1400" dirty="0"/>
              <a:t>Then will explore the data and label the clusters</a:t>
            </a:r>
            <a:br>
              <a:rPr lang="en-CA" sz="1400" dirty="0"/>
            </a:br>
            <a:endParaRPr lang="en-CA" sz="1400" dirty="0"/>
          </a:p>
          <a:p>
            <a:pPr marL="342900" indent="-342900">
              <a:buFont typeface="Arial" panose="020B0604020202020204" pitchFamily="34" charset="0"/>
              <a:buChar char="•"/>
            </a:pPr>
            <a:r>
              <a:rPr lang="en-CA" sz="1400" dirty="0"/>
              <a:t>Build a website that will allow users to select budget range and vehicle class they are interested in and since the data is labeled now thanks to unsupervised machine learning technique (clustering), it will just filter the data based on user input and recommend greener option within budget selected and vehicle class chosen</a:t>
            </a:r>
          </a:p>
        </p:txBody>
      </p:sp>
    </p:spTree>
    <p:extLst>
      <p:ext uri="{BB962C8B-B14F-4D97-AF65-F5344CB8AC3E}">
        <p14:creationId xmlns:p14="http://schemas.microsoft.com/office/powerpoint/2010/main" val="3668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AA85120-2515-BCE6-1B48-2A8F2F1E03A8}"/>
              </a:ext>
            </a:extLst>
          </p:cNvPr>
          <p:cNvSpPr txBox="1">
            <a:spLocks/>
          </p:cNvSpPr>
          <p:nvPr/>
        </p:nvSpPr>
        <p:spPr>
          <a:xfrm>
            <a:off x="0" y="15081"/>
            <a:ext cx="8258175" cy="10279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CA" dirty="0"/>
              <a:t>Introduction to the Dataset</a:t>
            </a:r>
          </a:p>
        </p:txBody>
      </p:sp>
      <p:graphicFrame>
        <p:nvGraphicFramePr>
          <p:cNvPr id="5" name="Table 5">
            <a:extLst>
              <a:ext uri="{FF2B5EF4-FFF2-40B4-BE49-F238E27FC236}">
                <a16:creationId xmlns:a16="http://schemas.microsoft.com/office/drawing/2014/main" id="{1FA730D2-9E3E-304F-F916-D49F346FE50A}"/>
              </a:ext>
            </a:extLst>
          </p:cNvPr>
          <p:cNvGraphicFramePr>
            <a:graphicFrameLocks noGrp="1"/>
          </p:cNvGraphicFramePr>
          <p:nvPr>
            <p:extLst>
              <p:ext uri="{D42A27DB-BD31-4B8C-83A1-F6EECF244321}">
                <p14:modId xmlns:p14="http://schemas.microsoft.com/office/powerpoint/2010/main" val="1367891210"/>
              </p:ext>
            </p:extLst>
          </p:nvPr>
        </p:nvGraphicFramePr>
        <p:xfrm>
          <a:off x="164961" y="2452991"/>
          <a:ext cx="11862077" cy="731520"/>
        </p:xfrm>
        <a:graphic>
          <a:graphicData uri="http://schemas.openxmlformats.org/drawingml/2006/table">
            <a:tbl>
              <a:tblPr firstRow="1" bandRow="1">
                <a:tableStyleId>{5C22544A-7EE6-4342-B048-85BDC9FD1C3A}</a:tableStyleId>
              </a:tblPr>
              <a:tblGrid>
                <a:gridCol w="593766">
                  <a:extLst>
                    <a:ext uri="{9D8B030D-6E8A-4147-A177-3AD203B41FA5}">
                      <a16:colId xmlns:a16="http://schemas.microsoft.com/office/drawing/2014/main" val="2690813017"/>
                    </a:ext>
                  </a:extLst>
                </a:gridCol>
                <a:gridCol w="568643">
                  <a:extLst>
                    <a:ext uri="{9D8B030D-6E8A-4147-A177-3AD203B41FA5}">
                      <a16:colId xmlns:a16="http://schemas.microsoft.com/office/drawing/2014/main" val="4023738986"/>
                    </a:ext>
                  </a:extLst>
                </a:gridCol>
                <a:gridCol w="601077">
                  <a:extLst>
                    <a:ext uri="{9D8B030D-6E8A-4147-A177-3AD203B41FA5}">
                      <a16:colId xmlns:a16="http://schemas.microsoft.com/office/drawing/2014/main" val="1995621132"/>
                    </a:ext>
                  </a:extLst>
                </a:gridCol>
                <a:gridCol w="819397">
                  <a:extLst>
                    <a:ext uri="{9D8B030D-6E8A-4147-A177-3AD203B41FA5}">
                      <a16:colId xmlns:a16="http://schemas.microsoft.com/office/drawing/2014/main" val="407827963"/>
                    </a:ext>
                  </a:extLst>
                </a:gridCol>
                <a:gridCol w="765959">
                  <a:extLst>
                    <a:ext uri="{9D8B030D-6E8A-4147-A177-3AD203B41FA5}">
                      <a16:colId xmlns:a16="http://schemas.microsoft.com/office/drawing/2014/main" val="3051154583"/>
                    </a:ext>
                  </a:extLst>
                </a:gridCol>
                <a:gridCol w="825335">
                  <a:extLst>
                    <a:ext uri="{9D8B030D-6E8A-4147-A177-3AD203B41FA5}">
                      <a16:colId xmlns:a16="http://schemas.microsoft.com/office/drawing/2014/main" val="4138166871"/>
                    </a:ext>
                  </a:extLst>
                </a:gridCol>
                <a:gridCol w="765958">
                  <a:extLst>
                    <a:ext uri="{9D8B030D-6E8A-4147-A177-3AD203B41FA5}">
                      <a16:colId xmlns:a16="http://schemas.microsoft.com/office/drawing/2014/main" val="3650117395"/>
                    </a:ext>
                  </a:extLst>
                </a:gridCol>
                <a:gridCol w="607438">
                  <a:extLst>
                    <a:ext uri="{9D8B030D-6E8A-4147-A177-3AD203B41FA5}">
                      <a16:colId xmlns:a16="http://schemas.microsoft.com/office/drawing/2014/main" val="1582351529"/>
                    </a:ext>
                  </a:extLst>
                </a:gridCol>
                <a:gridCol w="924479">
                  <a:extLst>
                    <a:ext uri="{9D8B030D-6E8A-4147-A177-3AD203B41FA5}">
                      <a16:colId xmlns:a16="http://schemas.microsoft.com/office/drawing/2014/main" val="2152423357"/>
                    </a:ext>
                  </a:extLst>
                </a:gridCol>
                <a:gridCol w="1140031">
                  <a:extLst>
                    <a:ext uri="{9D8B030D-6E8A-4147-A177-3AD203B41FA5}">
                      <a16:colId xmlns:a16="http://schemas.microsoft.com/office/drawing/2014/main" val="737522027"/>
                    </a:ext>
                  </a:extLst>
                </a:gridCol>
                <a:gridCol w="1203973">
                  <a:extLst>
                    <a:ext uri="{9D8B030D-6E8A-4147-A177-3AD203B41FA5}">
                      <a16:colId xmlns:a16="http://schemas.microsoft.com/office/drawing/2014/main" val="973494253"/>
                    </a:ext>
                  </a:extLst>
                </a:gridCol>
                <a:gridCol w="1169719">
                  <a:extLst>
                    <a:ext uri="{9D8B030D-6E8A-4147-A177-3AD203B41FA5}">
                      <a16:colId xmlns:a16="http://schemas.microsoft.com/office/drawing/2014/main" val="448188545"/>
                    </a:ext>
                  </a:extLst>
                </a:gridCol>
                <a:gridCol w="611579">
                  <a:extLst>
                    <a:ext uri="{9D8B030D-6E8A-4147-A177-3AD203B41FA5}">
                      <a16:colId xmlns:a16="http://schemas.microsoft.com/office/drawing/2014/main" val="662160265"/>
                    </a:ext>
                  </a:extLst>
                </a:gridCol>
                <a:gridCol w="706582">
                  <a:extLst>
                    <a:ext uri="{9D8B030D-6E8A-4147-A177-3AD203B41FA5}">
                      <a16:colId xmlns:a16="http://schemas.microsoft.com/office/drawing/2014/main" val="1479242463"/>
                    </a:ext>
                  </a:extLst>
                </a:gridCol>
                <a:gridCol w="558141">
                  <a:extLst>
                    <a:ext uri="{9D8B030D-6E8A-4147-A177-3AD203B41FA5}">
                      <a16:colId xmlns:a16="http://schemas.microsoft.com/office/drawing/2014/main" val="1867366062"/>
                    </a:ext>
                  </a:extLst>
                </a:gridCol>
              </a:tblGrid>
              <a:tr h="370840">
                <a:tc>
                  <a:txBody>
                    <a:bodyPr/>
                    <a:lstStyle/>
                    <a:p>
                      <a:pPr algn="l" fontAlgn="ctr"/>
                      <a:br>
                        <a:rPr lang="en-CA" sz="1050" b="1" dirty="0">
                          <a:effectLst/>
                        </a:rPr>
                      </a:br>
                      <a:r>
                        <a:rPr lang="en-CA" sz="1050" b="1" dirty="0" err="1">
                          <a:effectLst/>
                        </a:rPr>
                        <a:t>Model_Year</a:t>
                      </a:r>
                      <a:endParaRPr lang="en-CA" sz="1050" b="1" dirty="0">
                        <a:effectLst/>
                      </a:endParaRPr>
                    </a:p>
                  </a:txBody>
                  <a:tcPr anchor="ctr"/>
                </a:tc>
                <a:tc>
                  <a:txBody>
                    <a:bodyPr/>
                    <a:lstStyle/>
                    <a:p>
                      <a:pPr algn="l" fontAlgn="ctr"/>
                      <a:r>
                        <a:rPr lang="en-CA" sz="1050" b="1" dirty="0">
                          <a:effectLst/>
                        </a:rPr>
                        <a:t>Make</a:t>
                      </a:r>
                    </a:p>
                  </a:txBody>
                  <a:tcPr anchor="ctr"/>
                </a:tc>
                <a:tc>
                  <a:txBody>
                    <a:bodyPr/>
                    <a:lstStyle/>
                    <a:p>
                      <a:pPr algn="l" fontAlgn="ctr"/>
                      <a:r>
                        <a:rPr lang="en-CA" sz="1050" b="1" dirty="0">
                          <a:effectLst/>
                        </a:rPr>
                        <a:t>Model</a:t>
                      </a:r>
                    </a:p>
                  </a:txBody>
                  <a:tcPr anchor="ctr"/>
                </a:tc>
                <a:tc>
                  <a:txBody>
                    <a:bodyPr/>
                    <a:lstStyle/>
                    <a:p>
                      <a:pPr algn="l" fontAlgn="ctr"/>
                      <a:r>
                        <a:rPr lang="en-CA" sz="1050" b="1" dirty="0" err="1">
                          <a:effectLst/>
                        </a:rPr>
                        <a:t>Vehicle_Class</a:t>
                      </a:r>
                      <a:endParaRPr lang="en-CA" sz="1050" b="1" dirty="0">
                        <a:effectLst/>
                      </a:endParaRPr>
                    </a:p>
                  </a:txBody>
                  <a:tcPr anchor="ctr"/>
                </a:tc>
                <a:tc>
                  <a:txBody>
                    <a:bodyPr/>
                    <a:lstStyle/>
                    <a:p>
                      <a:pPr algn="l" fontAlgn="ctr"/>
                      <a:r>
                        <a:rPr lang="en-CA" sz="1050" b="1">
                          <a:effectLst/>
                        </a:rPr>
                        <a:t>Engine_Size(L)</a:t>
                      </a:r>
                    </a:p>
                  </a:txBody>
                  <a:tcPr anchor="ctr"/>
                </a:tc>
                <a:tc>
                  <a:txBody>
                    <a:bodyPr/>
                    <a:lstStyle/>
                    <a:p>
                      <a:pPr algn="l" fontAlgn="ctr"/>
                      <a:r>
                        <a:rPr lang="en-CA" sz="1050" b="1" dirty="0">
                          <a:solidFill>
                            <a:srgbClr val="FFFF00"/>
                          </a:solidFill>
                          <a:effectLst/>
                        </a:rPr>
                        <a:t>Cylinders</a:t>
                      </a:r>
                    </a:p>
                  </a:txBody>
                  <a:tcPr anchor="ctr"/>
                </a:tc>
                <a:tc>
                  <a:txBody>
                    <a:bodyPr/>
                    <a:lstStyle/>
                    <a:p>
                      <a:pPr algn="l" fontAlgn="ctr"/>
                      <a:r>
                        <a:rPr lang="en-CA" sz="1050" b="1" dirty="0">
                          <a:effectLst/>
                        </a:rPr>
                        <a:t>Transmission</a:t>
                      </a:r>
                    </a:p>
                  </a:txBody>
                  <a:tcPr anchor="ctr"/>
                </a:tc>
                <a:tc>
                  <a:txBody>
                    <a:bodyPr/>
                    <a:lstStyle/>
                    <a:p>
                      <a:pPr algn="l" fontAlgn="ctr"/>
                      <a:r>
                        <a:rPr lang="en-CA" sz="1050" b="1" dirty="0" err="1">
                          <a:effectLst/>
                        </a:rPr>
                        <a:t>Fuel_Type</a:t>
                      </a:r>
                      <a:endParaRPr lang="en-CA" sz="1050" b="1" dirty="0">
                        <a:effectLst/>
                      </a:endParaRPr>
                    </a:p>
                  </a:txBody>
                  <a:tcPr anchor="ctr"/>
                </a:tc>
                <a:tc>
                  <a:txBody>
                    <a:bodyPr/>
                    <a:lstStyle/>
                    <a:p>
                      <a:pPr algn="l" fontAlgn="ctr"/>
                      <a:r>
                        <a:rPr lang="en-US" sz="1050" b="1" dirty="0" err="1">
                          <a:solidFill>
                            <a:srgbClr val="FFFF00"/>
                          </a:solidFill>
                          <a:effectLst/>
                        </a:rPr>
                        <a:t>Fuel_Consumption</a:t>
                      </a:r>
                      <a:r>
                        <a:rPr lang="en-US" sz="1050" b="1" dirty="0">
                          <a:solidFill>
                            <a:srgbClr val="FFFF00"/>
                          </a:solidFill>
                          <a:effectLst/>
                        </a:rPr>
                        <a:t>-City(L/100 km)</a:t>
                      </a:r>
                    </a:p>
                  </a:txBody>
                  <a:tcPr anchor="ctr"/>
                </a:tc>
                <a:tc>
                  <a:txBody>
                    <a:bodyPr/>
                    <a:lstStyle/>
                    <a:p>
                      <a:pPr algn="l" fontAlgn="ctr"/>
                      <a:r>
                        <a:rPr lang="en-CA" sz="1050" b="1" dirty="0" err="1">
                          <a:solidFill>
                            <a:srgbClr val="FFFF00"/>
                          </a:solidFill>
                          <a:effectLst/>
                        </a:rPr>
                        <a:t>Fuel_Consumption</a:t>
                      </a:r>
                      <a:r>
                        <a:rPr lang="en-CA" sz="1050" b="1" dirty="0">
                          <a:solidFill>
                            <a:srgbClr val="FFFF00"/>
                          </a:solidFill>
                          <a:effectLst/>
                        </a:rPr>
                        <a:t>-Hwy(L/100 km)</a:t>
                      </a:r>
                    </a:p>
                  </a:txBody>
                  <a:tcPr anchor="ctr"/>
                </a:tc>
                <a:tc>
                  <a:txBody>
                    <a:bodyPr/>
                    <a:lstStyle/>
                    <a:p>
                      <a:pPr algn="l" fontAlgn="ctr"/>
                      <a:r>
                        <a:rPr lang="en-CA" sz="1050" b="1" dirty="0" err="1">
                          <a:effectLst/>
                        </a:rPr>
                        <a:t>Fuel_Consumption</a:t>
                      </a:r>
                      <a:r>
                        <a:rPr lang="en-CA" sz="1050" b="1" dirty="0">
                          <a:effectLst/>
                        </a:rPr>
                        <a:t>-Comb(L/100 km)</a:t>
                      </a:r>
                    </a:p>
                  </a:txBody>
                  <a:tcPr anchor="ctr"/>
                </a:tc>
                <a:tc>
                  <a:txBody>
                    <a:bodyPr/>
                    <a:lstStyle/>
                    <a:p>
                      <a:pPr algn="l" fontAlgn="ctr"/>
                      <a:r>
                        <a:rPr lang="en-CA" sz="1050" b="1" dirty="0">
                          <a:effectLst/>
                        </a:rPr>
                        <a:t>CO2_Emissions(g/km)</a:t>
                      </a:r>
                    </a:p>
                  </a:txBody>
                  <a:tcPr anchor="ctr"/>
                </a:tc>
                <a:tc>
                  <a:txBody>
                    <a:bodyPr/>
                    <a:lstStyle/>
                    <a:p>
                      <a:pPr algn="l" fontAlgn="ctr"/>
                      <a:r>
                        <a:rPr lang="en-CA" sz="1050" b="1" dirty="0">
                          <a:solidFill>
                            <a:srgbClr val="FFFF00"/>
                          </a:solidFill>
                          <a:effectLst/>
                        </a:rPr>
                        <a:t>CO2_Rating</a:t>
                      </a:r>
                    </a:p>
                  </a:txBody>
                  <a:tcPr anchor="ctr"/>
                </a:tc>
                <a:tc>
                  <a:txBody>
                    <a:bodyPr/>
                    <a:lstStyle/>
                    <a:p>
                      <a:pPr algn="l" fontAlgn="ctr"/>
                      <a:r>
                        <a:rPr lang="en-CA" sz="1050" b="1" dirty="0" err="1">
                          <a:effectLst/>
                        </a:rPr>
                        <a:t>Smog_Rating</a:t>
                      </a:r>
                      <a:endParaRPr lang="en-CA" sz="1050" b="1" dirty="0">
                        <a:effectLst/>
                      </a:endParaRPr>
                    </a:p>
                  </a:txBody>
                  <a:tcPr anchor="ctr"/>
                </a:tc>
                <a:tc>
                  <a:txBody>
                    <a:bodyPr/>
                    <a:lstStyle/>
                    <a:p>
                      <a:pPr algn="l" fontAlgn="ctr"/>
                      <a:r>
                        <a:rPr lang="en-CA" sz="1050" b="1" dirty="0">
                          <a:effectLst/>
                        </a:rPr>
                        <a:t>Price</a:t>
                      </a:r>
                    </a:p>
                  </a:txBody>
                  <a:tcPr anchor="ctr"/>
                </a:tc>
                <a:extLst>
                  <a:ext uri="{0D108BD9-81ED-4DB2-BD59-A6C34878D82A}">
                    <a16:rowId xmlns:a16="http://schemas.microsoft.com/office/drawing/2014/main" val="175790101"/>
                  </a:ext>
                </a:extLst>
              </a:tr>
            </a:tbl>
          </a:graphicData>
        </a:graphic>
      </p:graphicFrame>
      <p:sp>
        <p:nvSpPr>
          <p:cNvPr id="6" name="Subtitle 12">
            <a:extLst>
              <a:ext uri="{FF2B5EF4-FFF2-40B4-BE49-F238E27FC236}">
                <a16:creationId xmlns:a16="http://schemas.microsoft.com/office/drawing/2014/main" id="{68EC37F8-ED21-CBE7-0743-ECB96086BA93}"/>
              </a:ext>
            </a:extLst>
          </p:cNvPr>
          <p:cNvSpPr txBox="1">
            <a:spLocks/>
          </p:cNvSpPr>
          <p:nvPr/>
        </p:nvSpPr>
        <p:spPr>
          <a:xfrm>
            <a:off x="83544" y="977671"/>
            <a:ext cx="3568117" cy="557507"/>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u="sng" dirty="0"/>
              <a:t>6,951 rows and 15 columns</a:t>
            </a:r>
          </a:p>
        </p:txBody>
      </p:sp>
      <p:graphicFrame>
        <p:nvGraphicFramePr>
          <p:cNvPr id="8" name="Table 5">
            <a:extLst>
              <a:ext uri="{FF2B5EF4-FFF2-40B4-BE49-F238E27FC236}">
                <a16:creationId xmlns:a16="http://schemas.microsoft.com/office/drawing/2014/main" id="{F045A51C-F473-325C-4B17-FA628C6A7762}"/>
              </a:ext>
            </a:extLst>
          </p:cNvPr>
          <p:cNvGraphicFramePr>
            <a:graphicFrameLocks noGrp="1"/>
          </p:cNvGraphicFramePr>
          <p:nvPr>
            <p:extLst>
              <p:ext uri="{D42A27DB-BD31-4B8C-83A1-F6EECF244321}">
                <p14:modId xmlns:p14="http://schemas.microsoft.com/office/powerpoint/2010/main" val="2938081465"/>
              </p:ext>
            </p:extLst>
          </p:nvPr>
        </p:nvGraphicFramePr>
        <p:xfrm>
          <a:off x="164961" y="1639816"/>
          <a:ext cx="11862077" cy="731520"/>
        </p:xfrm>
        <a:graphic>
          <a:graphicData uri="http://schemas.openxmlformats.org/drawingml/2006/table">
            <a:tbl>
              <a:tblPr firstRow="1" bandRow="1">
                <a:tableStyleId>{5C22544A-7EE6-4342-B048-85BDC9FD1C3A}</a:tableStyleId>
              </a:tblPr>
              <a:tblGrid>
                <a:gridCol w="593766">
                  <a:extLst>
                    <a:ext uri="{9D8B030D-6E8A-4147-A177-3AD203B41FA5}">
                      <a16:colId xmlns:a16="http://schemas.microsoft.com/office/drawing/2014/main" val="2690813017"/>
                    </a:ext>
                  </a:extLst>
                </a:gridCol>
                <a:gridCol w="568643">
                  <a:extLst>
                    <a:ext uri="{9D8B030D-6E8A-4147-A177-3AD203B41FA5}">
                      <a16:colId xmlns:a16="http://schemas.microsoft.com/office/drawing/2014/main" val="4023738986"/>
                    </a:ext>
                  </a:extLst>
                </a:gridCol>
                <a:gridCol w="601077">
                  <a:extLst>
                    <a:ext uri="{9D8B030D-6E8A-4147-A177-3AD203B41FA5}">
                      <a16:colId xmlns:a16="http://schemas.microsoft.com/office/drawing/2014/main" val="1995621132"/>
                    </a:ext>
                  </a:extLst>
                </a:gridCol>
                <a:gridCol w="819397">
                  <a:extLst>
                    <a:ext uri="{9D8B030D-6E8A-4147-A177-3AD203B41FA5}">
                      <a16:colId xmlns:a16="http://schemas.microsoft.com/office/drawing/2014/main" val="407827963"/>
                    </a:ext>
                  </a:extLst>
                </a:gridCol>
                <a:gridCol w="765959">
                  <a:extLst>
                    <a:ext uri="{9D8B030D-6E8A-4147-A177-3AD203B41FA5}">
                      <a16:colId xmlns:a16="http://schemas.microsoft.com/office/drawing/2014/main" val="3051154583"/>
                    </a:ext>
                  </a:extLst>
                </a:gridCol>
                <a:gridCol w="825335">
                  <a:extLst>
                    <a:ext uri="{9D8B030D-6E8A-4147-A177-3AD203B41FA5}">
                      <a16:colId xmlns:a16="http://schemas.microsoft.com/office/drawing/2014/main" val="4138166871"/>
                    </a:ext>
                  </a:extLst>
                </a:gridCol>
                <a:gridCol w="765958">
                  <a:extLst>
                    <a:ext uri="{9D8B030D-6E8A-4147-A177-3AD203B41FA5}">
                      <a16:colId xmlns:a16="http://schemas.microsoft.com/office/drawing/2014/main" val="3650117395"/>
                    </a:ext>
                  </a:extLst>
                </a:gridCol>
                <a:gridCol w="607438">
                  <a:extLst>
                    <a:ext uri="{9D8B030D-6E8A-4147-A177-3AD203B41FA5}">
                      <a16:colId xmlns:a16="http://schemas.microsoft.com/office/drawing/2014/main" val="1582351529"/>
                    </a:ext>
                  </a:extLst>
                </a:gridCol>
                <a:gridCol w="924479">
                  <a:extLst>
                    <a:ext uri="{9D8B030D-6E8A-4147-A177-3AD203B41FA5}">
                      <a16:colId xmlns:a16="http://schemas.microsoft.com/office/drawing/2014/main" val="2152423357"/>
                    </a:ext>
                  </a:extLst>
                </a:gridCol>
                <a:gridCol w="1140031">
                  <a:extLst>
                    <a:ext uri="{9D8B030D-6E8A-4147-A177-3AD203B41FA5}">
                      <a16:colId xmlns:a16="http://schemas.microsoft.com/office/drawing/2014/main" val="737522027"/>
                    </a:ext>
                  </a:extLst>
                </a:gridCol>
                <a:gridCol w="1203973">
                  <a:extLst>
                    <a:ext uri="{9D8B030D-6E8A-4147-A177-3AD203B41FA5}">
                      <a16:colId xmlns:a16="http://schemas.microsoft.com/office/drawing/2014/main" val="973494253"/>
                    </a:ext>
                  </a:extLst>
                </a:gridCol>
                <a:gridCol w="983673">
                  <a:extLst>
                    <a:ext uri="{9D8B030D-6E8A-4147-A177-3AD203B41FA5}">
                      <a16:colId xmlns:a16="http://schemas.microsoft.com/office/drawing/2014/main" val="448188545"/>
                    </a:ext>
                  </a:extLst>
                </a:gridCol>
                <a:gridCol w="797625">
                  <a:extLst>
                    <a:ext uri="{9D8B030D-6E8A-4147-A177-3AD203B41FA5}">
                      <a16:colId xmlns:a16="http://schemas.microsoft.com/office/drawing/2014/main" val="662160265"/>
                    </a:ext>
                  </a:extLst>
                </a:gridCol>
                <a:gridCol w="579913">
                  <a:extLst>
                    <a:ext uri="{9D8B030D-6E8A-4147-A177-3AD203B41FA5}">
                      <a16:colId xmlns:a16="http://schemas.microsoft.com/office/drawing/2014/main" val="1479242463"/>
                    </a:ext>
                  </a:extLst>
                </a:gridCol>
                <a:gridCol w="684810">
                  <a:extLst>
                    <a:ext uri="{9D8B030D-6E8A-4147-A177-3AD203B41FA5}">
                      <a16:colId xmlns:a16="http://schemas.microsoft.com/office/drawing/2014/main" val="1867366062"/>
                    </a:ext>
                  </a:extLst>
                </a:gridCol>
              </a:tblGrid>
              <a:tr h="370840">
                <a:tc>
                  <a:txBody>
                    <a:bodyPr/>
                    <a:lstStyle/>
                    <a:p>
                      <a:pPr algn="l" fontAlgn="ctr"/>
                      <a:br>
                        <a:rPr lang="en-CA" sz="1050" b="1" dirty="0">
                          <a:effectLst/>
                        </a:rPr>
                      </a:br>
                      <a:r>
                        <a:rPr lang="en-CA" sz="1050" b="1" dirty="0" err="1">
                          <a:effectLst/>
                        </a:rPr>
                        <a:t>Model_Year</a:t>
                      </a:r>
                      <a:endParaRPr lang="en-CA" sz="1050" b="1" dirty="0">
                        <a:effectLst/>
                      </a:endParaRPr>
                    </a:p>
                  </a:txBody>
                  <a:tcPr anchor="ctr"/>
                </a:tc>
                <a:tc>
                  <a:txBody>
                    <a:bodyPr/>
                    <a:lstStyle/>
                    <a:p>
                      <a:pPr algn="l" fontAlgn="ctr"/>
                      <a:r>
                        <a:rPr lang="en-CA" sz="1050" b="1" dirty="0">
                          <a:effectLst/>
                        </a:rPr>
                        <a:t>Make</a:t>
                      </a:r>
                    </a:p>
                  </a:txBody>
                  <a:tcPr anchor="ctr"/>
                </a:tc>
                <a:tc>
                  <a:txBody>
                    <a:bodyPr/>
                    <a:lstStyle/>
                    <a:p>
                      <a:pPr algn="l" fontAlgn="ctr"/>
                      <a:r>
                        <a:rPr lang="en-CA" sz="1050" b="1" dirty="0">
                          <a:effectLst/>
                        </a:rPr>
                        <a:t>Model</a:t>
                      </a:r>
                    </a:p>
                  </a:txBody>
                  <a:tcPr anchor="ctr"/>
                </a:tc>
                <a:tc>
                  <a:txBody>
                    <a:bodyPr/>
                    <a:lstStyle/>
                    <a:p>
                      <a:pPr algn="l" fontAlgn="ctr"/>
                      <a:r>
                        <a:rPr lang="en-CA" sz="1050" b="1" dirty="0" err="1">
                          <a:effectLst/>
                        </a:rPr>
                        <a:t>Vehicle_Class</a:t>
                      </a:r>
                      <a:endParaRPr lang="en-CA" sz="1050" b="1" dirty="0">
                        <a:effectLst/>
                      </a:endParaRPr>
                    </a:p>
                  </a:txBody>
                  <a:tcPr anchor="ctr"/>
                </a:tc>
                <a:tc>
                  <a:txBody>
                    <a:bodyPr/>
                    <a:lstStyle/>
                    <a:p>
                      <a:pPr algn="l" fontAlgn="ctr"/>
                      <a:r>
                        <a:rPr lang="en-CA" sz="1050" b="1">
                          <a:effectLst/>
                        </a:rPr>
                        <a:t>Engine_Size(L)</a:t>
                      </a:r>
                    </a:p>
                  </a:txBody>
                  <a:tcPr anchor="ctr"/>
                </a:tc>
                <a:tc>
                  <a:txBody>
                    <a:bodyPr/>
                    <a:lstStyle/>
                    <a:p>
                      <a:pPr algn="l" fontAlgn="ctr"/>
                      <a:r>
                        <a:rPr lang="en-CA" sz="1050" b="1" dirty="0">
                          <a:solidFill>
                            <a:srgbClr val="FFFF00"/>
                          </a:solidFill>
                          <a:effectLst/>
                        </a:rPr>
                        <a:t>Cylinders</a:t>
                      </a:r>
                    </a:p>
                  </a:txBody>
                  <a:tcPr anchor="ctr"/>
                </a:tc>
                <a:tc>
                  <a:txBody>
                    <a:bodyPr/>
                    <a:lstStyle/>
                    <a:p>
                      <a:pPr algn="l" fontAlgn="ctr"/>
                      <a:r>
                        <a:rPr lang="en-CA" sz="1050" b="1" dirty="0">
                          <a:effectLst/>
                        </a:rPr>
                        <a:t>Transmission</a:t>
                      </a:r>
                    </a:p>
                  </a:txBody>
                  <a:tcPr anchor="ctr"/>
                </a:tc>
                <a:tc>
                  <a:txBody>
                    <a:bodyPr/>
                    <a:lstStyle/>
                    <a:p>
                      <a:pPr algn="l" fontAlgn="ctr"/>
                      <a:r>
                        <a:rPr lang="en-CA" sz="1050" b="1" dirty="0" err="1">
                          <a:effectLst/>
                        </a:rPr>
                        <a:t>Fuel_Type</a:t>
                      </a:r>
                      <a:endParaRPr lang="en-CA" sz="1050" b="1" dirty="0">
                        <a:effectLst/>
                      </a:endParaRPr>
                    </a:p>
                  </a:txBody>
                  <a:tcPr anchor="ctr"/>
                </a:tc>
                <a:tc>
                  <a:txBody>
                    <a:bodyPr/>
                    <a:lstStyle/>
                    <a:p>
                      <a:pPr algn="l" fontAlgn="ctr"/>
                      <a:r>
                        <a:rPr lang="en-US" sz="1050" b="1" dirty="0" err="1">
                          <a:solidFill>
                            <a:srgbClr val="FFFF00"/>
                          </a:solidFill>
                          <a:effectLst/>
                        </a:rPr>
                        <a:t>Fuel_Consumption</a:t>
                      </a:r>
                      <a:r>
                        <a:rPr lang="en-US" sz="1050" b="1" dirty="0">
                          <a:solidFill>
                            <a:srgbClr val="FFFF00"/>
                          </a:solidFill>
                          <a:effectLst/>
                        </a:rPr>
                        <a:t>-City(L/100 km)</a:t>
                      </a:r>
                    </a:p>
                  </a:txBody>
                  <a:tcPr anchor="ctr"/>
                </a:tc>
                <a:tc>
                  <a:txBody>
                    <a:bodyPr/>
                    <a:lstStyle/>
                    <a:p>
                      <a:pPr algn="l" fontAlgn="ctr"/>
                      <a:r>
                        <a:rPr lang="en-CA" sz="1050" b="1" dirty="0" err="1">
                          <a:solidFill>
                            <a:srgbClr val="FFFF00"/>
                          </a:solidFill>
                          <a:effectLst/>
                        </a:rPr>
                        <a:t>Fuel_Consumption</a:t>
                      </a:r>
                      <a:r>
                        <a:rPr lang="en-CA" sz="1050" b="1" dirty="0">
                          <a:solidFill>
                            <a:srgbClr val="FFFF00"/>
                          </a:solidFill>
                          <a:effectLst/>
                        </a:rPr>
                        <a:t>-Hwy(L/100 km)</a:t>
                      </a:r>
                    </a:p>
                  </a:txBody>
                  <a:tcPr anchor="ctr"/>
                </a:tc>
                <a:tc>
                  <a:txBody>
                    <a:bodyPr/>
                    <a:lstStyle/>
                    <a:p>
                      <a:pPr algn="l" fontAlgn="ctr"/>
                      <a:r>
                        <a:rPr lang="en-CA" sz="1050" b="1" dirty="0" err="1">
                          <a:effectLst/>
                        </a:rPr>
                        <a:t>Fuel_Consumption</a:t>
                      </a:r>
                      <a:r>
                        <a:rPr lang="en-CA" sz="1050" b="1" dirty="0">
                          <a:effectLst/>
                        </a:rPr>
                        <a:t>-Comb(L/100 km)</a:t>
                      </a:r>
                    </a:p>
                  </a:txBody>
                  <a:tcPr anchor="ctr"/>
                </a:tc>
                <a:tc>
                  <a:txBody>
                    <a:bodyPr/>
                    <a:lstStyle/>
                    <a:p>
                      <a:pPr algn="l" fontAlgn="ctr"/>
                      <a:r>
                        <a:rPr lang="en-CA" sz="1050" b="1" dirty="0" err="1">
                          <a:solidFill>
                            <a:srgbClr val="FFFF00"/>
                          </a:solidFill>
                          <a:effectLst/>
                        </a:rPr>
                        <a:t>Fuel_Consumption</a:t>
                      </a:r>
                      <a:r>
                        <a:rPr lang="en-CA" sz="1050" b="1" dirty="0">
                          <a:solidFill>
                            <a:srgbClr val="FFFF00"/>
                          </a:solidFill>
                          <a:effectLst/>
                        </a:rPr>
                        <a:t>-Comb(mpg)</a:t>
                      </a:r>
                    </a:p>
                  </a:txBody>
                  <a:tcPr anchor="ctr"/>
                </a:tc>
                <a:tc>
                  <a:txBody>
                    <a:bodyPr/>
                    <a:lstStyle/>
                    <a:p>
                      <a:pPr algn="l" fontAlgn="ctr"/>
                      <a:r>
                        <a:rPr lang="en-CA" sz="1050" b="1" dirty="0">
                          <a:effectLst/>
                        </a:rPr>
                        <a:t>CO2_Emissions(g/km)</a:t>
                      </a:r>
                    </a:p>
                  </a:txBody>
                  <a:tcPr anchor="ctr"/>
                </a:tc>
                <a:tc>
                  <a:txBody>
                    <a:bodyPr/>
                    <a:lstStyle/>
                    <a:p>
                      <a:pPr algn="l" fontAlgn="ctr"/>
                      <a:r>
                        <a:rPr lang="en-CA" sz="1050" b="1" dirty="0">
                          <a:solidFill>
                            <a:srgbClr val="FFFF00"/>
                          </a:solidFill>
                          <a:effectLst/>
                        </a:rPr>
                        <a:t>CO2_Rating</a:t>
                      </a:r>
                    </a:p>
                  </a:txBody>
                  <a:tcPr anchor="ctr"/>
                </a:tc>
                <a:tc>
                  <a:txBody>
                    <a:bodyPr/>
                    <a:lstStyle/>
                    <a:p>
                      <a:pPr algn="l" fontAlgn="ctr"/>
                      <a:r>
                        <a:rPr lang="en-CA" sz="1050" b="1" dirty="0" err="1">
                          <a:effectLst/>
                        </a:rPr>
                        <a:t>Smog_Rating</a:t>
                      </a:r>
                      <a:endParaRPr lang="en-CA" sz="1050" b="1" dirty="0">
                        <a:effectLst/>
                      </a:endParaRPr>
                    </a:p>
                  </a:txBody>
                  <a:tcPr anchor="ctr"/>
                </a:tc>
                <a:extLst>
                  <a:ext uri="{0D108BD9-81ED-4DB2-BD59-A6C34878D82A}">
                    <a16:rowId xmlns:a16="http://schemas.microsoft.com/office/drawing/2014/main" val="175790101"/>
                  </a:ext>
                </a:extLst>
              </a:tr>
            </a:tbl>
          </a:graphicData>
        </a:graphic>
      </p:graphicFrame>
      <p:sp>
        <p:nvSpPr>
          <p:cNvPr id="9" name="Subtitle 12">
            <a:extLst>
              <a:ext uri="{FF2B5EF4-FFF2-40B4-BE49-F238E27FC236}">
                <a16:creationId xmlns:a16="http://schemas.microsoft.com/office/drawing/2014/main" id="{C7F3D2BE-0B2A-5048-5B2D-21A99A947209}"/>
              </a:ext>
            </a:extLst>
          </p:cNvPr>
          <p:cNvSpPr txBox="1">
            <a:spLocks/>
          </p:cNvSpPr>
          <p:nvPr/>
        </p:nvSpPr>
        <p:spPr>
          <a:xfrm>
            <a:off x="164687" y="3184511"/>
            <a:ext cx="11862077" cy="731520"/>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u="sng" dirty="0"/>
              <a:t>- Prices data was brought in from other datasets, some of them included Price by Make, Model, Year and Mileage so I grouped by the 3 columns and took average then joined the grouped data with the main dataset.</a:t>
            </a:r>
          </a:p>
          <a:p>
            <a:r>
              <a:rPr lang="en-US" b="1" u="sng" dirty="0"/>
              <a:t>- Found </a:t>
            </a:r>
            <a:r>
              <a:rPr lang="en-US" b="1" u="sng" dirty="0">
                <a:solidFill>
                  <a:schemeClr val="accent5">
                    <a:lumMod val="75000"/>
                  </a:schemeClr>
                </a:solidFill>
              </a:rPr>
              <a:t>data quality issues </a:t>
            </a:r>
            <a:r>
              <a:rPr lang="en-US" b="1" u="sng" dirty="0"/>
              <a:t>in the prices dataset where prices for cars were in 100s and the mileage wasn’t even &gt; 10,000. The cars in the dataset were from 2017-2020. </a:t>
            </a:r>
          </a:p>
        </p:txBody>
      </p:sp>
      <p:pic>
        <p:nvPicPr>
          <p:cNvPr id="11" name="Picture 10">
            <a:extLst>
              <a:ext uri="{FF2B5EF4-FFF2-40B4-BE49-F238E27FC236}">
                <a16:creationId xmlns:a16="http://schemas.microsoft.com/office/drawing/2014/main" id="{6A4317EF-ECAF-D5C8-F98C-1ECF3FC2E3DE}"/>
              </a:ext>
            </a:extLst>
          </p:cNvPr>
          <p:cNvPicPr>
            <a:picLocks noChangeAspect="1"/>
          </p:cNvPicPr>
          <p:nvPr/>
        </p:nvPicPr>
        <p:blipFill>
          <a:blip r:embed="rId2"/>
          <a:stretch>
            <a:fillRect/>
          </a:stretch>
        </p:blipFill>
        <p:spPr>
          <a:xfrm>
            <a:off x="164687" y="4157172"/>
            <a:ext cx="5861351" cy="1524078"/>
          </a:xfrm>
          <a:prstGeom prst="rect">
            <a:avLst/>
          </a:prstGeom>
        </p:spPr>
      </p:pic>
      <p:sp>
        <p:nvSpPr>
          <p:cNvPr id="12" name="TextBox 11">
            <a:extLst>
              <a:ext uri="{FF2B5EF4-FFF2-40B4-BE49-F238E27FC236}">
                <a16:creationId xmlns:a16="http://schemas.microsoft.com/office/drawing/2014/main" id="{86D4ECEE-C5AB-8BBC-BAD2-FA499B8B59AF}"/>
              </a:ext>
            </a:extLst>
          </p:cNvPr>
          <p:cNvSpPr txBox="1"/>
          <p:nvPr/>
        </p:nvSpPr>
        <p:spPr>
          <a:xfrm>
            <a:off x="207818" y="5801096"/>
            <a:ext cx="5955476" cy="369332"/>
          </a:xfrm>
          <a:prstGeom prst="rect">
            <a:avLst/>
          </a:prstGeom>
          <a:noFill/>
        </p:spPr>
        <p:txBody>
          <a:bodyPr wrap="square" rtlCol="0">
            <a:spAutoFit/>
          </a:bodyPr>
          <a:lstStyle/>
          <a:p>
            <a:r>
              <a:rPr lang="en-CA" dirty="0"/>
              <a:t>For each Vehicle Class: Top Make for CO2_Rating</a:t>
            </a:r>
          </a:p>
        </p:txBody>
      </p:sp>
      <p:pic>
        <p:nvPicPr>
          <p:cNvPr id="14" name="Picture 13">
            <a:extLst>
              <a:ext uri="{FF2B5EF4-FFF2-40B4-BE49-F238E27FC236}">
                <a16:creationId xmlns:a16="http://schemas.microsoft.com/office/drawing/2014/main" id="{A9168B4C-5D84-4886-2C27-82B393CB0C3E}"/>
              </a:ext>
            </a:extLst>
          </p:cNvPr>
          <p:cNvPicPr>
            <a:picLocks noChangeAspect="1"/>
          </p:cNvPicPr>
          <p:nvPr/>
        </p:nvPicPr>
        <p:blipFill>
          <a:blip r:embed="rId3"/>
          <a:stretch>
            <a:fillRect/>
          </a:stretch>
        </p:blipFill>
        <p:spPr>
          <a:xfrm>
            <a:off x="6163294" y="4214325"/>
            <a:ext cx="5893103" cy="1466925"/>
          </a:xfrm>
          <a:prstGeom prst="rect">
            <a:avLst/>
          </a:prstGeom>
        </p:spPr>
      </p:pic>
      <p:sp>
        <p:nvSpPr>
          <p:cNvPr id="15" name="TextBox 14">
            <a:extLst>
              <a:ext uri="{FF2B5EF4-FFF2-40B4-BE49-F238E27FC236}">
                <a16:creationId xmlns:a16="http://schemas.microsoft.com/office/drawing/2014/main" id="{106ED424-E3BC-A88E-8197-FF134FA01BDE}"/>
              </a:ext>
            </a:extLst>
          </p:cNvPr>
          <p:cNvSpPr txBox="1"/>
          <p:nvPr/>
        </p:nvSpPr>
        <p:spPr>
          <a:xfrm>
            <a:off x="6163294" y="5801318"/>
            <a:ext cx="5955476" cy="369332"/>
          </a:xfrm>
          <a:prstGeom prst="rect">
            <a:avLst/>
          </a:prstGeom>
          <a:noFill/>
        </p:spPr>
        <p:txBody>
          <a:bodyPr wrap="square" rtlCol="0">
            <a:spAutoFit/>
          </a:bodyPr>
          <a:lstStyle/>
          <a:p>
            <a:r>
              <a:rPr lang="en-CA" dirty="0"/>
              <a:t>For each Vehicle Class: Top Make for </a:t>
            </a:r>
            <a:r>
              <a:rPr lang="en-CA" dirty="0" err="1"/>
              <a:t>Smog_Rating</a:t>
            </a:r>
            <a:endParaRPr lang="en-CA" dirty="0"/>
          </a:p>
        </p:txBody>
      </p:sp>
    </p:spTree>
    <p:extLst>
      <p:ext uri="{BB962C8B-B14F-4D97-AF65-F5344CB8AC3E}">
        <p14:creationId xmlns:p14="http://schemas.microsoft.com/office/powerpoint/2010/main" val="523234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3ED84-0D07-1894-CF63-AD8581616A54}"/>
              </a:ext>
            </a:extLst>
          </p:cNvPr>
          <p:cNvSpPr>
            <a:spLocks noGrp="1"/>
          </p:cNvSpPr>
          <p:nvPr>
            <p:ph type="body" idx="1"/>
          </p:nvPr>
        </p:nvSpPr>
        <p:spPr>
          <a:xfrm>
            <a:off x="52388" y="3429000"/>
            <a:ext cx="5397260" cy="955748"/>
          </a:xfrm>
        </p:spPr>
        <p:txBody>
          <a:bodyPr>
            <a:normAutofit/>
          </a:bodyPr>
          <a:lstStyle/>
          <a:p>
            <a:r>
              <a:rPr lang="en-CA" sz="1800" dirty="0"/>
              <a:t>Top 5 Vehicle Classes for Fuel Efficiency</a:t>
            </a:r>
          </a:p>
        </p:txBody>
      </p:sp>
      <p:sp>
        <p:nvSpPr>
          <p:cNvPr id="2" name="Title 3">
            <a:extLst>
              <a:ext uri="{FF2B5EF4-FFF2-40B4-BE49-F238E27FC236}">
                <a16:creationId xmlns:a16="http://schemas.microsoft.com/office/drawing/2014/main" id="{1E7AD55C-B8F5-C801-AD74-9A7CA1C89444}"/>
              </a:ext>
            </a:extLst>
          </p:cNvPr>
          <p:cNvSpPr txBox="1">
            <a:spLocks/>
          </p:cNvSpPr>
          <p:nvPr/>
        </p:nvSpPr>
        <p:spPr>
          <a:xfrm>
            <a:off x="0" y="15081"/>
            <a:ext cx="8258175" cy="10279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CA" dirty="0"/>
              <a:t>Introduction to the Dataset</a:t>
            </a:r>
          </a:p>
        </p:txBody>
      </p:sp>
      <p:pic>
        <p:nvPicPr>
          <p:cNvPr id="5" name="Picture 4">
            <a:extLst>
              <a:ext uri="{FF2B5EF4-FFF2-40B4-BE49-F238E27FC236}">
                <a16:creationId xmlns:a16="http://schemas.microsoft.com/office/drawing/2014/main" id="{8CCDFF30-CEEA-1338-7D90-1E43521E9A13}"/>
              </a:ext>
            </a:extLst>
          </p:cNvPr>
          <p:cNvPicPr>
            <a:picLocks noChangeAspect="1"/>
          </p:cNvPicPr>
          <p:nvPr/>
        </p:nvPicPr>
        <p:blipFill>
          <a:blip r:embed="rId2"/>
          <a:stretch>
            <a:fillRect/>
          </a:stretch>
        </p:blipFill>
        <p:spPr>
          <a:xfrm>
            <a:off x="0" y="1434620"/>
            <a:ext cx="5740695" cy="1924149"/>
          </a:xfrm>
          <a:prstGeom prst="rect">
            <a:avLst/>
          </a:prstGeom>
        </p:spPr>
      </p:pic>
      <p:pic>
        <p:nvPicPr>
          <p:cNvPr id="7" name="Picture 6">
            <a:extLst>
              <a:ext uri="{FF2B5EF4-FFF2-40B4-BE49-F238E27FC236}">
                <a16:creationId xmlns:a16="http://schemas.microsoft.com/office/drawing/2014/main" id="{74698937-4F5E-C1AB-F05C-9C55A483CD19}"/>
              </a:ext>
            </a:extLst>
          </p:cNvPr>
          <p:cNvPicPr>
            <a:picLocks noChangeAspect="1"/>
          </p:cNvPicPr>
          <p:nvPr/>
        </p:nvPicPr>
        <p:blipFill>
          <a:blip r:embed="rId3"/>
          <a:stretch>
            <a:fillRect/>
          </a:stretch>
        </p:blipFill>
        <p:spPr>
          <a:xfrm>
            <a:off x="5936139" y="1434620"/>
            <a:ext cx="6191568" cy="1797142"/>
          </a:xfrm>
          <a:prstGeom prst="rect">
            <a:avLst/>
          </a:prstGeom>
        </p:spPr>
      </p:pic>
      <p:sp>
        <p:nvSpPr>
          <p:cNvPr id="8" name="TextBox 7">
            <a:extLst>
              <a:ext uri="{FF2B5EF4-FFF2-40B4-BE49-F238E27FC236}">
                <a16:creationId xmlns:a16="http://schemas.microsoft.com/office/drawing/2014/main" id="{1D73F2A8-07F5-2498-994A-6881E8EF27CF}"/>
              </a:ext>
            </a:extLst>
          </p:cNvPr>
          <p:cNvSpPr txBox="1"/>
          <p:nvPr/>
        </p:nvSpPr>
        <p:spPr>
          <a:xfrm>
            <a:off x="5828267" y="3429000"/>
            <a:ext cx="5955476" cy="369332"/>
          </a:xfrm>
          <a:prstGeom prst="rect">
            <a:avLst/>
          </a:prstGeom>
          <a:noFill/>
        </p:spPr>
        <p:txBody>
          <a:bodyPr wrap="square" rtlCol="0">
            <a:spAutoFit/>
          </a:bodyPr>
          <a:lstStyle/>
          <a:p>
            <a:r>
              <a:rPr lang="en-CA" dirty="0"/>
              <a:t>For each Vehicle Class: Top Make for Fuel Efficiency</a:t>
            </a:r>
          </a:p>
        </p:txBody>
      </p:sp>
      <p:pic>
        <p:nvPicPr>
          <p:cNvPr id="10" name="Picture 9">
            <a:extLst>
              <a:ext uri="{FF2B5EF4-FFF2-40B4-BE49-F238E27FC236}">
                <a16:creationId xmlns:a16="http://schemas.microsoft.com/office/drawing/2014/main" id="{236AD6E7-0F7B-38CE-0513-5F4BA6188133}"/>
              </a:ext>
            </a:extLst>
          </p:cNvPr>
          <p:cNvPicPr>
            <a:picLocks noChangeAspect="1"/>
          </p:cNvPicPr>
          <p:nvPr/>
        </p:nvPicPr>
        <p:blipFill>
          <a:blip r:embed="rId4"/>
          <a:stretch>
            <a:fillRect/>
          </a:stretch>
        </p:blipFill>
        <p:spPr>
          <a:xfrm>
            <a:off x="3420137" y="4008652"/>
            <a:ext cx="5137414" cy="1911448"/>
          </a:xfrm>
          <a:prstGeom prst="rect">
            <a:avLst/>
          </a:prstGeom>
        </p:spPr>
      </p:pic>
      <p:sp>
        <p:nvSpPr>
          <p:cNvPr id="11" name="Text Placeholder 2">
            <a:extLst>
              <a:ext uri="{FF2B5EF4-FFF2-40B4-BE49-F238E27FC236}">
                <a16:creationId xmlns:a16="http://schemas.microsoft.com/office/drawing/2014/main" id="{0010CA15-139F-4EB5-E221-575437CE0F00}"/>
              </a:ext>
            </a:extLst>
          </p:cNvPr>
          <p:cNvSpPr txBox="1">
            <a:spLocks/>
          </p:cNvSpPr>
          <p:nvPr/>
        </p:nvSpPr>
        <p:spPr>
          <a:xfrm>
            <a:off x="4129087" y="5935505"/>
            <a:ext cx="5397260" cy="49768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CA" sz="1800" dirty="0"/>
              <a:t>Top 5 Makes for Fuel Efficiency</a:t>
            </a:r>
          </a:p>
        </p:txBody>
      </p:sp>
    </p:spTree>
    <p:extLst>
      <p:ext uri="{BB962C8B-B14F-4D97-AF65-F5344CB8AC3E}">
        <p14:creationId xmlns:p14="http://schemas.microsoft.com/office/powerpoint/2010/main" val="156866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3ED84-0D07-1894-CF63-AD8581616A54}"/>
              </a:ext>
            </a:extLst>
          </p:cNvPr>
          <p:cNvSpPr>
            <a:spLocks noGrp="1"/>
          </p:cNvSpPr>
          <p:nvPr>
            <p:ph type="body" idx="1"/>
          </p:nvPr>
        </p:nvSpPr>
        <p:spPr>
          <a:xfrm>
            <a:off x="222554" y="2006049"/>
            <a:ext cx="6682947" cy="3782489"/>
          </a:xfrm>
        </p:spPr>
        <p:txBody>
          <a:bodyPr>
            <a:normAutofit fontScale="40000" lnSpcReduction="20000"/>
          </a:bodyPr>
          <a:lstStyle/>
          <a:p>
            <a:r>
              <a:rPr lang="en-CA" b="1" dirty="0"/>
              <a:t>Data Processing And Feature Engineering:</a:t>
            </a:r>
          </a:p>
          <a:p>
            <a:pPr marL="342900" indent="-342900">
              <a:buFont typeface="Arial" panose="020B0604020202020204" pitchFamily="34" charset="0"/>
              <a:buChar char="•"/>
            </a:pPr>
            <a:r>
              <a:rPr lang="en-CA" dirty="0"/>
              <a:t>One hot encoding for Make, Transmission, and Fuel Type</a:t>
            </a:r>
          </a:p>
          <a:p>
            <a:pPr marL="800100" lvl="1" indent="-342900">
              <a:buFont typeface="Arial" panose="020B0604020202020204" pitchFamily="34" charset="0"/>
              <a:buChar char="•"/>
            </a:pPr>
            <a:r>
              <a:rPr lang="en-CA" dirty="0"/>
              <a:t>Determine any relationship between Transmission, Fuel with CO2 Emissions, Smog Rating and Combine Fuel Consumption</a:t>
            </a:r>
          </a:p>
          <a:p>
            <a:pPr marL="800100" lvl="1" indent="-342900">
              <a:buFont typeface="Arial" panose="020B0604020202020204" pitchFamily="34" charset="0"/>
              <a:buChar char="•"/>
            </a:pPr>
            <a:r>
              <a:rPr lang="en-CA" dirty="0"/>
              <a:t>If there is no </a:t>
            </a:r>
            <a:r>
              <a:rPr lang="en-CA" b="1" dirty="0"/>
              <a:t>relevance for transmission </a:t>
            </a:r>
            <a:r>
              <a:rPr lang="en-CA" dirty="0"/>
              <a:t>then remove that column</a:t>
            </a:r>
          </a:p>
          <a:p>
            <a:pPr marL="800100" lvl="1" indent="-342900">
              <a:buFont typeface="Arial" panose="020B0604020202020204" pitchFamily="34" charset="0"/>
              <a:buChar char="•"/>
            </a:pPr>
            <a:r>
              <a:rPr lang="en-CA" b="1" dirty="0"/>
              <a:t>One hot encoding </a:t>
            </a:r>
            <a:r>
              <a:rPr lang="en-CA" dirty="0"/>
              <a:t>can lead to dimensionality issues, so will need to handle that if it appears</a:t>
            </a:r>
          </a:p>
          <a:p>
            <a:pPr marL="1257300" lvl="2" indent="-342900">
              <a:buFont typeface="Arial" panose="020B0604020202020204" pitchFamily="34" charset="0"/>
              <a:buChar char="•"/>
            </a:pPr>
            <a:r>
              <a:rPr lang="en-CA" dirty="0"/>
              <a:t># of Columns including Transmission:  40 + 26 + 5 + (15-5-3) = 78</a:t>
            </a:r>
          </a:p>
          <a:p>
            <a:pPr marL="1257300" lvl="2" indent="-342900">
              <a:buFont typeface="Arial" panose="020B0604020202020204" pitchFamily="34" charset="0"/>
              <a:buChar char="•"/>
            </a:pPr>
            <a:r>
              <a:rPr lang="en-CA" dirty="0"/>
              <a:t># of Columns excluding Transmission: 40 + 5 + (15-5-3) = 52</a:t>
            </a:r>
          </a:p>
          <a:p>
            <a:pPr marL="342900" indent="-342900">
              <a:buFont typeface="Arial" panose="020B0604020202020204" pitchFamily="34" charset="0"/>
              <a:buChar char="•"/>
            </a:pPr>
            <a:r>
              <a:rPr lang="en-CA" dirty="0"/>
              <a:t>Remove the columns in yellow due to correlations heatmap results</a:t>
            </a:r>
          </a:p>
          <a:p>
            <a:pPr marL="342900" indent="-342900">
              <a:buFont typeface="Arial" panose="020B0604020202020204" pitchFamily="34" charset="0"/>
              <a:buChar char="•"/>
            </a:pPr>
            <a:r>
              <a:rPr lang="en-CA" dirty="0"/>
              <a:t>Use KNN (K-Nearest Neighbours) to impute missing values for Prices because the datasets I gathered didn’t have sufficient data to add Prices for all the Make, Model and Year cars</a:t>
            </a:r>
          </a:p>
          <a:p>
            <a:pPr marL="342900" indent="-342900">
              <a:buFont typeface="Arial" panose="020B0604020202020204" pitchFamily="34" charset="0"/>
              <a:buChar char="•"/>
            </a:pPr>
            <a:endParaRPr lang="en-CA" dirty="0"/>
          </a:p>
          <a:p>
            <a:r>
              <a:rPr lang="en-CA" b="1" dirty="0"/>
              <a:t>Baseline Modeling:</a:t>
            </a:r>
          </a:p>
          <a:p>
            <a:pPr marL="342900" indent="-342900">
              <a:buFont typeface="Arial" panose="020B0604020202020204" pitchFamily="34" charset="0"/>
              <a:buChar char="•"/>
            </a:pPr>
            <a:r>
              <a:rPr lang="en-CA" dirty="0"/>
              <a:t>K-Means clustering algorithm </a:t>
            </a:r>
          </a:p>
          <a:p>
            <a:pPr marL="800100" lvl="1" indent="-342900">
              <a:buFont typeface="Arial" panose="020B0604020202020204" pitchFamily="34" charset="0"/>
              <a:buChar char="•"/>
            </a:pPr>
            <a:r>
              <a:rPr lang="en-CA" dirty="0"/>
              <a:t>Simple to implement</a:t>
            </a:r>
          </a:p>
          <a:p>
            <a:pPr marL="800100" lvl="1" indent="-342900">
              <a:buFont typeface="Arial" panose="020B0604020202020204" pitchFamily="34" charset="0"/>
              <a:buChar char="•"/>
            </a:pPr>
            <a:r>
              <a:rPr lang="en-CA" dirty="0"/>
              <a:t>Computationally efficient for moderately sized dataset</a:t>
            </a:r>
          </a:p>
          <a:p>
            <a:pPr marL="800100" lvl="1" indent="-342900">
              <a:buFont typeface="Arial" panose="020B0604020202020204" pitchFamily="34" charset="0"/>
              <a:buChar char="•"/>
            </a:pPr>
            <a:r>
              <a:rPr lang="en-CA" dirty="0"/>
              <a:t>Easy interpretations as it assigns each data point to the nearest cluster center</a:t>
            </a:r>
          </a:p>
          <a:p>
            <a:endParaRPr lang="en-CA" dirty="0"/>
          </a:p>
          <a:p>
            <a:pPr marL="342900" indent="-342900">
              <a:buFont typeface="Arial" panose="020B0604020202020204" pitchFamily="34" charset="0"/>
              <a:buChar char="•"/>
            </a:pPr>
            <a:endParaRPr lang="en-CA" dirty="0"/>
          </a:p>
          <a:p>
            <a:endParaRPr lang="en-CA" dirty="0"/>
          </a:p>
        </p:txBody>
      </p:sp>
      <p:sp>
        <p:nvSpPr>
          <p:cNvPr id="2" name="Title 3">
            <a:extLst>
              <a:ext uri="{FF2B5EF4-FFF2-40B4-BE49-F238E27FC236}">
                <a16:creationId xmlns:a16="http://schemas.microsoft.com/office/drawing/2014/main" id="{4D831B86-183D-E0B3-6586-5C637F02FDDD}"/>
              </a:ext>
            </a:extLst>
          </p:cNvPr>
          <p:cNvSpPr txBox="1">
            <a:spLocks/>
          </p:cNvSpPr>
          <p:nvPr/>
        </p:nvSpPr>
        <p:spPr>
          <a:xfrm>
            <a:off x="66676" y="179388"/>
            <a:ext cx="6211185" cy="685006"/>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CA" dirty="0"/>
              <a:t>Next Steps</a:t>
            </a:r>
          </a:p>
        </p:txBody>
      </p:sp>
      <p:graphicFrame>
        <p:nvGraphicFramePr>
          <p:cNvPr id="4" name="Table 5">
            <a:extLst>
              <a:ext uri="{FF2B5EF4-FFF2-40B4-BE49-F238E27FC236}">
                <a16:creationId xmlns:a16="http://schemas.microsoft.com/office/drawing/2014/main" id="{80A8508D-6E54-E6CD-BE55-F26196A81B27}"/>
              </a:ext>
            </a:extLst>
          </p:cNvPr>
          <p:cNvGraphicFramePr>
            <a:graphicFrameLocks noGrp="1"/>
          </p:cNvGraphicFramePr>
          <p:nvPr>
            <p:extLst>
              <p:ext uri="{D42A27DB-BD31-4B8C-83A1-F6EECF244321}">
                <p14:modId xmlns:p14="http://schemas.microsoft.com/office/powerpoint/2010/main" val="522406739"/>
              </p:ext>
            </p:extLst>
          </p:nvPr>
        </p:nvGraphicFramePr>
        <p:xfrm>
          <a:off x="222555" y="1069462"/>
          <a:ext cx="11862077" cy="731520"/>
        </p:xfrm>
        <a:graphic>
          <a:graphicData uri="http://schemas.openxmlformats.org/drawingml/2006/table">
            <a:tbl>
              <a:tblPr firstRow="1" bandRow="1">
                <a:tableStyleId>{5C22544A-7EE6-4342-B048-85BDC9FD1C3A}</a:tableStyleId>
              </a:tblPr>
              <a:tblGrid>
                <a:gridCol w="593766">
                  <a:extLst>
                    <a:ext uri="{9D8B030D-6E8A-4147-A177-3AD203B41FA5}">
                      <a16:colId xmlns:a16="http://schemas.microsoft.com/office/drawing/2014/main" val="2690813017"/>
                    </a:ext>
                  </a:extLst>
                </a:gridCol>
                <a:gridCol w="568643">
                  <a:extLst>
                    <a:ext uri="{9D8B030D-6E8A-4147-A177-3AD203B41FA5}">
                      <a16:colId xmlns:a16="http://schemas.microsoft.com/office/drawing/2014/main" val="4023738986"/>
                    </a:ext>
                  </a:extLst>
                </a:gridCol>
                <a:gridCol w="601077">
                  <a:extLst>
                    <a:ext uri="{9D8B030D-6E8A-4147-A177-3AD203B41FA5}">
                      <a16:colId xmlns:a16="http://schemas.microsoft.com/office/drawing/2014/main" val="1995621132"/>
                    </a:ext>
                  </a:extLst>
                </a:gridCol>
                <a:gridCol w="819397">
                  <a:extLst>
                    <a:ext uri="{9D8B030D-6E8A-4147-A177-3AD203B41FA5}">
                      <a16:colId xmlns:a16="http://schemas.microsoft.com/office/drawing/2014/main" val="407827963"/>
                    </a:ext>
                  </a:extLst>
                </a:gridCol>
                <a:gridCol w="765959">
                  <a:extLst>
                    <a:ext uri="{9D8B030D-6E8A-4147-A177-3AD203B41FA5}">
                      <a16:colId xmlns:a16="http://schemas.microsoft.com/office/drawing/2014/main" val="3051154583"/>
                    </a:ext>
                  </a:extLst>
                </a:gridCol>
                <a:gridCol w="825335">
                  <a:extLst>
                    <a:ext uri="{9D8B030D-6E8A-4147-A177-3AD203B41FA5}">
                      <a16:colId xmlns:a16="http://schemas.microsoft.com/office/drawing/2014/main" val="4138166871"/>
                    </a:ext>
                  </a:extLst>
                </a:gridCol>
                <a:gridCol w="765958">
                  <a:extLst>
                    <a:ext uri="{9D8B030D-6E8A-4147-A177-3AD203B41FA5}">
                      <a16:colId xmlns:a16="http://schemas.microsoft.com/office/drawing/2014/main" val="3650117395"/>
                    </a:ext>
                  </a:extLst>
                </a:gridCol>
                <a:gridCol w="607438">
                  <a:extLst>
                    <a:ext uri="{9D8B030D-6E8A-4147-A177-3AD203B41FA5}">
                      <a16:colId xmlns:a16="http://schemas.microsoft.com/office/drawing/2014/main" val="1582351529"/>
                    </a:ext>
                  </a:extLst>
                </a:gridCol>
                <a:gridCol w="924479">
                  <a:extLst>
                    <a:ext uri="{9D8B030D-6E8A-4147-A177-3AD203B41FA5}">
                      <a16:colId xmlns:a16="http://schemas.microsoft.com/office/drawing/2014/main" val="2152423357"/>
                    </a:ext>
                  </a:extLst>
                </a:gridCol>
                <a:gridCol w="1140031">
                  <a:extLst>
                    <a:ext uri="{9D8B030D-6E8A-4147-A177-3AD203B41FA5}">
                      <a16:colId xmlns:a16="http://schemas.microsoft.com/office/drawing/2014/main" val="737522027"/>
                    </a:ext>
                  </a:extLst>
                </a:gridCol>
                <a:gridCol w="1203973">
                  <a:extLst>
                    <a:ext uri="{9D8B030D-6E8A-4147-A177-3AD203B41FA5}">
                      <a16:colId xmlns:a16="http://schemas.microsoft.com/office/drawing/2014/main" val="973494253"/>
                    </a:ext>
                  </a:extLst>
                </a:gridCol>
                <a:gridCol w="1169719">
                  <a:extLst>
                    <a:ext uri="{9D8B030D-6E8A-4147-A177-3AD203B41FA5}">
                      <a16:colId xmlns:a16="http://schemas.microsoft.com/office/drawing/2014/main" val="448188545"/>
                    </a:ext>
                  </a:extLst>
                </a:gridCol>
                <a:gridCol w="611579">
                  <a:extLst>
                    <a:ext uri="{9D8B030D-6E8A-4147-A177-3AD203B41FA5}">
                      <a16:colId xmlns:a16="http://schemas.microsoft.com/office/drawing/2014/main" val="662160265"/>
                    </a:ext>
                  </a:extLst>
                </a:gridCol>
                <a:gridCol w="706582">
                  <a:extLst>
                    <a:ext uri="{9D8B030D-6E8A-4147-A177-3AD203B41FA5}">
                      <a16:colId xmlns:a16="http://schemas.microsoft.com/office/drawing/2014/main" val="1479242463"/>
                    </a:ext>
                  </a:extLst>
                </a:gridCol>
                <a:gridCol w="558141">
                  <a:extLst>
                    <a:ext uri="{9D8B030D-6E8A-4147-A177-3AD203B41FA5}">
                      <a16:colId xmlns:a16="http://schemas.microsoft.com/office/drawing/2014/main" val="1867366062"/>
                    </a:ext>
                  </a:extLst>
                </a:gridCol>
              </a:tblGrid>
              <a:tr h="370840">
                <a:tc>
                  <a:txBody>
                    <a:bodyPr/>
                    <a:lstStyle/>
                    <a:p>
                      <a:pPr algn="l" fontAlgn="ctr"/>
                      <a:br>
                        <a:rPr lang="en-CA" sz="1050" b="1" dirty="0">
                          <a:effectLst/>
                        </a:rPr>
                      </a:br>
                      <a:r>
                        <a:rPr lang="en-CA" sz="1050" b="1" dirty="0" err="1">
                          <a:effectLst/>
                        </a:rPr>
                        <a:t>Model_Year</a:t>
                      </a:r>
                      <a:endParaRPr lang="en-CA" sz="1050" b="1" dirty="0">
                        <a:effectLst/>
                      </a:endParaRPr>
                    </a:p>
                  </a:txBody>
                  <a:tcPr anchor="ctr"/>
                </a:tc>
                <a:tc>
                  <a:txBody>
                    <a:bodyPr/>
                    <a:lstStyle/>
                    <a:p>
                      <a:pPr algn="l" fontAlgn="ctr"/>
                      <a:r>
                        <a:rPr lang="en-CA" sz="1050" b="1" dirty="0">
                          <a:effectLst/>
                        </a:rPr>
                        <a:t>Make</a:t>
                      </a:r>
                    </a:p>
                  </a:txBody>
                  <a:tcPr anchor="ctr"/>
                </a:tc>
                <a:tc>
                  <a:txBody>
                    <a:bodyPr/>
                    <a:lstStyle/>
                    <a:p>
                      <a:pPr algn="l" fontAlgn="ctr"/>
                      <a:r>
                        <a:rPr lang="en-CA" sz="1050" b="1" dirty="0">
                          <a:solidFill>
                            <a:srgbClr val="FFFF00"/>
                          </a:solidFill>
                          <a:effectLst/>
                        </a:rPr>
                        <a:t>Model</a:t>
                      </a:r>
                    </a:p>
                  </a:txBody>
                  <a:tcPr anchor="ctr"/>
                </a:tc>
                <a:tc>
                  <a:txBody>
                    <a:bodyPr/>
                    <a:lstStyle/>
                    <a:p>
                      <a:pPr algn="l" fontAlgn="ctr"/>
                      <a:r>
                        <a:rPr lang="en-CA" sz="1050" b="1" dirty="0" err="1">
                          <a:effectLst/>
                        </a:rPr>
                        <a:t>Vehicle_Class</a:t>
                      </a:r>
                      <a:endParaRPr lang="en-CA" sz="1050" b="1" dirty="0">
                        <a:effectLst/>
                      </a:endParaRPr>
                    </a:p>
                  </a:txBody>
                  <a:tcPr anchor="ctr"/>
                </a:tc>
                <a:tc>
                  <a:txBody>
                    <a:bodyPr/>
                    <a:lstStyle/>
                    <a:p>
                      <a:pPr algn="l" fontAlgn="ctr"/>
                      <a:r>
                        <a:rPr lang="en-CA" sz="1050" b="1">
                          <a:effectLst/>
                        </a:rPr>
                        <a:t>Engine_Size(L)</a:t>
                      </a:r>
                    </a:p>
                  </a:txBody>
                  <a:tcPr anchor="ctr"/>
                </a:tc>
                <a:tc>
                  <a:txBody>
                    <a:bodyPr/>
                    <a:lstStyle/>
                    <a:p>
                      <a:pPr algn="l" fontAlgn="ctr"/>
                      <a:r>
                        <a:rPr lang="en-CA" sz="1050" b="1" dirty="0">
                          <a:solidFill>
                            <a:srgbClr val="FFFF00"/>
                          </a:solidFill>
                          <a:effectLst/>
                        </a:rPr>
                        <a:t>Cylinders</a:t>
                      </a:r>
                    </a:p>
                  </a:txBody>
                  <a:tcPr anchor="ctr"/>
                </a:tc>
                <a:tc>
                  <a:txBody>
                    <a:bodyPr/>
                    <a:lstStyle/>
                    <a:p>
                      <a:pPr algn="l" fontAlgn="ctr"/>
                      <a:r>
                        <a:rPr lang="en-CA" sz="1050" b="1" dirty="0">
                          <a:solidFill>
                            <a:srgbClr val="FFC000"/>
                          </a:solidFill>
                          <a:effectLst/>
                        </a:rPr>
                        <a:t>Transmission</a:t>
                      </a:r>
                    </a:p>
                  </a:txBody>
                  <a:tcPr anchor="ctr"/>
                </a:tc>
                <a:tc>
                  <a:txBody>
                    <a:bodyPr/>
                    <a:lstStyle/>
                    <a:p>
                      <a:pPr algn="l" fontAlgn="ctr"/>
                      <a:r>
                        <a:rPr lang="en-CA" sz="1050" b="1" dirty="0" err="1">
                          <a:effectLst/>
                        </a:rPr>
                        <a:t>Fuel_Type</a:t>
                      </a:r>
                      <a:endParaRPr lang="en-CA" sz="1050" b="1" dirty="0">
                        <a:effectLst/>
                      </a:endParaRPr>
                    </a:p>
                  </a:txBody>
                  <a:tcPr anchor="ctr"/>
                </a:tc>
                <a:tc>
                  <a:txBody>
                    <a:bodyPr/>
                    <a:lstStyle/>
                    <a:p>
                      <a:pPr algn="l" fontAlgn="ctr"/>
                      <a:r>
                        <a:rPr lang="en-US" sz="1050" b="1" dirty="0" err="1">
                          <a:solidFill>
                            <a:srgbClr val="FFFF00"/>
                          </a:solidFill>
                          <a:effectLst/>
                        </a:rPr>
                        <a:t>Fuel_Consumption</a:t>
                      </a:r>
                      <a:r>
                        <a:rPr lang="en-US" sz="1050" b="1" dirty="0">
                          <a:solidFill>
                            <a:srgbClr val="FFFF00"/>
                          </a:solidFill>
                          <a:effectLst/>
                        </a:rPr>
                        <a:t>-City(L/100 km)</a:t>
                      </a:r>
                    </a:p>
                  </a:txBody>
                  <a:tcPr anchor="ctr"/>
                </a:tc>
                <a:tc>
                  <a:txBody>
                    <a:bodyPr/>
                    <a:lstStyle/>
                    <a:p>
                      <a:pPr algn="l" fontAlgn="ctr"/>
                      <a:r>
                        <a:rPr lang="en-CA" sz="1050" b="1" dirty="0" err="1">
                          <a:solidFill>
                            <a:srgbClr val="FFFF00"/>
                          </a:solidFill>
                          <a:effectLst/>
                        </a:rPr>
                        <a:t>Fuel_Consumption</a:t>
                      </a:r>
                      <a:r>
                        <a:rPr lang="en-CA" sz="1050" b="1" dirty="0">
                          <a:solidFill>
                            <a:srgbClr val="FFFF00"/>
                          </a:solidFill>
                          <a:effectLst/>
                        </a:rPr>
                        <a:t>-Hwy(L/100 km)</a:t>
                      </a:r>
                    </a:p>
                  </a:txBody>
                  <a:tcPr anchor="ctr"/>
                </a:tc>
                <a:tc>
                  <a:txBody>
                    <a:bodyPr/>
                    <a:lstStyle/>
                    <a:p>
                      <a:pPr algn="l" fontAlgn="ctr"/>
                      <a:r>
                        <a:rPr lang="en-CA" sz="1050" b="1" dirty="0" err="1">
                          <a:effectLst/>
                        </a:rPr>
                        <a:t>Fuel_Consumption</a:t>
                      </a:r>
                      <a:r>
                        <a:rPr lang="en-CA" sz="1050" b="1" dirty="0">
                          <a:effectLst/>
                        </a:rPr>
                        <a:t>-Comb(L/100 km)</a:t>
                      </a:r>
                    </a:p>
                  </a:txBody>
                  <a:tcPr anchor="ctr"/>
                </a:tc>
                <a:tc>
                  <a:txBody>
                    <a:bodyPr/>
                    <a:lstStyle/>
                    <a:p>
                      <a:pPr algn="l" fontAlgn="ctr"/>
                      <a:r>
                        <a:rPr lang="en-CA" sz="1050" b="1" dirty="0">
                          <a:effectLst/>
                        </a:rPr>
                        <a:t>CO2_Emissions(g/km)</a:t>
                      </a:r>
                    </a:p>
                  </a:txBody>
                  <a:tcPr anchor="ctr"/>
                </a:tc>
                <a:tc>
                  <a:txBody>
                    <a:bodyPr/>
                    <a:lstStyle/>
                    <a:p>
                      <a:pPr algn="l" fontAlgn="ctr"/>
                      <a:r>
                        <a:rPr lang="en-CA" sz="1050" b="1" dirty="0">
                          <a:solidFill>
                            <a:srgbClr val="FFFF00"/>
                          </a:solidFill>
                          <a:effectLst/>
                        </a:rPr>
                        <a:t>CO2_Rating</a:t>
                      </a:r>
                    </a:p>
                  </a:txBody>
                  <a:tcPr anchor="ctr"/>
                </a:tc>
                <a:tc>
                  <a:txBody>
                    <a:bodyPr/>
                    <a:lstStyle/>
                    <a:p>
                      <a:pPr algn="l" fontAlgn="ctr"/>
                      <a:r>
                        <a:rPr lang="en-CA" sz="1050" b="1" dirty="0" err="1">
                          <a:effectLst/>
                        </a:rPr>
                        <a:t>Smog_Rating</a:t>
                      </a:r>
                      <a:endParaRPr lang="en-CA" sz="1050" b="1" dirty="0">
                        <a:effectLst/>
                      </a:endParaRPr>
                    </a:p>
                  </a:txBody>
                  <a:tcPr anchor="ctr"/>
                </a:tc>
                <a:tc>
                  <a:txBody>
                    <a:bodyPr/>
                    <a:lstStyle/>
                    <a:p>
                      <a:pPr algn="l" fontAlgn="ctr"/>
                      <a:r>
                        <a:rPr lang="en-CA" sz="1050" b="1" dirty="0">
                          <a:effectLst/>
                        </a:rPr>
                        <a:t>Price</a:t>
                      </a:r>
                    </a:p>
                  </a:txBody>
                  <a:tcPr anchor="ctr"/>
                </a:tc>
                <a:extLst>
                  <a:ext uri="{0D108BD9-81ED-4DB2-BD59-A6C34878D82A}">
                    <a16:rowId xmlns:a16="http://schemas.microsoft.com/office/drawing/2014/main" val="175790101"/>
                  </a:ext>
                </a:extLst>
              </a:tr>
            </a:tbl>
          </a:graphicData>
        </a:graphic>
      </p:graphicFrame>
      <p:pic>
        <p:nvPicPr>
          <p:cNvPr id="6" name="Picture 5">
            <a:extLst>
              <a:ext uri="{FF2B5EF4-FFF2-40B4-BE49-F238E27FC236}">
                <a16:creationId xmlns:a16="http://schemas.microsoft.com/office/drawing/2014/main" id="{96680568-26C1-32EB-A608-512CDA503929}"/>
              </a:ext>
            </a:extLst>
          </p:cNvPr>
          <p:cNvPicPr>
            <a:picLocks noChangeAspect="1"/>
          </p:cNvPicPr>
          <p:nvPr/>
        </p:nvPicPr>
        <p:blipFill>
          <a:blip r:embed="rId2"/>
          <a:stretch>
            <a:fillRect/>
          </a:stretch>
        </p:blipFill>
        <p:spPr>
          <a:xfrm>
            <a:off x="7768914" y="1894114"/>
            <a:ext cx="4100474" cy="4167193"/>
          </a:xfrm>
          <a:prstGeom prst="rect">
            <a:avLst/>
          </a:prstGeom>
        </p:spPr>
      </p:pic>
    </p:spTree>
    <p:extLst>
      <p:ext uri="{BB962C8B-B14F-4D97-AF65-F5344CB8AC3E}">
        <p14:creationId xmlns:p14="http://schemas.microsoft.com/office/powerpoint/2010/main" val="3399518896"/>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311C1F"/>
      </a:dk2>
      <a:lt2>
        <a:srgbClr val="F2F0F3"/>
      </a:lt2>
      <a:accent1>
        <a:srgbClr val="6AB228"/>
      </a:accent1>
      <a:accent2>
        <a:srgbClr val="99A81B"/>
      </a:accent2>
      <a:accent3>
        <a:srgbClr val="C9992E"/>
      </a:accent3>
      <a:accent4>
        <a:srgbClr val="CC4F21"/>
      </a:accent4>
      <a:accent5>
        <a:srgbClr val="DD324B"/>
      </a:accent5>
      <a:accent6>
        <a:srgbClr val="CC2180"/>
      </a:accent6>
      <a:hlink>
        <a:srgbClr val="BF444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2573</TotalTime>
  <Words>747</Words>
  <Application>Microsoft Office PowerPoint</Application>
  <PresentationFormat>Widescreen</PresentationFormat>
  <Paragraphs>83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Neue Haas Grotesk Text Pro</vt:lpstr>
      <vt:lpstr>SwellVTI</vt:lpstr>
      <vt:lpstr>Budget and Environmentally Friendly Car Recommendation System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and Environmentally Friendly Car Recommendation System</dc:title>
  <dc:creator>Sundus Yawar</dc:creator>
  <cp:lastModifiedBy>Sundus Yawar</cp:lastModifiedBy>
  <cp:revision>2</cp:revision>
  <dcterms:created xsi:type="dcterms:W3CDTF">2023-09-08T11:07:36Z</dcterms:created>
  <dcterms:modified xsi:type="dcterms:W3CDTF">2023-09-18T02:37:43Z</dcterms:modified>
</cp:coreProperties>
</file>