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9362" autoAdjust="0"/>
  </p:normalViewPr>
  <p:slideViewPr>
    <p:cSldViewPr snapToGrid="0">
      <p:cViewPr varScale="1">
        <p:scale>
          <a:sx n="99" d="100"/>
          <a:sy n="99" d="100"/>
        </p:scale>
        <p:origin x="4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ABBB0-221A-460A-B561-B620B427FF98}" type="datetimeFigureOut">
              <a:rPr lang="en-CA" smtClean="0"/>
              <a:t>2023-10-02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54294-3D99-485B-BA09-037EE7797EAA}" type="slidenum">
              <a:rPr lang="en-CA" smtClean="0"/>
              <a:t>‹#›</a:t>
            </a:fld>
            <a:endParaRPr lang="en-CA"/>
          </a:p>
        </p:txBody>
      </p:sp>
    </p:spTree>
    <p:extLst>
      <p:ext uri="{BB962C8B-B14F-4D97-AF65-F5344CB8AC3E}">
        <p14:creationId xmlns:p14="http://schemas.microsoft.com/office/powerpoint/2010/main" val="45857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Cost of living has increased substantially but salaries remain the same, last summer gas prices went up till 217 cents/Litre and this summer they went from 145 cents/Litre to 172 cents/Litre</a:t>
            </a:r>
          </a:p>
          <a:p>
            <a:r>
              <a:rPr lang="en-CA" sz="1200" dirty="0"/>
              <a:t>Helping users find a car that is both within their budget, is environmentally friendly and cost efficient in terms of fuel can help everyone make an environmentally responsible choice while staying within their budget</a:t>
            </a:r>
            <a:endParaRPr lang="en-CA" dirty="0"/>
          </a:p>
        </p:txBody>
      </p:sp>
      <p:sp>
        <p:nvSpPr>
          <p:cNvPr id="4" name="Slide Number Placeholder 3"/>
          <p:cNvSpPr>
            <a:spLocks noGrp="1"/>
          </p:cNvSpPr>
          <p:nvPr>
            <p:ph type="sldNum" sz="quarter" idx="5"/>
          </p:nvPr>
        </p:nvSpPr>
        <p:spPr/>
        <p:txBody>
          <a:bodyPr/>
          <a:lstStyle/>
          <a:p>
            <a:fld id="{8A654294-3D99-485B-BA09-037EE7797EAA}" type="slidenum">
              <a:rPr lang="en-CA" smtClean="0"/>
              <a:t>2</a:t>
            </a:fld>
            <a:endParaRPr lang="en-CA"/>
          </a:p>
        </p:txBody>
      </p:sp>
    </p:spTree>
    <p:extLst>
      <p:ext uri="{BB962C8B-B14F-4D97-AF65-F5344CB8AC3E}">
        <p14:creationId xmlns:p14="http://schemas.microsoft.com/office/powerpoint/2010/main" val="23388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Evaluation metrics for this include Inertia and Silhouette. Inertia is basically the distance of data points from the centroid of the cluster, which decreases as the number of clusters increases. But when used on its own it may lead to unnecessary number of clusters so that’s where silhouette comes into play. Silhouette is the distance between clusters, the greater the distance the better because clusters close to each other could mean they are pretty much same cluster which helps do sanity check when inertia decreases as number of clusters increases.</a:t>
            </a:r>
          </a:p>
          <a:p>
            <a:endParaRPr lang="en-US" sz="1200" dirty="0"/>
          </a:p>
          <a:p>
            <a:r>
              <a:rPr lang="en-US" sz="1200" dirty="0"/>
              <a:t>I can tell that cluster 25, 12, 11, 10, 8, 7, 3 and 1 definitely are clusters containing vehicles that aren't green as their min and max values are greater than 0 and other clusters have smaller values. But of course, since more clusters are needed to properly cluster these, it is not easily distinguishable for other current clusters aren't at greater distances from one another (silhouette). Hence, will do this again in the final sprint to see if distinguishing green vehicle from non green ones will get easier with more clusters as distance among them will be larger and there will be adequate number of clusters.</a:t>
            </a:r>
            <a:r>
              <a:rPr lang="en-CA" sz="1200" dirty="0"/>
              <a:t>Helping users find a car that is both within their budget, is environmentally friendly and cost efficient in terms of fuel can help everyone make an environmentally responsible choice while staying within their budget</a:t>
            </a:r>
            <a:endParaRPr lang="en-CA" dirty="0"/>
          </a:p>
        </p:txBody>
      </p:sp>
      <p:sp>
        <p:nvSpPr>
          <p:cNvPr id="4" name="Slide Number Placeholder 3"/>
          <p:cNvSpPr>
            <a:spLocks noGrp="1"/>
          </p:cNvSpPr>
          <p:nvPr>
            <p:ph type="sldNum" sz="quarter" idx="5"/>
          </p:nvPr>
        </p:nvSpPr>
        <p:spPr/>
        <p:txBody>
          <a:bodyPr/>
          <a:lstStyle/>
          <a:p>
            <a:fld id="{8A654294-3D99-485B-BA09-037EE7797EAA}" type="slidenum">
              <a:rPr lang="en-CA" smtClean="0"/>
              <a:t>6</a:t>
            </a:fld>
            <a:endParaRPr lang="en-CA"/>
          </a:p>
        </p:txBody>
      </p:sp>
    </p:spTree>
    <p:extLst>
      <p:ext uri="{BB962C8B-B14F-4D97-AF65-F5344CB8AC3E}">
        <p14:creationId xmlns:p14="http://schemas.microsoft.com/office/powerpoint/2010/main" val="305203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52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26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8290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28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012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3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53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911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96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658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10/2/2023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9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10/2/2023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00509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cars lined up in a row on floor">
            <a:extLst>
              <a:ext uri="{FF2B5EF4-FFF2-40B4-BE49-F238E27FC236}">
                <a16:creationId xmlns:a16="http://schemas.microsoft.com/office/drawing/2014/main" id="{95D4CAE9-8C9E-94A5-014A-2A451077ACCE}"/>
              </a:ext>
            </a:extLst>
          </p:cNvPr>
          <p:cNvPicPr>
            <a:picLocks noChangeAspect="1"/>
          </p:cNvPicPr>
          <p:nvPr/>
        </p:nvPicPr>
        <p:blipFill rotWithShape="1">
          <a:blip r:embed="rId2"/>
          <a:srcRect t="1541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C0A38-FF80-093A-68E7-E2238A70202A}"/>
              </a:ext>
            </a:extLst>
          </p:cNvPr>
          <p:cNvSpPr>
            <a:spLocks noGrp="1"/>
          </p:cNvSpPr>
          <p:nvPr>
            <p:ph type="ctrTitle"/>
          </p:nvPr>
        </p:nvSpPr>
        <p:spPr>
          <a:xfrm>
            <a:off x="6673754" y="4385256"/>
            <a:ext cx="4679325" cy="1558341"/>
          </a:xfrm>
        </p:spPr>
        <p:txBody>
          <a:bodyPr anchor="b">
            <a:normAutofit/>
          </a:bodyPr>
          <a:lstStyle/>
          <a:p>
            <a:pPr algn="r">
              <a:lnSpc>
                <a:spcPct val="90000"/>
              </a:lnSpc>
            </a:pPr>
            <a:r>
              <a:rPr lang="en-US" sz="2500"/>
              <a:t>Budget and Environmentally Friendly Car Recommendation System</a:t>
            </a:r>
            <a:endParaRPr lang="en-CA" sz="2500"/>
          </a:p>
        </p:txBody>
      </p:sp>
      <p:sp>
        <p:nvSpPr>
          <p:cNvPr id="3" name="Subtitle 2">
            <a:extLst>
              <a:ext uri="{FF2B5EF4-FFF2-40B4-BE49-F238E27FC236}">
                <a16:creationId xmlns:a16="http://schemas.microsoft.com/office/drawing/2014/main" id="{5E42ABB7-220F-36D7-26C0-29D5818D9BBD}"/>
              </a:ext>
            </a:extLst>
          </p:cNvPr>
          <p:cNvSpPr>
            <a:spLocks noGrp="1"/>
          </p:cNvSpPr>
          <p:nvPr>
            <p:ph type="subTitle" idx="1"/>
          </p:nvPr>
        </p:nvSpPr>
        <p:spPr>
          <a:xfrm>
            <a:off x="8158767" y="3429000"/>
            <a:ext cx="3181436" cy="956256"/>
          </a:xfrm>
        </p:spPr>
        <p:txBody>
          <a:bodyPr anchor="b">
            <a:normAutofit/>
          </a:bodyPr>
          <a:lstStyle/>
          <a:p>
            <a:pPr algn="r"/>
            <a:r>
              <a:rPr lang="en-CA" dirty="0"/>
              <a:t>Sundus Yawar</a:t>
            </a:r>
            <a:endParaRPr lang="en-CA"/>
          </a:p>
        </p:txBody>
      </p:sp>
    </p:spTree>
    <p:extLst>
      <p:ext uri="{BB962C8B-B14F-4D97-AF65-F5344CB8AC3E}">
        <p14:creationId xmlns:p14="http://schemas.microsoft.com/office/powerpoint/2010/main" val="10848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72289" y="1254176"/>
            <a:ext cx="9948308" cy="955748"/>
          </a:xfrm>
        </p:spPr>
        <p:txBody>
          <a:bodyPr>
            <a:noAutofit/>
          </a:bodyPr>
          <a:lstStyle/>
          <a:p>
            <a:r>
              <a:rPr lang="en-CA" sz="1800" dirty="0"/>
              <a:t>- Opens doors to making environmentally responsible decision within a tight budget given the increased cost of living</a:t>
            </a:r>
          </a:p>
          <a:p>
            <a:r>
              <a:rPr lang="en-CA" sz="1800" dirty="0"/>
              <a:t>	- environmentally friendly i.e. fuel efficient, low CO2 emissions, best smog rating</a:t>
            </a:r>
          </a:p>
          <a:p>
            <a:r>
              <a:rPr lang="en-CA" sz="1800" dirty="0"/>
              <a:t>	- cost efficient i.e. within budget for purchase &amp; fuel efficiency</a:t>
            </a:r>
            <a:br>
              <a:rPr lang="en-CA" sz="1800" dirty="0"/>
            </a:br>
            <a:br>
              <a:rPr lang="en-CA" sz="1800" dirty="0"/>
            </a:br>
            <a:endParaRPr lang="en-CA" sz="1800" dirty="0"/>
          </a:p>
          <a:p>
            <a:endParaRPr lang="en-CA" sz="1800" dirty="0"/>
          </a:p>
        </p:txBody>
      </p:sp>
      <p:sp>
        <p:nvSpPr>
          <p:cNvPr id="4" name="Title 1">
            <a:extLst>
              <a:ext uri="{FF2B5EF4-FFF2-40B4-BE49-F238E27FC236}">
                <a16:creationId xmlns:a16="http://schemas.microsoft.com/office/drawing/2014/main" id="{892243C0-39F7-0D87-BB11-9AE1A6202AE5}"/>
              </a:ext>
            </a:extLst>
          </p:cNvPr>
          <p:cNvSpPr txBox="1">
            <a:spLocks/>
          </p:cNvSpPr>
          <p:nvPr/>
        </p:nvSpPr>
        <p:spPr>
          <a:xfrm>
            <a:off x="325844" y="108941"/>
            <a:ext cx="7767189" cy="79358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Non-Technical Overview &amp; Potential Impact</a:t>
            </a:r>
          </a:p>
        </p:txBody>
      </p:sp>
      <p:pic>
        <p:nvPicPr>
          <p:cNvPr id="1028" name="Picture 4" descr="Being Green - Environment Friendly - John Grey Painting">
            <a:extLst>
              <a:ext uri="{FF2B5EF4-FFF2-40B4-BE49-F238E27FC236}">
                <a16:creationId xmlns:a16="http://schemas.microsoft.com/office/drawing/2014/main" id="{4F9FA570-760B-8E65-E340-3F4278311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96" y="3124587"/>
            <a:ext cx="1678956" cy="16789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Blue Electrical Inc - Blue Electrical Inc – Electrical Contractor ...">
            <a:extLst>
              <a:ext uri="{FF2B5EF4-FFF2-40B4-BE49-F238E27FC236}">
                <a16:creationId xmlns:a16="http://schemas.microsoft.com/office/drawing/2014/main" id="{763BAECD-4EE3-65F7-588D-C14BE2937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854" y="2891223"/>
            <a:ext cx="2402198" cy="24021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ergy Efficiency | Amaze Heaters">
            <a:extLst>
              <a:ext uri="{FF2B5EF4-FFF2-40B4-BE49-F238E27FC236}">
                <a16:creationId xmlns:a16="http://schemas.microsoft.com/office/drawing/2014/main" id="{B8E62E21-EDE2-6627-2E8B-E6B53906CD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281" r="9062"/>
          <a:stretch/>
        </p:blipFill>
        <p:spPr bwMode="auto">
          <a:xfrm>
            <a:off x="6470617" y="3124586"/>
            <a:ext cx="2550644" cy="167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59581" y="194396"/>
            <a:ext cx="5397260" cy="955748"/>
          </a:xfrm>
        </p:spPr>
        <p:txBody>
          <a:bodyPr/>
          <a:lstStyle/>
          <a:p>
            <a:endParaRPr lang="en-CA"/>
          </a:p>
        </p:txBody>
      </p:sp>
      <p:pic>
        <p:nvPicPr>
          <p:cNvPr id="2" name="Picture 1">
            <a:extLst>
              <a:ext uri="{FF2B5EF4-FFF2-40B4-BE49-F238E27FC236}">
                <a16:creationId xmlns:a16="http://schemas.microsoft.com/office/drawing/2014/main" id="{5341590B-1DFE-E5F1-9CEE-F99E0416E2D0}"/>
              </a:ext>
            </a:extLst>
          </p:cNvPr>
          <p:cNvPicPr>
            <a:picLocks noChangeAspect="1"/>
          </p:cNvPicPr>
          <p:nvPr/>
        </p:nvPicPr>
        <p:blipFill rotWithShape="1">
          <a:blip r:embed="rId2"/>
          <a:srcRect t="37454" b="6296"/>
          <a:stretch/>
        </p:blipFill>
        <p:spPr>
          <a:xfrm>
            <a:off x="20" y="5948"/>
            <a:ext cx="12191979" cy="6857989"/>
          </a:xfrm>
          <a:prstGeom prst="rect">
            <a:avLst/>
          </a:prstGeom>
          <a:noFill/>
        </p:spPr>
      </p:pic>
      <p:sp>
        <p:nvSpPr>
          <p:cNvPr id="4" name="Title 3">
            <a:extLst>
              <a:ext uri="{FF2B5EF4-FFF2-40B4-BE49-F238E27FC236}">
                <a16:creationId xmlns:a16="http://schemas.microsoft.com/office/drawing/2014/main" id="{D36AB3F8-F113-3FD9-7DF6-1179E2A0D424}"/>
              </a:ext>
            </a:extLst>
          </p:cNvPr>
          <p:cNvSpPr txBox="1">
            <a:spLocks/>
          </p:cNvSpPr>
          <p:nvPr/>
        </p:nvSpPr>
        <p:spPr>
          <a:xfrm>
            <a:off x="0" y="7322"/>
            <a:ext cx="12191980" cy="1392853"/>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solidFill>
                  <a:schemeClr val="accent1">
                    <a:lumMod val="75000"/>
                  </a:schemeClr>
                </a:solidFill>
              </a:rPr>
              <a:t>Proposed Vision for Tackling the Problem</a:t>
            </a:r>
          </a:p>
        </p:txBody>
      </p:sp>
      <p:sp>
        <p:nvSpPr>
          <p:cNvPr id="5" name="Text Placeholder 2">
            <a:extLst>
              <a:ext uri="{FF2B5EF4-FFF2-40B4-BE49-F238E27FC236}">
                <a16:creationId xmlns:a16="http://schemas.microsoft.com/office/drawing/2014/main" id="{09324564-426D-1127-0006-849B39F52189}"/>
              </a:ext>
            </a:extLst>
          </p:cNvPr>
          <p:cNvSpPr txBox="1">
            <a:spLocks/>
          </p:cNvSpPr>
          <p:nvPr/>
        </p:nvSpPr>
        <p:spPr>
          <a:xfrm>
            <a:off x="2066306" y="2080799"/>
            <a:ext cx="7843651" cy="3868739"/>
          </a:xfrm>
          <a:prstGeom prst="rect">
            <a:avLst/>
          </a:prstGeom>
          <a:solidFill>
            <a:schemeClr val="accent1">
              <a:lumMod val="20000"/>
              <a:lumOff val="80000"/>
            </a:schemeClr>
          </a:solidFill>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CA" sz="1400" dirty="0"/>
              <a:t>The data isn’t labeled for whether the cars in the dataset are green or not. However, it has sufficient information for an unsupervised learning model to detect similarities and cluster similar items together, which can help label the data </a:t>
            </a:r>
            <a:br>
              <a:rPr lang="en-CA" sz="1400" dirty="0"/>
            </a:br>
            <a:endParaRPr lang="en-CA" sz="1400" dirty="0"/>
          </a:p>
          <a:p>
            <a:pPr marL="342900" indent="-342900">
              <a:buFont typeface="Arial" panose="020B0604020202020204" pitchFamily="34" charset="0"/>
              <a:buChar char="•"/>
            </a:pPr>
            <a:r>
              <a:rPr lang="en-CA" sz="1400" dirty="0"/>
              <a:t>Unsupervised Machine Learning Technique to cluster the data for best and worst CO2 rating, Smog rating, Combined fuel consumption rating by Make and Vehicle class</a:t>
            </a:r>
            <a:br>
              <a:rPr lang="en-CA" sz="1400" dirty="0"/>
            </a:br>
            <a:endParaRPr lang="en-CA" sz="1400" dirty="0"/>
          </a:p>
          <a:p>
            <a:pPr marL="342900" indent="-342900">
              <a:buFont typeface="Arial" panose="020B0604020202020204" pitchFamily="34" charset="0"/>
              <a:buChar char="•"/>
            </a:pPr>
            <a:r>
              <a:rPr lang="en-CA" sz="1400" dirty="0"/>
              <a:t>Then will explore the data and label the clusters</a:t>
            </a:r>
            <a:br>
              <a:rPr lang="en-CA" sz="1400" dirty="0"/>
            </a:br>
            <a:endParaRPr lang="en-CA" sz="1400" dirty="0"/>
          </a:p>
          <a:p>
            <a:pPr marL="342900" indent="-342900">
              <a:buFont typeface="Arial" panose="020B0604020202020204" pitchFamily="34" charset="0"/>
              <a:buChar char="•"/>
            </a:pPr>
            <a:r>
              <a:rPr lang="en-CA" sz="1400" dirty="0"/>
              <a:t>Build a website that will allow users to select budget range and vehicle class they are interested in and since the data is labeled now thanks to unsupervised machine learning technique (clustering), it will just filter the data based on user input and recommend greener option within budget selected and vehicle class chosen</a:t>
            </a:r>
          </a:p>
        </p:txBody>
      </p:sp>
    </p:spTree>
    <p:extLst>
      <p:ext uri="{BB962C8B-B14F-4D97-AF65-F5344CB8AC3E}">
        <p14:creationId xmlns:p14="http://schemas.microsoft.com/office/powerpoint/2010/main" val="366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12192000" cy="102790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t>Overview of the Dataset &amp; Preprocessing Procedures</a:t>
            </a:r>
          </a:p>
        </p:txBody>
      </p:sp>
      <p:sp>
        <p:nvSpPr>
          <p:cNvPr id="6" name="Subtitle 12">
            <a:extLst>
              <a:ext uri="{FF2B5EF4-FFF2-40B4-BE49-F238E27FC236}">
                <a16:creationId xmlns:a16="http://schemas.microsoft.com/office/drawing/2014/main" id="{68EC37F8-ED21-CBE7-0743-ECB96086BA93}"/>
              </a:ext>
            </a:extLst>
          </p:cNvPr>
          <p:cNvSpPr txBox="1">
            <a:spLocks/>
          </p:cNvSpPr>
          <p:nvPr/>
        </p:nvSpPr>
        <p:spPr>
          <a:xfrm>
            <a:off x="83544" y="977671"/>
            <a:ext cx="5617648" cy="55750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6,951 rows and 8 columns; 19 columns after 1 hot encoding</a:t>
            </a:r>
          </a:p>
        </p:txBody>
      </p:sp>
      <p:graphicFrame>
        <p:nvGraphicFramePr>
          <p:cNvPr id="8" name="Table 5">
            <a:extLst>
              <a:ext uri="{FF2B5EF4-FFF2-40B4-BE49-F238E27FC236}">
                <a16:creationId xmlns:a16="http://schemas.microsoft.com/office/drawing/2014/main" id="{F045A51C-F473-325C-4B17-FA628C6A7762}"/>
              </a:ext>
            </a:extLst>
          </p:cNvPr>
          <p:cNvGraphicFramePr>
            <a:graphicFrameLocks noGrp="1"/>
          </p:cNvGraphicFramePr>
          <p:nvPr>
            <p:extLst>
              <p:ext uri="{D42A27DB-BD31-4B8C-83A1-F6EECF244321}">
                <p14:modId xmlns:p14="http://schemas.microsoft.com/office/powerpoint/2010/main" val="1909698863"/>
              </p:ext>
            </p:extLst>
          </p:nvPr>
        </p:nvGraphicFramePr>
        <p:xfrm>
          <a:off x="164961" y="1639816"/>
          <a:ext cx="10114368" cy="571500"/>
        </p:xfrm>
        <a:graphic>
          <a:graphicData uri="http://schemas.openxmlformats.org/drawingml/2006/table">
            <a:tbl>
              <a:tblPr firstRow="1" bandRow="1">
                <a:tableStyleId>{5C22544A-7EE6-4342-B048-85BDC9FD1C3A}</a:tableStyleId>
              </a:tblPr>
              <a:tblGrid>
                <a:gridCol w="1082558">
                  <a:extLst>
                    <a:ext uri="{9D8B030D-6E8A-4147-A177-3AD203B41FA5}">
                      <a16:colId xmlns:a16="http://schemas.microsoft.com/office/drawing/2014/main" val="2690813017"/>
                    </a:ext>
                  </a:extLst>
                </a:gridCol>
                <a:gridCol w="1036753">
                  <a:extLst>
                    <a:ext uri="{9D8B030D-6E8A-4147-A177-3AD203B41FA5}">
                      <a16:colId xmlns:a16="http://schemas.microsoft.com/office/drawing/2014/main" val="4023738986"/>
                    </a:ext>
                  </a:extLst>
                </a:gridCol>
                <a:gridCol w="1095887">
                  <a:extLst>
                    <a:ext uri="{9D8B030D-6E8A-4147-A177-3AD203B41FA5}">
                      <a16:colId xmlns:a16="http://schemas.microsoft.com/office/drawing/2014/main" val="1995621132"/>
                    </a:ext>
                  </a:extLst>
                </a:gridCol>
                <a:gridCol w="1493929">
                  <a:extLst>
                    <a:ext uri="{9D8B030D-6E8A-4147-A177-3AD203B41FA5}">
                      <a16:colId xmlns:a16="http://schemas.microsoft.com/office/drawing/2014/main" val="407827963"/>
                    </a:ext>
                  </a:extLst>
                </a:gridCol>
                <a:gridCol w="1396501">
                  <a:extLst>
                    <a:ext uri="{9D8B030D-6E8A-4147-A177-3AD203B41FA5}">
                      <a16:colId xmlns:a16="http://schemas.microsoft.com/office/drawing/2014/main" val="305115458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br>
                        <a:rPr lang="en-CA" sz="1050" b="1" dirty="0">
                          <a:solidFill>
                            <a:srgbClr val="FFFF00"/>
                          </a:solidFill>
                          <a:effectLst/>
                        </a:rPr>
                      </a:br>
                      <a:r>
                        <a:rPr lang="en-CA" sz="1050" b="1" dirty="0" err="1">
                          <a:solidFill>
                            <a:srgbClr val="FFFF00"/>
                          </a:solidFill>
                          <a:effectLst/>
                        </a:rPr>
                        <a:t>Model_Year</a:t>
                      </a:r>
                      <a:endParaRPr lang="en-CA" sz="1050" b="1" dirty="0">
                        <a:solidFill>
                          <a:srgbClr val="FFFF00"/>
                        </a:solidFill>
                        <a:effectLst/>
                      </a:endParaRPr>
                    </a:p>
                  </a:txBody>
                  <a:tcPr anchor="ctr"/>
                </a:tc>
                <a:tc>
                  <a:txBody>
                    <a:bodyPr/>
                    <a:lstStyle/>
                    <a:p>
                      <a:pPr algn="l" fontAlgn="ctr"/>
                      <a:r>
                        <a:rPr lang="en-CA" sz="1050" b="1" dirty="0">
                          <a:solidFill>
                            <a:srgbClr val="FFFF00"/>
                          </a:solidFill>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Fuel_Type</a:t>
                      </a:r>
                      <a:endParaRPr lang="en-CA" sz="1050" b="1" dirty="0">
                        <a:solidFill>
                          <a:srgbClr val="FFFF00"/>
                        </a:solidFill>
                        <a:effectLst/>
                      </a:endParaRP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sp>
        <p:nvSpPr>
          <p:cNvPr id="9" name="Subtitle 12">
            <a:extLst>
              <a:ext uri="{FF2B5EF4-FFF2-40B4-BE49-F238E27FC236}">
                <a16:creationId xmlns:a16="http://schemas.microsoft.com/office/drawing/2014/main" id="{C7F3D2BE-0B2A-5048-5B2D-21A99A947209}"/>
              </a:ext>
            </a:extLst>
          </p:cNvPr>
          <p:cNvSpPr txBox="1">
            <a:spLocks/>
          </p:cNvSpPr>
          <p:nvPr/>
        </p:nvSpPr>
        <p:spPr>
          <a:xfrm>
            <a:off x="164688" y="3184509"/>
            <a:ext cx="6334303" cy="3357439"/>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 Prices data was brought in from other datasets, some of them included Price by Make, Model, Year and Mileage so I grouped by the 3 columns and took average then joined the grouped data with the main dataset. 1 of them required currency conversion.</a:t>
            </a:r>
          </a:p>
          <a:p>
            <a:r>
              <a:rPr lang="en-US" b="1" u="sng" dirty="0"/>
              <a:t>- Found </a:t>
            </a:r>
            <a:r>
              <a:rPr lang="en-US" b="1" u="sng" dirty="0">
                <a:solidFill>
                  <a:schemeClr val="accent5">
                    <a:lumMod val="75000"/>
                  </a:schemeClr>
                </a:solidFill>
              </a:rPr>
              <a:t>data quality issues </a:t>
            </a:r>
            <a:r>
              <a:rPr lang="en-US" b="1" u="sng" dirty="0"/>
              <a:t>in the prices dataset where prices for cars were in 100s and the mileage wasn’t even &gt; 10,000. The cars in the dataset were from 2017-2020. </a:t>
            </a:r>
          </a:p>
          <a:p>
            <a:r>
              <a:rPr lang="en-US" b="1" u="sng" dirty="0"/>
              <a:t>- Domain Knowledge &amp; Correlation Matrix</a:t>
            </a:r>
          </a:p>
          <a:p>
            <a:pPr marL="342900" indent="-342900">
              <a:buFont typeface="Arial" panose="020B0604020202020204" pitchFamily="34" charset="0"/>
              <a:buChar char="•"/>
            </a:pPr>
            <a:r>
              <a:rPr lang="en-US" b="1" u="sng" dirty="0"/>
              <a:t>Chi2 test (Model &amp; Vehicle Class)</a:t>
            </a:r>
          </a:p>
          <a:p>
            <a:pPr marL="342900" indent="-342900">
              <a:buFont typeface="Arial" panose="020B0604020202020204" pitchFamily="34" charset="0"/>
              <a:buChar char="•"/>
            </a:pPr>
            <a:r>
              <a:rPr lang="en-US" b="1" u="sng" dirty="0"/>
              <a:t>VIF Analysis for multicollinear columns</a:t>
            </a:r>
          </a:p>
          <a:p>
            <a:r>
              <a:rPr lang="en-US" b="1" u="sng" dirty="0"/>
              <a:t>- Scaled the columns</a:t>
            </a:r>
          </a:p>
        </p:txBody>
      </p:sp>
      <p:graphicFrame>
        <p:nvGraphicFramePr>
          <p:cNvPr id="3" name="Table 5">
            <a:extLst>
              <a:ext uri="{FF2B5EF4-FFF2-40B4-BE49-F238E27FC236}">
                <a16:creationId xmlns:a16="http://schemas.microsoft.com/office/drawing/2014/main" id="{34FAA60F-4CBC-EC7F-0A53-65F22D2A1551}"/>
              </a:ext>
            </a:extLst>
          </p:cNvPr>
          <p:cNvGraphicFramePr>
            <a:graphicFrameLocks noGrp="1"/>
          </p:cNvGraphicFramePr>
          <p:nvPr>
            <p:extLst>
              <p:ext uri="{D42A27DB-BD31-4B8C-83A1-F6EECF244321}">
                <p14:modId xmlns:p14="http://schemas.microsoft.com/office/powerpoint/2010/main" val="2057837572"/>
              </p:ext>
            </p:extLst>
          </p:nvPr>
        </p:nvGraphicFramePr>
        <p:xfrm>
          <a:off x="155564" y="2211316"/>
          <a:ext cx="5502669" cy="571500"/>
        </p:xfrm>
        <a:graphic>
          <a:graphicData uri="http://schemas.openxmlformats.org/drawingml/2006/table">
            <a:tbl>
              <a:tblPr firstRow="1" bandRow="1">
                <a:tableStyleId>{5C22544A-7EE6-4342-B048-85BDC9FD1C3A}</a:tableStyleId>
              </a:tblPr>
              <a:tblGrid>
                <a:gridCol w="1493929">
                  <a:extLst>
                    <a:ext uri="{9D8B030D-6E8A-4147-A177-3AD203B41FA5}">
                      <a16:colId xmlns:a16="http://schemas.microsoft.com/office/drawing/2014/main" val="40782796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pic>
        <p:nvPicPr>
          <p:cNvPr id="4" name="Picture 3">
            <a:extLst>
              <a:ext uri="{FF2B5EF4-FFF2-40B4-BE49-F238E27FC236}">
                <a16:creationId xmlns:a16="http://schemas.microsoft.com/office/drawing/2014/main" id="{048B84DB-D739-6A25-E41D-41D30C01D7E5}"/>
              </a:ext>
            </a:extLst>
          </p:cNvPr>
          <p:cNvPicPr>
            <a:picLocks noChangeAspect="1"/>
          </p:cNvPicPr>
          <p:nvPr/>
        </p:nvPicPr>
        <p:blipFill rotWithShape="1">
          <a:blip r:embed="rId2"/>
          <a:srcRect l="6935" t="48807"/>
          <a:stretch/>
        </p:blipFill>
        <p:spPr>
          <a:xfrm>
            <a:off x="6308746" y="2876896"/>
            <a:ext cx="5883254" cy="2806282"/>
          </a:xfrm>
          <a:prstGeom prst="rect">
            <a:avLst/>
          </a:prstGeom>
        </p:spPr>
      </p:pic>
      <p:sp>
        <p:nvSpPr>
          <p:cNvPr id="7" name="Rectangle 6">
            <a:extLst>
              <a:ext uri="{FF2B5EF4-FFF2-40B4-BE49-F238E27FC236}">
                <a16:creationId xmlns:a16="http://schemas.microsoft.com/office/drawing/2014/main" id="{554790D8-C422-C9DB-FE18-249D88C5F831}"/>
              </a:ext>
            </a:extLst>
          </p:cNvPr>
          <p:cNvSpPr/>
          <p:nvPr/>
        </p:nvSpPr>
        <p:spPr>
          <a:xfrm>
            <a:off x="8806470" y="2876896"/>
            <a:ext cx="828483" cy="139439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3F03BE6-778B-B906-341D-1A50F92090F2}"/>
              </a:ext>
            </a:extLst>
          </p:cNvPr>
          <p:cNvSpPr/>
          <p:nvPr/>
        </p:nvSpPr>
        <p:spPr>
          <a:xfrm rot="16200000">
            <a:off x="8357346" y="2560223"/>
            <a:ext cx="882181" cy="25491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86D0A44-DF88-A788-8F8B-58CC278B4B91}"/>
              </a:ext>
            </a:extLst>
          </p:cNvPr>
          <p:cNvSpPr/>
          <p:nvPr/>
        </p:nvSpPr>
        <p:spPr>
          <a:xfrm>
            <a:off x="7523855" y="2863087"/>
            <a:ext cx="435721"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8565A79-A4F7-E824-670F-16C7DE4954D9}"/>
              </a:ext>
            </a:extLst>
          </p:cNvPr>
          <p:cNvSpPr/>
          <p:nvPr/>
        </p:nvSpPr>
        <p:spPr>
          <a:xfrm rot="5400000">
            <a:off x="10003169" y="3359301"/>
            <a:ext cx="441858"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32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7AD55C-B8F5-C801-AD74-9A7CA1C89444}"/>
              </a:ext>
            </a:extLst>
          </p:cNvPr>
          <p:cNvSpPr txBox="1">
            <a:spLocks/>
          </p:cNvSpPr>
          <p:nvPr/>
        </p:nvSpPr>
        <p:spPr>
          <a:xfrm>
            <a:off x="6688931" y="5459845"/>
            <a:ext cx="5629333" cy="1240970"/>
          </a:xfrm>
        </p:spPr>
        <p:txBody>
          <a:bodyPr vert="horz" lIns="91440" tIns="45720" rIns="91440" bIns="45720" rtlCol="0" anchor="t">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spcAft>
                <a:spcPts val="600"/>
              </a:spcAft>
            </a:pPr>
            <a:r>
              <a:rPr lang="en-US" sz="3600" dirty="0"/>
              <a:t>Few Important Findings from EDA</a:t>
            </a:r>
          </a:p>
        </p:txBody>
      </p:sp>
      <p:pic>
        <p:nvPicPr>
          <p:cNvPr id="14" name="Picture 13">
            <a:extLst>
              <a:ext uri="{FF2B5EF4-FFF2-40B4-BE49-F238E27FC236}">
                <a16:creationId xmlns:a16="http://schemas.microsoft.com/office/drawing/2014/main" id="{DC75496A-CAB8-106C-0892-26402A358462}"/>
              </a:ext>
            </a:extLst>
          </p:cNvPr>
          <p:cNvPicPr>
            <a:picLocks noChangeAspect="1"/>
          </p:cNvPicPr>
          <p:nvPr/>
        </p:nvPicPr>
        <p:blipFill rotWithShape="1">
          <a:blip r:embed="rId2"/>
          <a:srcRect l="2506" r="3556" b="4"/>
          <a:stretch/>
        </p:blipFill>
        <p:spPr>
          <a:xfrm>
            <a:off x="0" y="10"/>
            <a:ext cx="4050612" cy="4551021"/>
          </a:xfrm>
          <a:prstGeom prst="rect">
            <a:avLst/>
          </a:prstGeom>
          <a:noFill/>
        </p:spPr>
      </p:pic>
      <p:pic>
        <p:nvPicPr>
          <p:cNvPr id="16" name="Picture 15">
            <a:extLst>
              <a:ext uri="{FF2B5EF4-FFF2-40B4-BE49-F238E27FC236}">
                <a16:creationId xmlns:a16="http://schemas.microsoft.com/office/drawing/2014/main" id="{FF116EED-4A15-1BFA-E5BB-9445703EB4B8}"/>
              </a:ext>
            </a:extLst>
          </p:cNvPr>
          <p:cNvPicPr>
            <a:picLocks noChangeAspect="1"/>
          </p:cNvPicPr>
          <p:nvPr/>
        </p:nvPicPr>
        <p:blipFill rotWithShape="1">
          <a:blip r:embed="rId3"/>
          <a:srcRect l="4863" r="4" b="4"/>
          <a:stretch/>
        </p:blipFill>
        <p:spPr>
          <a:xfrm>
            <a:off x="8027407" y="7890"/>
            <a:ext cx="4169382" cy="4551022"/>
          </a:xfrm>
          <a:prstGeom prst="rect">
            <a:avLst/>
          </a:prstGeom>
          <a:noFill/>
        </p:spPr>
      </p:pic>
      <p:pic>
        <p:nvPicPr>
          <p:cNvPr id="12" name="Picture 11">
            <a:extLst>
              <a:ext uri="{FF2B5EF4-FFF2-40B4-BE49-F238E27FC236}">
                <a16:creationId xmlns:a16="http://schemas.microsoft.com/office/drawing/2014/main" id="{52281C02-EE30-EA37-3FB0-947A88501407}"/>
              </a:ext>
            </a:extLst>
          </p:cNvPr>
          <p:cNvPicPr>
            <a:picLocks noChangeAspect="1"/>
          </p:cNvPicPr>
          <p:nvPr/>
        </p:nvPicPr>
        <p:blipFill rotWithShape="1">
          <a:blip r:embed="rId4"/>
          <a:srcRect l="4634" r="4349" b="4"/>
          <a:stretch/>
        </p:blipFill>
        <p:spPr>
          <a:xfrm>
            <a:off x="4019659" y="-3154"/>
            <a:ext cx="4007747" cy="4625160"/>
          </a:xfrm>
          <a:prstGeom prst="rect">
            <a:avLst/>
          </a:prstGeom>
          <a:noFill/>
        </p:spPr>
      </p:pic>
    </p:spTree>
    <p:extLst>
      <p:ext uri="{BB962C8B-B14F-4D97-AF65-F5344CB8AC3E}">
        <p14:creationId xmlns:p14="http://schemas.microsoft.com/office/powerpoint/2010/main" val="156866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2243C0-39F7-0D87-BB11-9AE1A6202AE5}"/>
              </a:ext>
            </a:extLst>
          </p:cNvPr>
          <p:cNvSpPr txBox="1">
            <a:spLocks/>
          </p:cNvSpPr>
          <p:nvPr/>
        </p:nvSpPr>
        <p:spPr>
          <a:xfrm>
            <a:off x="68669" y="0"/>
            <a:ext cx="7767189" cy="61257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Baseline Model &amp; Evaluation Metrics</a:t>
            </a:r>
          </a:p>
        </p:txBody>
      </p:sp>
      <p:pic>
        <p:nvPicPr>
          <p:cNvPr id="13" name="Picture 12">
            <a:extLst>
              <a:ext uri="{FF2B5EF4-FFF2-40B4-BE49-F238E27FC236}">
                <a16:creationId xmlns:a16="http://schemas.microsoft.com/office/drawing/2014/main" id="{1A0A1D30-0899-4EE2-5F9C-21FC141ABFE5}"/>
              </a:ext>
            </a:extLst>
          </p:cNvPr>
          <p:cNvPicPr>
            <a:picLocks noChangeAspect="1"/>
          </p:cNvPicPr>
          <p:nvPr/>
        </p:nvPicPr>
        <p:blipFill>
          <a:blip r:embed="rId3"/>
          <a:stretch>
            <a:fillRect/>
          </a:stretch>
        </p:blipFill>
        <p:spPr>
          <a:xfrm>
            <a:off x="5230961" y="842962"/>
            <a:ext cx="6961039" cy="6015037"/>
          </a:xfrm>
          <a:prstGeom prst="rect">
            <a:avLst/>
          </a:prstGeom>
        </p:spPr>
      </p:pic>
      <p:pic>
        <p:nvPicPr>
          <p:cNvPr id="15" name="Picture 14">
            <a:extLst>
              <a:ext uri="{FF2B5EF4-FFF2-40B4-BE49-F238E27FC236}">
                <a16:creationId xmlns:a16="http://schemas.microsoft.com/office/drawing/2014/main" id="{83B6FA44-E0A6-248E-5B0F-38FA270FD3B9}"/>
              </a:ext>
            </a:extLst>
          </p:cNvPr>
          <p:cNvPicPr>
            <a:picLocks noChangeAspect="1"/>
          </p:cNvPicPr>
          <p:nvPr/>
        </p:nvPicPr>
        <p:blipFill>
          <a:blip r:embed="rId4"/>
          <a:stretch>
            <a:fillRect/>
          </a:stretch>
        </p:blipFill>
        <p:spPr>
          <a:xfrm>
            <a:off x="0" y="721519"/>
            <a:ext cx="5226199" cy="6136481"/>
          </a:xfrm>
          <a:prstGeom prst="rect">
            <a:avLst/>
          </a:prstGeom>
        </p:spPr>
      </p:pic>
    </p:spTree>
    <p:extLst>
      <p:ext uri="{BB962C8B-B14F-4D97-AF65-F5344CB8AC3E}">
        <p14:creationId xmlns:p14="http://schemas.microsoft.com/office/powerpoint/2010/main" val="22494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1916342" y="1468131"/>
            <a:ext cx="9774477" cy="5331568"/>
          </a:xfrm>
        </p:spPr>
        <p:txBody>
          <a:bodyPr>
            <a:normAutofit fontScale="70000" lnSpcReduction="20000"/>
          </a:bodyPr>
          <a:lstStyle/>
          <a:p>
            <a:r>
              <a:rPr lang="en-CA" b="1" dirty="0"/>
              <a:t>Data Processing And Feature Engineering:</a:t>
            </a:r>
          </a:p>
          <a:p>
            <a:pPr marL="342900" indent="-342900">
              <a:buFont typeface="Arial" panose="020B0604020202020204" pitchFamily="34" charset="0"/>
              <a:buChar char="•"/>
            </a:pPr>
            <a:r>
              <a:rPr lang="en-CA" dirty="0"/>
              <a:t>Try backward feature selection &amp; see what # of clusters work best</a:t>
            </a:r>
          </a:p>
          <a:p>
            <a:pPr marL="342900" indent="-342900">
              <a:buFont typeface="Arial" panose="020B0604020202020204" pitchFamily="34" charset="0"/>
              <a:buChar char="•"/>
            </a:pPr>
            <a:r>
              <a:rPr lang="en-CA" dirty="0"/>
              <a:t>One hot encoding for </a:t>
            </a:r>
            <a:r>
              <a:rPr lang="en-CA" dirty="0" err="1"/>
              <a:t>Model_Year</a:t>
            </a:r>
            <a:r>
              <a:rPr lang="en-CA" dirty="0"/>
              <a:t>, Make and Fuel Type</a:t>
            </a:r>
          </a:p>
          <a:p>
            <a:pPr marL="800100" lvl="1" indent="-342900">
              <a:buFont typeface="Arial" panose="020B0604020202020204" pitchFamily="34" charset="0"/>
              <a:buChar char="•"/>
            </a:pPr>
            <a:r>
              <a:rPr lang="en-CA" dirty="0"/>
              <a:t>One hot encoding can lead to dimensionality issues, so will need to handle that if it appears</a:t>
            </a:r>
          </a:p>
          <a:p>
            <a:pPr marL="342900" indent="-342900">
              <a:buFont typeface="Arial" panose="020B0604020202020204" pitchFamily="34" charset="0"/>
              <a:buChar char="•"/>
            </a:pPr>
            <a:r>
              <a:rPr lang="en-CA" dirty="0"/>
              <a:t>Handle the missing prices values</a:t>
            </a:r>
          </a:p>
          <a:p>
            <a:pPr marL="342900" indent="-342900">
              <a:buFont typeface="Arial" panose="020B0604020202020204" pitchFamily="34" charset="0"/>
              <a:buChar char="•"/>
            </a:pPr>
            <a:endParaRPr lang="en-CA" dirty="0"/>
          </a:p>
          <a:p>
            <a:r>
              <a:rPr lang="en-CA" b="1" dirty="0"/>
              <a:t>Modelling</a:t>
            </a:r>
          </a:p>
          <a:p>
            <a:pPr marL="342900" indent="-342900">
              <a:buFont typeface="Arial" panose="020B0604020202020204" pitchFamily="34" charset="0"/>
              <a:buChar char="•"/>
            </a:pPr>
            <a:r>
              <a:rPr lang="en-CA" b="1" dirty="0"/>
              <a:t>Baseline Modeling:</a:t>
            </a:r>
          </a:p>
          <a:p>
            <a:pPr marL="800100" lvl="1" indent="-342900">
              <a:buFont typeface="Arial" panose="020B0604020202020204" pitchFamily="34" charset="0"/>
              <a:buChar char="•"/>
            </a:pPr>
            <a:r>
              <a:rPr lang="en-CA" dirty="0"/>
              <a:t>K-Means clustering algorithm </a:t>
            </a:r>
          </a:p>
          <a:p>
            <a:pPr marL="1257300" lvl="2" indent="-342900">
              <a:buFont typeface="Arial" panose="020B0604020202020204" pitchFamily="34" charset="0"/>
              <a:buChar char="•"/>
            </a:pPr>
            <a:r>
              <a:rPr lang="en-CA" dirty="0"/>
              <a:t>Simple to implement</a:t>
            </a:r>
          </a:p>
          <a:p>
            <a:pPr marL="1257300" lvl="2" indent="-342900">
              <a:buFont typeface="Arial" panose="020B0604020202020204" pitchFamily="34" charset="0"/>
              <a:buChar char="•"/>
            </a:pPr>
            <a:r>
              <a:rPr lang="en-CA" dirty="0"/>
              <a:t>Computationally efficient for moderately sized dataset</a:t>
            </a:r>
          </a:p>
          <a:p>
            <a:pPr marL="1257300" lvl="2" indent="-342900">
              <a:buFont typeface="Arial" panose="020B0604020202020204" pitchFamily="34" charset="0"/>
              <a:buChar char="•"/>
            </a:pPr>
            <a:r>
              <a:rPr lang="en-CA" dirty="0"/>
              <a:t>Easy interpretations as it assigns each data point to the nearest cluster center</a:t>
            </a:r>
          </a:p>
          <a:p>
            <a:pPr marL="342900" indent="-342900">
              <a:buFont typeface="Arial" panose="020B0604020202020204" pitchFamily="34" charset="0"/>
              <a:buChar char="•"/>
            </a:pPr>
            <a:r>
              <a:rPr lang="en-CA" b="1" dirty="0"/>
              <a:t>Advanced Modelling:</a:t>
            </a:r>
          </a:p>
          <a:p>
            <a:pPr marL="800100" lvl="1" indent="-342900">
              <a:buFont typeface="Arial" panose="020B0604020202020204" pitchFamily="34" charset="0"/>
              <a:buChar char="•"/>
            </a:pPr>
            <a:r>
              <a:rPr lang="en-CA" dirty="0" err="1"/>
              <a:t>DBScan</a:t>
            </a:r>
            <a:endParaRPr lang="en-CA" dirty="0"/>
          </a:p>
          <a:p>
            <a:pPr marL="342900" indent="-342900">
              <a:buFont typeface="Arial" panose="020B0604020202020204" pitchFamily="34" charset="0"/>
              <a:buChar char="•"/>
            </a:pPr>
            <a:r>
              <a:rPr lang="en-CA" b="1" dirty="0"/>
              <a:t>Find better way for cluster visualization</a:t>
            </a:r>
          </a:p>
          <a:p>
            <a:pPr marL="342900" indent="-342900">
              <a:buFont typeface="Arial" panose="020B0604020202020204" pitchFamily="34" charset="0"/>
              <a:buChar char="•"/>
            </a:pPr>
            <a:r>
              <a:rPr lang="en-CA" b="1" dirty="0"/>
              <a:t>Look into the data and label clusters as green or not green</a:t>
            </a:r>
          </a:p>
          <a:p>
            <a:r>
              <a:rPr lang="en-CA" b="1" dirty="0"/>
              <a:t>Build the website and host it on </a:t>
            </a:r>
            <a:r>
              <a:rPr lang="en-CA" b="1" dirty="0" err="1"/>
              <a:t>heroku</a:t>
            </a:r>
            <a:endParaRPr lang="en-CA" b="1" dirty="0"/>
          </a:p>
          <a:p>
            <a:endParaRPr lang="en-CA" dirty="0"/>
          </a:p>
          <a:p>
            <a:pPr marL="342900" indent="-342900">
              <a:buFont typeface="Arial" panose="020B0604020202020204" pitchFamily="34" charset="0"/>
              <a:buChar char="•"/>
            </a:pPr>
            <a:endParaRPr lang="en-CA" dirty="0"/>
          </a:p>
          <a:p>
            <a:endParaRPr lang="en-CA" dirty="0"/>
          </a:p>
        </p:txBody>
      </p:sp>
      <p:sp>
        <p:nvSpPr>
          <p:cNvPr id="2" name="Title 3">
            <a:extLst>
              <a:ext uri="{FF2B5EF4-FFF2-40B4-BE49-F238E27FC236}">
                <a16:creationId xmlns:a16="http://schemas.microsoft.com/office/drawing/2014/main" id="{4D831B86-183D-E0B3-6586-5C637F02FDDD}"/>
              </a:ext>
            </a:extLst>
          </p:cNvPr>
          <p:cNvSpPr txBox="1">
            <a:spLocks/>
          </p:cNvSpPr>
          <p:nvPr/>
        </p:nvSpPr>
        <p:spPr>
          <a:xfrm>
            <a:off x="66676" y="179388"/>
            <a:ext cx="6211185" cy="6850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Next Steps</a:t>
            </a:r>
          </a:p>
        </p:txBody>
      </p:sp>
      <p:graphicFrame>
        <p:nvGraphicFramePr>
          <p:cNvPr id="5" name="Table 5">
            <a:extLst>
              <a:ext uri="{FF2B5EF4-FFF2-40B4-BE49-F238E27FC236}">
                <a16:creationId xmlns:a16="http://schemas.microsoft.com/office/drawing/2014/main" id="{25C2A5DC-CF3C-AD5B-C346-C464DFE35E82}"/>
              </a:ext>
            </a:extLst>
          </p:cNvPr>
          <p:cNvGraphicFramePr>
            <a:graphicFrameLocks noGrp="1"/>
          </p:cNvGraphicFramePr>
          <p:nvPr>
            <p:extLst>
              <p:ext uri="{D42A27DB-BD31-4B8C-83A1-F6EECF244321}">
                <p14:modId xmlns:p14="http://schemas.microsoft.com/office/powerpoint/2010/main" val="524701520"/>
              </p:ext>
            </p:extLst>
          </p:nvPr>
        </p:nvGraphicFramePr>
        <p:xfrm>
          <a:off x="1038816" y="728709"/>
          <a:ext cx="10114368" cy="571500"/>
        </p:xfrm>
        <a:graphic>
          <a:graphicData uri="http://schemas.openxmlformats.org/drawingml/2006/table">
            <a:tbl>
              <a:tblPr firstRow="1" bandRow="1">
                <a:tableStyleId>{5C22544A-7EE6-4342-B048-85BDC9FD1C3A}</a:tableStyleId>
              </a:tblPr>
              <a:tblGrid>
                <a:gridCol w="1082558">
                  <a:extLst>
                    <a:ext uri="{9D8B030D-6E8A-4147-A177-3AD203B41FA5}">
                      <a16:colId xmlns:a16="http://schemas.microsoft.com/office/drawing/2014/main" val="2690813017"/>
                    </a:ext>
                  </a:extLst>
                </a:gridCol>
                <a:gridCol w="1036753">
                  <a:extLst>
                    <a:ext uri="{9D8B030D-6E8A-4147-A177-3AD203B41FA5}">
                      <a16:colId xmlns:a16="http://schemas.microsoft.com/office/drawing/2014/main" val="4023738986"/>
                    </a:ext>
                  </a:extLst>
                </a:gridCol>
                <a:gridCol w="1095887">
                  <a:extLst>
                    <a:ext uri="{9D8B030D-6E8A-4147-A177-3AD203B41FA5}">
                      <a16:colId xmlns:a16="http://schemas.microsoft.com/office/drawing/2014/main" val="1995621132"/>
                    </a:ext>
                  </a:extLst>
                </a:gridCol>
                <a:gridCol w="1493929">
                  <a:extLst>
                    <a:ext uri="{9D8B030D-6E8A-4147-A177-3AD203B41FA5}">
                      <a16:colId xmlns:a16="http://schemas.microsoft.com/office/drawing/2014/main" val="407827963"/>
                    </a:ext>
                  </a:extLst>
                </a:gridCol>
                <a:gridCol w="1396501">
                  <a:extLst>
                    <a:ext uri="{9D8B030D-6E8A-4147-A177-3AD203B41FA5}">
                      <a16:colId xmlns:a16="http://schemas.microsoft.com/office/drawing/2014/main" val="305115458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br>
                        <a:rPr lang="en-CA" sz="1050" b="1" dirty="0">
                          <a:solidFill>
                            <a:srgbClr val="FFFF00"/>
                          </a:solidFill>
                          <a:effectLst/>
                        </a:rPr>
                      </a:br>
                      <a:r>
                        <a:rPr lang="en-CA" sz="1050" b="1" dirty="0" err="1">
                          <a:solidFill>
                            <a:srgbClr val="FFFF00"/>
                          </a:solidFill>
                          <a:effectLst/>
                        </a:rPr>
                        <a:t>Model_Year</a:t>
                      </a:r>
                      <a:endParaRPr lang="en-CA" sz="1050" b="1" dirty="0">
                        <a:solidFill>
                          <a:srgbClr val="FFFF00"/>
                        </a:solidFill>
                        <a:effectLst/>
                      </a:endParaRPr>
                    </a:p>
                  </a:txBody>
                  <a:tcPr anchor="ctr"/>
                </a:tc>
                <a:tc>
                  <a:txBody>
                    <a:bodyPr/>
                    <a:lstStyle/>
                    <a:p>
                      <a:pPr algn="l" fontAlgn="ctr"/>
                      <a:r>
                        <a:rPr lang="en-CA" sz="1050" b="1" dirty="0">
                          <a:solidFill>
                            <a:srgbClr val="FFFF00"/>
                          </a:solidFill>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Fuel_Type</a:t>
                      </a:r>
                      <a:endParaRPr lang="en-CA" sz="1050" b="1" dirty="0">
                        <a:solidFill>
                          <a:srgbClr val="FFFF00"/>
                        </a:solidFill>
                        <a:effectLst/>
                      </a:endParaRP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spTree>
    <p:extLst>
      <p:ext uri="{BB962C8B-B14F-4D97-AF65-F5344CB8AC3E}">
        <p14:creationId xmlns:p14="http://schemas.microsoft.com/office/powerpoint/2010/main" val="33995188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22523</TotalTime>
  <Words>871</Words>
  <Application>Microsoft Office PowerPoint</Application>
  <PresentationFormat>Widescreen</PresentationFormat>
  <Paragraphs>67</Paragraphs>
  <Slides>7</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Neue Haas Grotesk Text Pro</vt:lpstr>
      <vt:lpstr>SwellVTI</vt:lpstr>
      <vt:lpstr>Budget and Environmentally Friendly Car Recommendation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and Environmentally Friendly Car Recommendation System</dc:title>
  <dc:creator>Sundus Yawar</dc:creator>
  <cp:lastModifiedBy>Sundus Yawar</cp:lastModifiedBy>
  <cp:revision>3</cp:revision>
  <dcterms:created xsi:type="dcterms:W3CDTF">2023-09-08T11:07:36Z</dcterms:created>
  <dcterms:modified xsi:type="dcterms:W3CDTF">2023-10-18T03:22:23Z</dcterms:modified>
</cp:coreProperties>
</file>