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
  </p:notesMasterIdLst>
  <p:sldIdLst>
    <p:sldId id="256" r:id="rId2"/>
    <p:sldId id="257" r:id="rId3"/>
    <p:sldId id="258" r:id="rId4"/>
    <p:sldId id="259" r:id="rId5"/>
    <p:sldId id="263"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9542" autoAdjust="0"/>
  </p:normalViewPr>
  <p:slideViewPr>
    <p:cSldViewPr snapToGrid="0">
      <p:cViewPr varScale="1">
        <p:scale>
          <a:sx n="88" d="100"/>
          <a:sy n="88" d="100"/>
        </p:scale>
        <p:origin x="828" y="68"/>
      </p:cViewPr>
      <p:guideLst/>
    </p:cSldViewPr>
  </p:slideViewPr>
  <p:notesTextViewPr>
    <p:cViewPr>
      <p:scale>
        <a:sx n="1" d="1"/>
        <a:sy n="1" d="1"/>
      </p:scale>
      <p:origin x="0" y="-50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ABBB0-221A-460A-B561-B620B427FF98}" type="datetimeFigureOut">
              <a:rPr lang="en-CA" smtClean="0"/>
              <a:t>2023-10-16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54294-3D99-485B-BA09-037EE7797EAA}" type="slidenum">
              <a:rPr lang="en-CA" smtClean="0"/>
              <a:t>‹#›</a:t>
            </a:fld>
            <a:endParaRPr lang="en-CA"/>
          </a:p>
        </p:txBody>
      </p:sp>
    </p:spTree>
    <p:extLst>
      <p:ext uri="{BB962C8B-B14F-4D97-AF65-F5344CB8AC3E}">
        <p14:creationId xmlns:p14="http://schemas.microsoft.com/office/powerpoint/2010/main" val="45857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Not everyone can afford hybrid and electric vehicles. So this </a:t>
            </a:r>
            <a:r>
              <a:rPr lang="en-CA" sz="1200" dirty="0" err="1"/>
              <a:t>reccommendar</a:t>
            </a:r>
            <a:r>
              <a:rPr lang="en-CA" sz="1200" dirty="0"/>
              <a:t> system helps people make environmentally responsible choices even within a tight budget as it recommends green vehicles based on their budget.</a:t>
            </a:r>
          </a:p>
          <a:p>
            <a:endParaRPr lang="en-CA" sz="1200" dirty="0"/>
          </a:p>
          <a:p>
            <a:r>
              <a:rPr lang="en-CA" sz="1200" dirty="0"/>
              <a:t>Cost of living has increased substantially but salaries remain the same, last summer gas prices went up till 217 cents/Litre and this summer they went from 145 cents/Litre to 172 cents/Litre</a:t>
            </a:r>
          </a:p>
          <a:p>
            <a:r>
              <a:rPr lang="en-CA" sz="1200" dirty="0"/>
              <a:t>Helping users find a car that is both within their budget, is environmentally friendly and cost efficient in terms of fuel can help everyone make an environmentally responsible choice while staying within their budget</a:t>
            </a:r>
            <a:endParaRPr lang="en-CA" dirty="0"/>
          </a:p>
        </p:txBody>
      </p:sp>
      <p:sp>
        <p:nvSpPr>
          <p:cNvPr id="4" name="Slide Number Placeholder 3"/>
          <p:cNvSpPr>
            <a:spLocks noGrp="1"/>
          </p:cNvSpPr>
          <p:nvPr>
            <p:ph type="sldNum" sz="quarter" idx="5"/>
          </p:nvPr>
        </p:nvSpPr>
        <p:spPr/>
        <p:txBody>
          <a:bodyPr/>
          <a:lstStyle/>
          <a:p>
            <a:fld id="{8A654294-3D99-485B-BA09-037EE7797EAA}" type="slidenum">
              <a:rPr lang="en-CA" smtClean="0"/>
              <a:t>2</a:t>
            </a:fld>
            <a:endParaRPr lang="en-CA"/>
          </a:p>
        </p:txBody>
      </p:sp>
    </p:spTree>
    <p:extLst>
      <p:ext uri="{BB962C8B-B14F-4D97-AF65-F5344CB8AC3E}">
        <p14:creationId xmlns:p14="http://schemas.microsoft.com/office/powerpoint/2010/main" val="233888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Fuel consumption rating data was in several files so I had stack </a:t>
            </a:r>
            <a:r>
              <a:rPr lang="en-CA" dirty="0" err="1"/>
              <a:t>dataframes</a:t>
            </a:r>
            <a:r>
              <a:rPr lang="en-CA" dirty="0"/>
              <a:t> after importing.</a:t>
            </a:r>
          </a:p>
          <a:p>
            <a:endParaRPr lang="en-CA" dirty="0"/>
          </a:p>
          <a:p>
            <a:r>
              <a:rPr lang="en-CA" dirty="0"/>
              <a:t>I also had 2 different datasets for prices and had to merge their prices by mean and grouping them by Model, Make and Year.</a:t>
            </a:r>
          </a:p>
          <a:p>
            <a:endParaRPr lang="en-CA" dirty="0"/>
          </a:p>
          <a:p>
            <a:r>
              <a:rPr lang="en-CA" dirty="0"/>
              <a:t>Data quality issues I encountered </a:t>
            </a:r>
          </a:p>
          <a:p>
            <a:r>
              <a:rPr lang="en-CA" dirty="0"/>
              <a:t>- In the first dataset some prices for cars did not make sense as they were in 100s so I had to drop them</a:t>
            </a:r>
          </a:p>
          <a:p>
            <a:r>
              <a:rPr lang="en-CA" dirty="0"/>
              <a:t>- Second dataset didn’t have any issues</a:t>
            </a:r>
          </a:p>
          <a:p>
            <a:r>
              <a:rPr lang="en-CA" dirty="0"/>
              <a:t>- however after merging the prices data I noticed that some vehicles were overpriced for their model’s years so I looked into those and fixed them</a:t>
            </a:r>
          </a:p>
          <a:p>
            <a:endParaRPr lang="en-CA" dirty="0"/>
          </a:p>
          <a:p>
            <a:r>
              <a:rPr lang="en-CA" dirty="0"/>
              <a:t>Talk about feature selection</a:t>
            </a:r>
          </a:p>
        </p:txBody>
      </p:sp>
      <p:sp>
        <p:nvSpPr>
          <p:cNvPr id="4" name="Slide Number Placeholder 3"/>
          <p:cNvSpPr>
            <a:spLocks noGrp="1"/>
          </p:cNvSpPr>
          <p:nvPr>
            <p:ph type="sldNum" sz="quarter" idx="5"/>
          </p:nvPr>
        </p:nvSpPr>
        <p:spPr/>
        <p:txBody>
          <a:bodyPr/>
          <a:lstStyle/>
          <a:p>
            <a:fld id="{8A654294-3D99-485B-BA09-037EE7797EAA}" type="slidenum">
              <a:rPr lang="en-CA" smtClean="0"/>
              <a:t>5</a:t>
            </a:fld>
            <a:endParaRPr lang="en-CA"/>
          </a:p>
        </p:txBody>
      </p:sp>
    </p:spTree>
    <p:extLst>
      <p:ext uri="{BB962C8B-B14F-4D97-AF65-F5344CB8AC3E}">
        <p14:creationId xmlns:p14="http://schemas.microsoft.com/office/powerpoint/2010/main" val="72054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Rating are 1-10 10 being the best hence in descending order, for fuel consumption in ascending order </a:t>
            </a:r>
            <a:r>
              <a:rPr lang="en-CA" dirty="0" err="1"/>
              <a:t>cux</a:t>
            </a:r>
            <a:r>
              <a:rPr lang="en-CA" dirty="0"/>
              <a:t> lower means best here.</a:t>
            </a:r>
          </a:p>
          <a:p>
            <a:r>
              <a:rPr lang="en-CA" dirty="0"/>
              <a:t>Weighted score was calculated to rank these. </a:t>
            </a:r>
          </a:p>
          <a:p>
            <a:r>
              <a:rPr lang="en-CA" dirty="0"/>
              <a:t>- for Smog &amp; CO2 Ratings it was calculated based on:</a:t>
            </a:r>
          </a:p>
          <a:p>
            <a:r>
              <a:rPr lang="en-CA" dirty="0"/>
              <a:t>	- median, 75% and IQR</a:t>
            </a:r>
          </a:p>
          <a:p>
            <a:r>
              <a:rPr lang="en-CA" dirty="0"/>
              <a:t>	- 2, 2, 3</a:t>
            </a:r>
          </a:p>
          <a:p>
            <a:r>
              <a:rPr lang="en-CA" dirty="0"/>
              <a:t>- for fuel cons it was calculated based on</a:t>
            </a:r>
          </a:p>
          <a:p>
            <a:r>
              <a:rPr lang="en-CA" dirty="0"/>
              <a:t>	- median, 25% and IQR</a:t>
            </a:r>
          </a:p>
          <a:p>
            <a:r>
              <a:rPr lang="en-CA" dirty="0"/>
              <a:t>	- 2, 2, 3</a:t>
            </a:r>
          </a:p>
        </p:txBody>
      </p:sp>
      <p:sp>
        <p:nvSpPr>
          <p:cNvPr id="4" name="Slide Number Placeholder 3"/>
          <p:cNvSpPr>
            <a:spLocks noGrp="1"/>
          </p:cNvSpPr>
          <p:nvPr>
            <p:ph type="sldNum" sz="quarter" idx="5"/>
          </p:nvPr>
        </p:nvSpPr>
        <p:spPr/>
        <p:txBody>
          <a:bodyPr/>
          <a:lstStyle/>
          <a:p>
            <a:fld id="{8A654294-3D99-485B-BA09-037EE7797EAA}" type="slidenum">
              <a:rPr lang="en-CA" smtClean="0"/>
              <a:t>6</a:t>
            </a:fld>
            <a:endParaRPr lang="en-CA"/>
          </a:p>
        </p:txBody>
      </p:sp>
    </p:spTree>
    <p:extLst>
      <p:ext uri="{BB962C8B-B14F-4D97-AF65-F5344CB8AC3E}">
        <p14:creationId xmlns:p14="http://schemas.microsoft.com/office/powerpoint/2010/main" val="91979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silhouette score was chosen here for comparison </a:t>
            </a:r>
            <a:r>
              <a:rPr lang="en-CA" dirty="0" err="1"/>
              <a:t>cux</a:t>
            </a:r>
            <a:r>
              <a:rPr lang="en-CA" dirty="0"/>
              <a:t> inertia is something for </a:t>
            </a:r>
            <a:r>
              <a:rPr lang="en-CA" dirty="0" err="1"/>
              <a:t>kmeans</a:t>
            </a:r>
            <a:r>
              <a:rPr lang="en-CA" dirty="0"/>
              <a:t> only</a:t>
            </a:r>
          </a:p>
          <a:p>
            <a:endParaRPr lang="en-CA" dirty="0"/>
          </a:p>
          <a:p>
            <a:r>
              <a:rPr lang="en-CA" dirty="0"/>
              <a:t>- initially when </a:t>
            </a:r>
            <a:r>
              <a:rPr lang="en-CA" dirty="0" err="1"/>
              <a:t>kmeans</a:t>
            </a:r>
            <a:r>
              <a:rPr lang="en-CA" dirty="0"/>
              <a:t> had 420 clusters I thought hmmm that make sense because combined fuel consumption, co2 emissions and smog rating vary for different year, make and vehicle classes and each would have 2 categories (green or not green) but it definitely looked daunting to analyze to label the clusters as green or not green.</a:t>
            </a:r>
          </a:p>
          <a:p>
            <a:endParaRPr lang="en-CA" dirty="0"/>
          </a:p>
          <a:p>
            <a:r>
              <a:rPr lang="en-CA" dirty="0"/>
              <a:t>- As you can see that when both models had same number of features </a:t>
            </a:r>
            <a:r>
              <a:rPr lang="en-CA" dirty="0" err="1"/>
              <a:t>DBScan</a:t>
            </a:r>
            <a:r>
              <a:rPr lang="en-CA" dirty="0"/>
              <a:t> was able to produce 2 clusters while </a:t>
            </a:r>
            <a:r>
              <a:rPr lang="en-CA" dirty="0" err="1"/>
              <a:t>Kmeans</a:t>
            </a:r>
            <a:r>
              <a:rPr lang="en-CA" dirty="0"/>
              <a:t> was only able to yield better silhouette score with 420 clusters. Seeing just 2 </a:t>
            </a:r>
            <a:r>
              <a:rPr lang="en-CA" dirty="0" err="1"/>
              <a:t>custers</a:t>
            </a:r>
            <a:r>
              <a:rPr lang="en-CA" dirty="0"/>
              <a:t> from </a:t>
            </a:r>
            <a:r>
              <a:rPr lang="en-CA" dirty="0" err="1"/>
              <a:t>DBScan</a:t>
            </a:r>
            <a:r>
              <a:rPr lang="en-CA" dirty="0"/>
              <a:t> modelling, gave me the idea that perhaps it really all just boils down to 3 features even though green or not green varies by make and vehicle class as well. Those 3 features are:</a:t>
            </a:r>
          </a:p>
          <a:p>
            <a:r>
              <a:rPr lang="en-CA" dirty="0"/>
              <a:t>	- Combined fuel consumption </a:t>
            </a:r>
          </a:p>
          <a:p>
            <a:r>
              <a:rPr lang="en-CA" dirty="0"/>
              <a:t>	- CO2 emissions</a:t>
            </a:r>
          </a:p>
          <a:p>
            <a:r>
              <a:rPr lang="en-CA" dirty="0"/>
              <a:t>	- Smog Rating</a:t>
            </a:r>
          </a:p>
          <a:p>
            <a:endParaRPr lang="en-CA" dirty="0"/>
          </a:p>
          <a:p>
            <a:r>
              <a:rPr lang="en-CA" dirty="0"/>
              <a:t>- So I tried again with just these 3 features and was able to yield much better results as you can tell by the silhouette score.</a:t>
            </a:r>
          </a:p>
          <a:p>
            <a:endParaRPr lang="en-CA" dirty="0"/>
          </a:p>
          <a:p>
            <a:r>
              <a:rPr lang="en-CA" dirty="0"/>
              <a:t>- cluster separation is very clear from all angles</a:t>
            </a:r>
          </a:p>
          <a:p>
            <a:r>
              <a:rPr lang="en-CA" dirty="0"/>
              <a:t>- </a:t>
            </a:r>
          </a:p>
        </p:txBody>
      </p:sp>
      <p:sp>
        <p:nvSpPr>
          <p:cNvPr id="4" name="Slide Number Placeholder 3"/>
          <p:cNvSpPr>
            <a:spLocks noGrp="1"/>
          </p:cNvSpPr>
          <p:nvPr>
            <p:ph type="sldNum" sz="quarter" idx="5"/>
          </p:nvPr>
        </p:nvSpPr>
        <p:spPr/>
        <p:txBody>
          <a:bodyPr/>
          <a:lstStyle/>
          <a:p>
            <a:fld id="{8A654294-3D99-485B-BA09-037EE7797EAA}" type="slidenum">
              <a:rPr lang="en-CA" smtClean="0"/>
              <a:t>7</a:t>
            </a:fld>
            <a:endParaRPr lang="en-CA"/>
          </a:p>
        </p:txBody>
      </p:sp>
    </p:spTree>
    <p:extLst>
      <p:ext uri="{BB962C8B-B14F-4D97-AF65-F5344CB8AC3E}">
        <p14:creationId xmlns:p14="http://schemas.microsoft.com/office/powerpoint/2010/main" val="305203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520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026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8290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28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7012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93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853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9118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4967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658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10/16/2023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93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10/16/2023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6005093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reen-vehicle-recommender-system.streamlit.ap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y cars lined up in a row on floor">
            <a:extLst>
              <a:ext uri="{FF2B5EF4-FFF2-40B4-BE49-F238E27FC236}">
                <a16:creationId xmlns:a16="http://schemas.microsoft.com/office/drawing/2014/main" id="{95D4CAE9-8C9E-94A5-014A-2A451077ACCE}"/>
              </a:ext>
            </a:extLst>
          </p:cNvPr>
          <p:cNvPicPr>
            <a:picLocks noChangeAspect="1"/>
          </p:cNvPicPr>
          <p:nvPr/>
        </p:nvPicPr>
        <p:blipFill rotWithShape="1">
          <a:blip r:embed="rId2"/>
          <a:srcRect t="1541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C0A38-FF80-093A-68E7-E2238A70202A}"/>
              </a:ext>
            </a:extLst>
          </p:cNvPr>
          <p:cNvSpPr>
            <a:spLocks noGrp="1"/>
          </p:cNvSpPr>
          <p:nvPr>
            <p:ph type="ctrTitle"/>
          </p:nvPr>
        </p:nvSpPr>
        <p:spPr>
          <a:xfrm>
            <a:off x="6673754" y="4385256"/>
            <a:ext cx="4679325" cy="1558341"/>
          </a:xfrm>
        </p:spPr>
        <p:txBody>
          <a:bodyPr anchor="b">
            <a:normAutofit/>
          </a:bodyPr>
          <a:lstStyle/>
          <a:p>
            <a:pPr algn="r">
              <a:lnSpc>
                <a:spcPct val="90000"/>
              </a:lnSpc>
            </a:pPr>
            <a:r>
              <a:rPr lang="en-US" sz="2500"/>
              <a:t>Budget and Environmentally Friendly Car Recommendation System</a:t>
            </a:r>
            <a:endParaRPr lang="en-CA" sz="2500"/>
          </a:p>
        </p:txBody>
      </p:sp>
      <p:sp>
        <p:nvSpPr>
          <p:cNvPr id="3" name="Subtitle 2">
            <a:extLst>
              <a:ext uri="{FF2B5EF4-FFF2-40B4-BE49-F238E27FC236}">
                <a16:creationId xmlns:a16="http://schemas.microsoft.com/office/drawing/2014/main" id="{5E42ABB7-220F-36D7-26C0-29D5818D9BBD}"/>
              </a:ext>
            </a:extLst>
          </p:cNvPr>
          <p:cNvSpPr>
            <a:spLocks noGrp="1"/>
          </p:cNvSpPr>
          <p:nvPr>
            <p:ph type="subTitle" idx="1"/>
          </p:nvPr>
        </p:nvSpPr>
        <p:spPr>
          <a:xfrm>
            <a:off x="8158767" y="3429000"/>
            <a:ext cx="3181436" cy="956256"/>
          </a:xfrm>
        </p:spPr>
        <p:txBody>
          <a:bodyPr anchor="b">
            <a:normAutofit/>
          </a:bodyPr>
          <a:lstStyle/>
          <a:p>
            <a:pPr algn="r"/>
            <a:r>
              <a:rPr lang="en-CA" dirty="0"/>
              <a:t>Sundus Yawar</a:t>
            </a:r>
            <a:endParaRPr lang="en-CA"/>
          </a:p>
        </p:txBody>
      </p:sp>
    </p:spTree>
    <p:extLst>
      <p:ext uri="{BB962C8B-B14F-4D97-AF65-F5344CB8AC3E}">
        <p14:creationId xmlns:p14="http://schemas.microsoft.com/office/powerpoint/2010/main" val="10848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72289" y="1254176"/>
            <a:ext cx="9948308" cy="955748"/>
          </a:xfrm>
        </p:spPr>
        <p:txBody>
          <a:bodyPr>
            <a:noAutofit/>
          </a:bodyPr>
          <a:lstStyle/>
          <a:p>
            <a:r>
              <a:rPr lang="en-CA" sz="1800" dirty="0"/>
              <a:t>- Opens doors to making environmentally responsible decision within a tight budget given the increased cost of living</a:t>
            </a:r>
          </a:p>
          <a:p>
            <a:r>
              <a:rPr lang="en-CA" sz="1800" dirty="0"/>
              <a:t>	- environmentally friendly i.e. fuel efficient, low CO2 emissions, best smog rating</a:t>
            </a:r>
          </a:p>
          <a:p>
            <a:r>
              <a:rPr lang="en-CA" sz="1800" dirty="0"/>
              <a:t>	- cost efficient i.e. within budget for purchase &amp; fuel efficiency</a:t>
            </a:r>
            <a:br>
              <a:rPr lang="en-CA" sz="1800" dirty="0"/>
            </a:br>
            <a:br>
              <a:rPr lang="en-CA" sz="1800" dirty="0"/>
            </a:br>
            <a:endParaRPr lang="en-CA" sz="1800" dirty="0"/>
          </a:p>
          <a:p>
            <a:endParaRPr lang="en-CA" sz="1800" dirty="0"/>
          </a:p>
        </p:txBody>
      </p:sp>
      <p:sp>
        <p:nvSpPr>
          <p:cNvPr id="4" name="Title 1">
            <a:extLst>
              <a:ext uri="{FF2B5EF4-FFF2-40B4-BE49-F238E27FC236}">
                <a16:creationId xmlns:a16="http://schemas.microsoft.com/office/drawing/2014/main" id="{892243C0-39F7-0D87-BB11-9AE1A6202AE5}"/>
              </a:ext>
            </a:extLst>
          </p:cNvPr>
          <p:cNvSpPr txBox="1">
            <a:spLocks/>
          </p:cNvSpPr>
          <p:nvPr/>
        </p:nvSpPr>
        <p:spPr>
          <a:xfrm>
            <a:off x="325844" y="108941"/>
            <a:ext cx="7767189" cy="79358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Non-Technical Overview &amp; Potential Impact</a:t>
            </a:r>
          </a:p>
        </p:txBody>
      </p:sp>
      <p:pic>
        <p:nvPicPr>
          <p:cNvPr id="1028" name="Picture 4" descr="Being Green - Environment Friendly - John Grey Painting">
            <a:extLst>
              <a:ext uri="{FF2B5EF4-FFF2-40B4-BE49-F238E27FC236}">
                <a16:creationId xmlns:a16="http://schemas.microsoft.com/office/drawing/2014/main" id="{4F9FA570-760B-8E65-E340-3F4278311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96" y="3124587"/>
            <a:ext cx="1678956" cy="16789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ut Blue Electrical Inc - Blue Electrical Inc – Electrical Contractor ...">
            <a:extLst>
              <a:ext uri="{FF2B5EF4-FFF2-40B4-BE49-F238E27FC236}">
                <a16:creationId xmlns:a16="http://schemas.microsoft.com/office/drawing/2014/main" id="{763BAECD-4EE3-65F7-588D-C14BE29379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854" y="2891223"/>
            <a:ext cx="2402198" cy="24021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nergy Efficiency | Amaze Heaters">
            <a:extLst>
              <a:ext uri="{FF2B5EF4-FFF2-40B4-BE49-F238E27FC236}">
                <a16:creationId xmlns:a16="http://schemas.microsoft.com/office/drawing/2014/main" id="{B8E62E21-EDE2-6627-2E8B-E6B53906CD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281" r="9062"/>
          <a:stretch/>
        </p:blipFill>
        <p:spPr bwMode="auto">
          <a:xfrm>
            <a:off x="6470617" y="3124586"/>
            <a:ext cx="2550644" cy="167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9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59581" y="194396"/>
            <a:ext cx="5397260" cy="955748"/>
          </a:xfrm>
        </p:spPr>
        <p:txBody>
          <a:bodyPr/>
          <a:lstStyle/>
          <a:p>
            <a:endParaRPr lang="en-CA"/>
          </a:p>
        </p:txBody>
      </p:sp>
      <p:pic>
        <p:nvPicPr>
          <p:cNvPr id="2" name="Picture 1">
            <a:extLst>
              <a:ext uri="{FF2B5EF4-FFF2-40B4-BE49-F238E27FC236}">
                <a16:creationId xmlns:a16="http://schemas.microsoft.com/office/drawing/2014/main" id="{5341590B-1DFE-E5F1-9CEE-F99E0416E2D0}"/>
              </a:ext>
            </a:extLst>
          </p:cNvPr>
          <p:cNvPicPr>
            <a:picLocks noChangeAspect="1"/>
          </p:cNvPicPr>
          <p:nvPr/>
        </p:nvPicPr>
        <p:blipFill rotWithShape="1">
          <a:blip r:embed="rId2"/>
          <a:srcRect t="37454" b="6296"/>
          <a:stretch/>
        </p:blipFill>
        <p:spPr>
          <a:xfrm>
            <a:off x="20" y="5948"/>
            <a:ext cx="12191979" cy="6857989"/>
          </a:xfrm>
          <a:prstGeom prst="rect">
            <a:avLst/>
          </a:prstGeom>
          <a:noFill/>
        </p:spPr>
      </p:pic>
      <p:sp>
        <p:nvSpPr>
          <p:cNvPr id="4" name="Title 3">
            <a:extLst>
              <a:ext uri="{FF2B5EF4-FFF2-40B4-BE49-F238E27FC236}">
                <a16:creationId xmlns:a16="http://schemas.microsoft.com/office/drawing/2014/main" id="{D36AB3F8-F113-3FD9-7DF6-1179E2A0D424}"/>
              </a:ext>
            </a:extLst>
          </p:cNvPr>
          <p:cNvSpPr txBox="1">
            <a:spLocks/>
          </p:cNvSpPr>
          <p:nvPr/>
        </p:nvSpPr>
        <p:spPr>
          <a:xfrm>
            <a:off x="0" y="7322"/>
            <a:ext cx="12191980" cy="1392853"/>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solidFill>
                  <a:schemeClr val="accent1">
                    <a:lumMod val="75000"/>
                  </a:schemeClr>
                </a:solidFill>
              </a:rPr>
              <a:t>Proposed Vision for Tackling the Problem</a:t>
            </a:r>
          </a:p>
        </p:txBody>
      </p:sp>
      <p:sp>
        <p:nvSpPr>
          <p:cNvPr id="5" name="Text Placeholder 2">
            <a:extLst>
              <a:ext uri="{FF2B5EF4-FFF2-40B4-BE49-F238E27FC236}">
                <a16:creationId xmlns:a16="http://schemas.microsoft.com/office/drawing/2014/main" id="{09324564-426D-1127-0006-849B39F52189}"/>
              </a:ext>
            </a:extLst>
          </p:cNvPr>
          <p:cNvSpPr txBox="1">
            <a:spLocks/>
          </p:cNvSpPr>
          <p:nvPr/>
        </p:nvSpPr>
        <p:spPr>
          <a:xfrm>
            <a:off x="2066306" y="2080799"/>
            <a:ext cx="7843651" cy="3868739"/>
          </a:xfrm>
          <a:prstGeom prst="rect">
            <a:avLst/>
          </a:prstGeom>
          <a:solidFill>
            <a:schemeClr val="accent1">
              <a:lumMod val="20000"/>
              <a:lumOff val="80000"/>
            </a:schemeClr>
          </a:solidFill>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CA" sz="1400" dirty="0"/>
              <a:t>The data isn’t labeled for whether the cars in the dataset are green or not. However, it has sufficient information for an unsupervised learning model to detect similarities and cluster similar items together, which can help label the data </a:t>
            </a:r>
            <a:br>
              <a:rPr lang="en-CA" sz="1400" dirty="0"/>
            </a:br>
            <a:endParaRPr lang="en-CA" sz="1400" dirty="0"/>
          </a:p>
          <a:p>
            <a:pPr marL="342900" indent="-342900">
              <a:buFont typeface="Arial" panose="020B0604020202020204" pitchFamily="34" charset="0"/>
              <a:buChar char="•"/>
            </a:pPr>
            <a:r>
              <a:rPr lang="en-CA" sz="1400" dirty="0"/>
              <a:t>Unsupervised Machine Learning Technique to cluster the data for best and worst CO2 rating, Smog rating, Combined fuel consumption rating by Make and Vehicle class</a:t>
            </a:r>
            <a:br>
              <a:rPr lang="en-CA" sz="1400" dirty="0"/>
            </a:br>
            <a:endParaRPr lang="en-CA" sz="1400" dirty="0"/>
          </a:p>
          <a:p>
            <a:pPr marL="342900" indent="-342900">
              <a:buFont typeface="Arial" panose="020B0604020202020204" pitchFamily="34" charset="0"/>
              <a:buChar char="•"/>
            </a:pPr>
            <a:r>
              <a:rPr lang="en-CA" sz="1400" dirty="0"/>
              <a:t>Then will explore the data and label the clusters</a:t>
            </a:r>
            <a:br>
              <a:rPr lang="en-CA" sz="1400" dirty="0"/>
            </a:br>
            <a:endParaRPr lang="en-CA" sz="1400" dirty="0"/>
          </a:p>
          <a:p>
            <a:pPr marL="342900" indent="-342900">
              <a:buFont typeface="Arial" panose="020B0604020202020204" pitchFamily="34" charset="0"/>
              <a:buChar char="•"/>
            </a:pPr>
            <a:r>
              <a:rPr lang="en-CA" sz="1400" dirty="0"/>
              <a:t>Build a website that will allow users to select budget range and vehicle class they are interested in and since the data is labeled now thanks to unsupervised machine learning technique (clustering), it will just filter the data based on user input and recommend greener option within budget selected and vehicle class chosen</a:t>
            </a:r>
          </a:p>
        </p:txBody>
      </p:sp>
    </p:spTree>
    <p:extLst>
      <p:ext uri="{BB962C8B-B14F-4D97-AF65-F5344CB8AC3E}">
        <p14:creationId xmlns:p14="http://schemas.microsoft.com/office/powerpoint/2010/main" val="3668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12192000" cy="102790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t>Overview of the Dataset &amp; Preprocessing Procedures</a:t>
            </a:r>
          </a:p>
        </p:txBody>
      </p:sp>
      <p:sp>
        <p:nvSpPr>
          <p:cNvPr id="6" name="Subtitle 12">
            <a:extLst>
              <a:ext uri="{FF2B5EF4-FFF2-40B4-BE49-F238E27FC236}">
                <a16:creationId xmlns:a16="http://schemas.microsoft.com/office/drawing/2014/main" id="{68EC37F8-ED21-CBE7-0743-ECB96086BA93}"/>
              </a:ext>
            </a:extLst>
          </p:cNvPr>
          <p:cNvSpPr txBox="1">
            <a:spLocks/>
          </p:cNvSpPr>
          <p:nvPr/>
        </p:nvSpPr>
        <p:spPr>
          <a:xfrm>
            <a:off x="83544" y="977671"/>
            <a:ext cx="5617648" cy="557507"/>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6,951 rows and 8 columns; 19 columns after 1 hot encoding</a:t>
            </a:r>
          </a:p>
        </p:txBody>
      </p:sp>
      <p:graphicFrame>
        <p:nvGraphicFramePr>
          <p:cNvPr id="8" name="Table 5">
            <a:extLst>
              <a:ext uri="{FF2B5EF4-FFF2-40B4-BE49-F238E27FC236}">
                <a16:creationId xmlns:a16="http://schemas.microsoft.com/office/drawing/2014/main" id="{F045A51C-F473-325C-4B17-FA628C6A7762}"/>
              </a:ext>
            </a:extLst>
          </p:cNvPr>
          <p:cNvGraphicFramePr>
            <a:graphicFrameLocks noGrp="1"/>
          </p:cNvGraphicFramePr>
          <p:nvPr>
            <p:extLst>
              <p:ext uri="{D42A27DB-BD31-4B8C-83A1-F6EECF244321}">
                <p14:modId xmlns:p14="http://schemas.microsoft.com/office/powerpoint/2010/main" val="1909698863"/>
              </p:ext>
            </p:extLst>
          </p:nvPr>
        </p:nvGraphicFramePr>
        <p:xfrm>
          <a:off x="164961" y="1639816"/>
          <a:ext cx="10114368" cy="571500"/>
        </p:xfrm>
        <a:graphic>
          <a:graphicData uri="http://schemas.openxmlformats.org/drawingml/2006/table">
            <a:tbl>
              <a:tblPr firstRow="1" bandRow="1">
                <a:tableStyleId>{5C22544A-7EE6-4342-B048-85BDC9FD1C3A}</a:tableStyleId>
              </a:tblPr>
              <a:tblGrid>
                <a:gridCol w="1082558">
                  <a:extLst>
                    <a:ext uri="{9D8B030D-6E8A-4147-A177-3AD203B41FA5}">
                      <a16:colId xmlns:a16="http://schemas.microsoft.com/office/drawing/2014/main" val="2690813017"/>
                    </a:ext>
                  </a:extLst>
                </a:gridCol>
                <a:gridCol w="1036753">
                  <a:extLst>
                    <a:ext uri="{9D8B030D-6E8A-4147-A177-3AD203B41FA5}">
                      <a16:colId xmlns:a16="http://schemas.microsoft.com/office/drawing/2014/main" val="4023738986"/>
                    </a:ext>
                  </a:extLst>
                </a:gridCol>
                <a:gridCol w="1095887">
                  <a:extLst>
                    <a:ext uri="{9D8B030D-6E8A-4147-A177-3AD203B41FA5}">
                      <a16:colId xmlns:a16="http://schemas.microsoft.com/office/drawing/2014/main" val="1995621132"/>
                    </a:ext>
                  </a:extLst>
                </a:gridCol>
                <a:gridCol w="1493929">
                  <a:extLst>
                    <a:ext uri="{9D8B030D-6E8A-4147-A177-3AD203B41FA5}">
                      <a16:colId xmlns:a16="http://schemas.microsoft.com/office/drawing/2014/main" val="407827963"/>
                    </a:ext>
                  </a:extLst>
                </a:gridCol>
                <a:gridCol w="1396501">
                  <a:extLst>
                    <a:ext uri="{9D8B030D-6E8A-4147-A177-3AD203B41FA5}">
                      <a16:colId xmlns:a16="http://schemas.microsoft.com/office/drawing/2014/main" val="305115458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br>
                        <a:rPr lang="en-CA" sz="1050" b="1" dirty="0">
                          <a:solidFill>
                            <a:srgbClr val="FFFF00"/>
                          </a:solidFill>
                          <a:effectLst/>
                        </a:rPr>
                      </a:br>
                      <a:r>
                        <a:rPr lang="en-CA" sz="1050" b="1" dirty="0" err="1">
                          <a:solidFill>
                            <a:srgbClr val="FFFF00"/>
                          </a:solidFill>
                          <a:effectLst/>
                        </a:rPr>
                        <a:t>Model_Year</a:t>
                      </a:r>
                      <a:endParaRPr lang="en-CA" sz="1050" b="1" dirty="0">
                        <a:solidFill>
                          <a:srgbClr val="FFFF00"/>
                        </a:solidFill>
                        <a:effectLst/>
                      </a:endParaRPr>
                    </a:p>
                  </a:txBody>
                  <a:tcPr anchor="ctr"/>
                </a:tc>
                <a:tc>
                  <a:txBody>
                    <a:bodyPr/>
                    <a:lstStyle/>
                    <a:p>
                      <a:pPr algn="l" fontAlgn="ctr"/>
                      <a:r>
                        <a:rPr lang="en-CA" sz="1050" b="1" dirty="0">
                          <a:solidFill>
                            <a:srgbClr val="FFFF00"/>
                          </a:solidFill>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Fuel_Type</a:t>
                      </a:r>
                      <a:endParaRPr lang="en-CA" sz="1050" b="1" dirty="0">
                        <a:solidFill>
                          <a:srgbClr val="FFFF00"/>
                        </a:solidFill>
                        <a:effectLst/>
                      </a:endParaRP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sp>
        <p:nvSpPr>
          <p:cNvPr id="9" name="Subtitle 12">
            <a:extLst>
              <a:ext uri="{FF2B5EF4-FFF2-40B4-BE49-F238E27FC236}">
                <a16:creationId xmlns:a16="http://schemas.microsoft.com/office/drawing/2014/main" id="{C7F3D2BE-0B2A-5048-5B2D-21A99A947209}"/>
              </a:ext>
            </a:extLst>
          </p:cNvPr>
          <p:cNvSpPr txBox="1">
            <a:spLocks/>
          </p:cNvSpPr>
          <p:nvPr/>
        </p:nvSpPr>
        <p:spPr>
          <a:xfrm>
            <a:off x="164688" y="3184509"/>
            <a:ext cx="6334303" cy="3357439"/>
          </a:xfrm>
          <a:prstGeom prst="rect">
            <a:avLst/>
          </a:prstGeom>
        </p:spPr>
        <p:txBody>
          <a:bodyPr vert="horz" lIns="91440" tIns="45720" rIns="91440" bIns="45720" rtlCol="0" anchor="b">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 Prices data was brought in from other datasets, some of them included Price by Make, Model, Year and Mileage so I grouped by the 3 columns and took average then joined the grouped data with the main dataset. 1 of them required currency conversion.</a:t>
            </a:r>
          </a:p>
          <a:p>
            <a:r>
              <a:rPr lang="en-US" b="1" u="sng" dirty="0"/>
              <a:t>- Found </a:t>
            </a:r>
            <a:r>
              <a:rPr lang="en-US" b="1" u="sng" dirty="0">
                <a:solidFill>
                  <a:schemeClr val="accent5">
                    <a:lumMod val="75000"/>
                  </a:schemeClr>
                </a:solidFill>
              </a:rPr>
              <a:t>data quality issues </a:t>
            </a:r>
            <a:r>
              <a:rPr lang="en-US" b="1" u="sng" dirty="0"/>
              <a:t>in the prices dataset where prices for cars were in 100s and the mileage wasn’t even &gt; 10,000. The cars in the dataset were from 2017-2020. </a:t>
            </a:r>
          </a:p>
          <a:p>
            <a:r>
              <a:rPr lang="en-US" b="1" u="sng" dirty="0"/>
              <a:t>- Chi2 test (Model &amp; Vehicle Class)</a:t>
            </a:r>
          </a:p>
          <a:p>
            <a:r>
              <a:rPr lang="en-US" b="1" u="sng" dirty="0"/>
              <a:t>- Domain Knowledge &amp; Correlation Matrix</a:t>
            </a:r>
          </a:p>
          <a:p>
            <a:r>
              <a:rPr lang="en-US" b="1" u="sng" dirty="0"/>
              <a:t>- VIF Analysis for multicollinear columns</a:t>
            </a:r>
          </a:p>
        </p:txBody>
      </p:sp>
      <p:graphicFrame>
        <p:nvGraphicFramePr>
          <p:cNvPr id="3" name="Table 5">
            <a:extLst>
              <a:ext uri="{FF2B5EF4-FFF2-40B4-BE49-F238E27FC236}">
                <a16:creationId xmlns:a16="http://schemas.microsoft.com/office/drawing/2014/main" id="{34FAA60F-4CBC-EC7F-0A53-65F22D2A1551}"/>
              </a:ext>
            </a:extLst>
          </p:cNvPr>
          <p:cNvGraphicFramePr>
            <a:graphicFrameLocks noGrp="1"/>
          </p:cNvGraphicFramePr>
          <p:nvPr>
            <p:extLst>
              <p:ext uri="{D42A27DB-BD31-4B8C-83A1-F6EECF244321}">
                <p14:modId xmlns:p14="http://schemas.microsoft.com/office/powerpoint/2010/main" val="2057837572"/>
              </p:ext>
            </p:extLst>
          </p:nvPr>
        </p:nvGraphicFramePr>
        <p:xfrm>
          <a:off x="155564" y="2211316"/>
          <a:ext cx="5502669" cy="571500"/>
        </p:xfrm>
        <a:graphic>
          <a:graphicData uri="http://schemas.openxmlformats.org/drawingml/2006/table">
            <a:tbl>
              <a:tblPr firstRow="1" bandRow="1">
                <a:tableStyleId>{5C22544A-7EE6-4342-B048-85BDC9FD1C3A}</a:tableStyleId>
              </a:tblPr>
              <a:tblGrid>
                <a:gridCol w="1493929">
                  <a:extLst>
                    <a:ext uri="{9D8B030D-6E8A-4147-A177-3AD203B41FA5}">
                      <a16:colId xmlns:a16="http://schemas.microsoft.com/office/drawing/2014/main" val="407827963"/>
                    </a:ext>
                  </a:extLst>
                </a:gridCol>
                <a:gridCol w="1504756">
                  <a:extLst>
                    <a:ext uri="{9D8B030D-6E8A-4147-A177-3AD203B41FA5}">
                      <a16:colId xmlns:a16="http://schemas.microsoft.com/office/drawing/2014/main" val="4138166871"/>
                    </a:ext>
                  </a:extLst>
                </a:gridCol>
                <a:gridCol w="1396499">
                  <a:extLst>
                    <a:ext uri="{9D8B030D-6E8A-4147-A177-3AD203B41FA5}">
                      <a16:colId xmlns:a16="http://schemas.microsoft.com/office/drawing/2014/main" val="3650117395"/>
                    </a:ext>
                  </a:extLst>
                </a:gridCol>
                <a:gridCol w="1107485">
                  <a:extLst>
                    <a:ext uri="{9D8B030D-6E8A-4147-A177-3AD203B41FA5}">
                      <a16:colId xmlns:a16="http://schemas.microsoft.com/office/drawing/2014/main" val="1582351529"/>
                    </a:ext>
                  </a:extLst>
                </a:gridCol>
              </a:tblGrid>
              <a:tr h="370840">
                <a:tc>
                  <a:txBody>
                    <a:bodyPr/>
                    <a:lstStyle/>
                    <a:p>
                      <a:pPr algn="l" fontAlgn="ctr"/>
                      <a:r>
                        <a:rPr lang="en-CA" sz="1050" b="1" dirty="0" err="1">
                          <a:solidFill>
                            <a:srgbClr val="FFFF00"/>
                          </a:solidFill>
                          <a:effectLst/>
                        </a:rPr>
                        <a:t>Vehicle_Class</a:t>
                      </a: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Fuel_Consumption</a:t>
                      </a:r>
                      <a:r>
                        <a:rPr lang="en-CA" sz="1050" b="1" dirty="0">
                          <a:solidFill>
                            <a:srgbClr val="FFFF00"/>
                          </a:solidFill>
                          <a:effectLst/>
                        </a:rPr>
                        <a:t>-Comb(L/100 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a:solidFill>
                            <a:srgbClr val="FFFF00"/>
                          </a:solidFill>
                          <a:effectLst/>
                        </a:rPr>
                        <a:t>CO2_Emissions(g/km)</a:t>
                      </a:r>
                    </a:p>
                    <a:p>
                      <a:pPr algn="l" fontAlgn="ctr"/>
                      <a:endParaRPr lang="en-CA" sz="1050" b="1" dirty="0">
                        <a:solidFill>
                          <a:srgbClr val="FFFF00"/>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050" b="1" dirty="0" err="1">
                          <a:solidFill>
                            <a:srgbClr val="FFFF00"/>
                          </a:solidFill>
                          <a:effectLst/>
                        </a:rPr>
                        <a:t>Smog_Rating</a:t>
                      </a:r>
                      <a:endParaRPr lang="en-CA" sz="1050" b="1" dirty="0">
                        <a:solidFill>
                          <a:srgbClr val="FFFF00"/>
                        </a:solidFill>
                        <a:effectLst/>
                      </a:endParaRPr>
                    </a:p>
                    <a:p>
                      <a:pPr algn="l" fontAlgn="ctr"/>
                      <a:endParaRPr lang="en-CA" sz="1050" b="1" dirty="0">
                        <a:solidFill>
                          <a:srgbClr val="FFFF00"/>
                        </a:solidFill>
                        <a:effectLst/>
                      </a:endParaRPr>
                    </a:p>
                  </a:txBody>
                  <a:tcPr anchor="ctr"/>
                </a:tc>
                <a:extLst>
                  <a:ext uri="{0D108BD9-81ED-4DB2-BD59-A6C34878D82A}">
                    <a16:rowId xmlns:a16="http://schemas.microsoft.com/office/drawing/2014/main" val="175790101"/>
                  </a:ext>
                </a:extLst>
              </a:tr>
            </a:tbl>
          </a:graphicData>
        </a:graphic>
      </p:graphicFrame>
      <p:pic>
        <p:nvPicPr>
          <p:cNvPr id="4" name="Picture 3">
            <a:extLst>
              <a:ext uri="{FF2B5EF4-FFF2-40B4-BE49-F238E27FC236}">
                <a16:creationId xmlns:a16="http://schemas.microsoft.com/office/drawing/2014/main" id="{048B84DB-D739-6A25-E41D-41D30C01D7E5}"/>
              </a:ext>
            </a:extLst>
          </p:cNvPr>
          <p:cNvPicPr>
            <a:picLocks noChangeAspect="1"/>
          </p:cNvPicPr>
          <p:nvPr/>
        </p:nvPicPr>
        <p:blipFill rotWithShape="1">
          <a:blip r:embed="rId2"/>
          <a:srcRect l="6935" t="48807"/>
          <a:stretch/>
        </p:blipFill>
        <p:spPr>
          <a:xfrm>
            <a:off x="6308746" y="2876896"/>
            <a:ext cx="5883254" cy="2806282"/>
          </a:xfrm>
          <a:prstGeom prst="rect">
            <a:avLst/>
          </a:prstGeom>
        </p:spPr>
      </p:pic>
      <p:sp>
        <p:nvSpPr>
          <p:cNvPr id="7" name="Rectangle 6">
            <a:extLst>
              <a:ext uri="{FF2B5EF4-FFF2-40B4-BE49-F238E27FC236}">
                <a16:creationId xmlns:a16="http://schemas.microsoft.com/office/drawing/2014/main" id="{554790D8-C422-C9DB-FE18-249D88C5F831}"/>
              </a:ext>
            </a:extLst>
          </p:cNvPr>
          <p:cNvSpPr/>
          <p:nvPr/>
        </p:nvSpPr>
        <p:spPr>
          <a:xfrm>
            <a:off x="8806470" y="2876896"/>
            <a:ext cx="828483" cy="139439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3F03BE6-778B-B906-341D-1A50F92090F2}"/>
              </a:ext>
            </a:extLst>
          </p:cNvPr>
          <p:cNvSpPr/>
          <p:nvPr/>
        </p:nvSpPr>
        <p:spPr>
          <a:xfrm rot="16200000">
            <a:off x="8357346" y="2560223"/>
            <a:ext cx="882181" cy="254915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86D0A44-DF88-A788-8F8B-58CC278B4B91}"/>
              </a:ext>
            </a:extLst>
          </p:cNvPr>
          <p:cNvSpPr/>
          <p:nvPr/>
        </p:nvSpPr>
        <p:spPr>
          <a:xfrm>
            <a:off x="7523855" y="2863087"/>
            <a:ext cx="435721" cy="13943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8565A79-A4F7-E824-670F-16C7DE4954D9}"/>
              </a:ext>
            </a:extLst>
          </p:cNvPr>
          <p:cNvSpPr/>
          <p:nvPr/>
        </p:nvSpPr>
        <p:spPr>
          <a:xfrm rot="5400000">
            <a:off x="10003169" y="3359301"/>
            <a:ext cx="441858" cy="139439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323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12192000" cy="1027905"/>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t>Overview of the Dataset &amp; Preprocessing Procedures</a:t>
            </a:r>
          </a:p>
        </p:txBody>
      </p:sp>
      <p:sp>
        <p:nvSpPr>
          <p:cNvPr id="6" name="Subtitle 12">
            <a:extLst>
              <a:ext uri="{FF2B5EF4-FFF2-40B4-BE49-F238E27FC236}">
                <a16:creationId xmlns:a16="http://schemas.microsoft.com/office/drawing/2014/main" id="{68EC37F8-ED21-CBE7-0743-ECB96086BA93}"/>
              </a:ext>
            </a:extLst>
          </p:cNvPr>
          <p:cNvSpPr txBox="1">
            <a:spLocks/>
          </p:cNvSpPr>
          <p:nvPr/>
        </p:nvSpPr>
        <p:spPr>
          <a:xfrm>
            <a:off x="4952489" y="1117879"/>
            <a:ext cx="5617648" cy="557507"/>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b="1" u="sng" dirty="0"/>
          </a:p>
        </p:txBody>
      </p:sp>
      <p:sp>
        <p:nvSpPr>
          <p:cNvPr id="9" name="Subtitle 12">
            <a:extLst>
              <a:ext uri="{FF2B5EF4-FFF2-40B4-BE49-F238E27FC236}">
                <a16:creationId xmlns:a16="http://schemas.microsoft.com/office/drawing/2014/main" id="{C7F3D2BE-0B2A-5048-5B2D-21A99A947209}"/>
              </a:ext>
            </a:extLst>
          </p:cNvPr>
          <p:cNvSpPr txBox="1">
            <a:spLocks/>
          </p:cNvSpPr>
          <p:nvPr/>
        </p:nvSpPr>
        <p:spPr>
          <a:xfrm>
            <a:off x="4952489" y="1750280"/>
            <a:ext cx="7300009" cy="3357439"/>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Feature Selection</a:t>
            </a:r>
          </a:p>
          <a:p>
            <a:r>
              <a:rPr lang="en-US" b="1" u="sng" dirty="0"/>
              <a:t>- Chi2 test (Model &amp; Vehicle Class)</a:t>
            </a:r>
          </a:p>
          <a:p>
            <a:r>
              <a:rPr lang="en-US" b="1" u="sng" dirty="0"/>
              <a:t>- Domain Knowledge &amp; Correlation Matrix</a:t>
            </a:r>
          </a:p>
          <a:p>
            <a:r>
              <a:rPr lang="en-US" b="1" u="sng" dirty="0"/>
              <a:t>- VIF Analysis for multicollinear columns</a:t>
            </a:r>
          </a:p>
          <a:p>
            <a:r>
              <a:rPr lang="en-US" b="1" u="sng" dirty="0"/>
              <a:t>- Backward Feature Selection</a:t>
            </a:r>
          </a:p>
          <a:p>
            <a:r>
              <a:rPr lang="en-US" b="1" u="sng" dirty="0">
                <a:sym typeface="Wingdings" panose="05000000000000000000" pitchFamily="2" charset="2"/>
              </a:rPr>
              <a:t> </a:t>
            </a:r>
            <a:r>
              <a:rPr lang="en-US" b="1" u="sng" dirty="0"/>
              <a:t>6,951 rows and 8 columns, after initial feature selection initially</a:t>
            </a:r>
          </a:p>
          <a:p>
            <a:endParaRPr lang="en-US" b="1" u="sng" dirty="0"/>
          </a:p>
          <a:p>
            <a:br>
              <a:rPr lang="en-US" b="1" u="sng" dirty="0">
                <a:sym typeface="Wingdings" panose="05000000000000000000" pitchFamily="2" charset="2"/>
              </a:rPr>
            </a:br>
            <a:r>
              <a:rPr lang="en-US" b="1" u="sng" dirty="0">
                <a:sym typeface="Wingdings" panose="05000000000000000000" pitchFamily="2" charset="2"/>
              </a:rPr>
              <a:t>Final Features Selected via Backward Feature Selection</a:t>
            </a:r>
          </a:p>
          <a:p>
            <a:r>
              <a:rPr lang="en-US" b="1" dirty="0">
                <a:sym typeface="Wingdings" panose="05000000000000000000" pitchFamily="2" charset="2"/>
              </a:rPr>
              <a:t>	 </a:t>
            </a:r>
            <a:r>
              <a:rPr lang="en-US" b="1" dirty="0" err="1">
                <a:sym typeface="Wingdings" panose="05000000000000000000" pitchFamily="2" charset="2"/>
              </a:rPr>
              <a:t>Fuel_Consumption_Comb</a:t>
            </a:r>
            <a:r>
              <a:rPr lang="en-US" b="1" dirty="0">
                <a:sym typeface="Wingdings" panose="05000000000000000000" pitchFamily="2" charset="2"/>
              </a:rPr>
              <a:t>, CO2_Emissions, Smog Rating</a:t>
            </a:r>
            <a:endParaRPr lang="en-US" b="1" dirty="0"/>
          </a:p>
        </p:txBody>
      </p:sp>
      <p:pic>
        <p:nvPicPr>
          <p:cNvPr id="14" name="Picture 13">
            <a:extLst>
              <a:ext uri="{FF2B5EF4-FFF2-40B4-BE49-F238E27FC236}">
                <a16:creationId xmlns:a16="http://schemas.microsoft.com/office/drawing/2014/main" id="{758C3BF2-6340-D3E6-D809-59F0AA49F978}"/>
              </a:ext>
            </a:extLst>
          </p:cNvPr>
          <p:cNvPicPr>
            <a:picLocks noChangeAspect="1"/>
          </p:cNvPicPr>
          <p:nvPr/>
        </p:nvPicPr>
        <p:blipFill>
          <a:blip r:embed="rId3"/>
          <a:stretch>
            <a:fillRect/>
          </a:stretch>
        </p:blipFill>
        <p:spPr>
          <a:xfrm>
            <a:off x="1503544" y="478679"/>
            <a:ext cx="3121320" cy="6376085"/>
          </a:xfrm>
          <a:prstGeom prst="rect">
            <a:avLst/>
          </a:prstGeom>
        </p:spPr>
      </p:pic>
    </p:spTree>
    <p:extLst>
      <p:ext uri="{BB962C8B-B14F-4D97-AF65-F5344CB8AC3E}">
        <p14:creationId xmlns:p14="http://schemas.microsoft.com/office/powerpoint/2010/main" val="383346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E7AD55C-B8F5-C801-AD74-9A7CA1C89444}"/>
              </a:ext>
            </a:extLst>
          </p:cNvPr>
          <p:cNvSpPr txBox="1">
            <a:spLocks/>
          </p:cNvSpPr>
          <p:nvPr/>
        </p:nvSpPr>
        <p:spPr>
          <a:xfrm>
            <a:off x="6688931" y="5459845"/>
            <a:ext cx="5629333" cy="1240970"/>
          </a:xfrm>
        </p:spPr>
        <p:txBody>
          <a:bodyPr vert="horz" lIns="91440" tIns="45720" rIns="91440" bIns="45720" rtlCol="0" anchor="t">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spcAft>
                <a:spcPts val="600"/>
              </a:spcAft>
            </a:pPr>
            <a:r>
              <a:rPr lang="en-US" sz="3600" dirty="0"/>
              <a:t>Few Important Findings from EDA</a:t>
            </a:r>
          </a:p>
        </p:txBody>
      </p:sp>
      <p:pic>
        <p:nvPicPr>
          <p:cNvPr id="14" name="Picture 13">
            <a:extLst>
              <a:ext uri="{FF2B5EF4-FFF2-40B4-BE49-F238E27FC236}">
                <a16:creationId xmlns:a16="http://schemas.microsoft.com/office/drawing/2014/main" id="{DC75496A-CAB8-106C-0892-26402A358462}"/>
              </a:ext>
            </a:extLst>
          </p:cNvPr>
          <p:cNvPicPr>
            <a:picLocks noChangeAspect="1"/>
          </p:cNvPicPr>
          <p:nvPr/>
        </p:nvPicPr>
        <p:blipFill rotWithShape="1">
          <a:blip r:embed="rId3"/>
          <a:srcRect l="-145" r="3556" b="4"/>
          <a:stretch/>
        </p:blipFill>
        <p:spPr>
          <a:xfrm>
            <a:off x="0" y="10"/>
            <a:ext cx="4025816" cy="4399049"/>
          </a:xfrm>
          <a:prstGeom prst="rect">
            <a:avLst/>
          </a:prstGeom>
          <a:noFill/>
        </p:spPr>
      </p:pic>
      <p:pic>
        <p:nvPicPr>
          <p:cNvPr id="16" name="Picture 15">
            <a:extLst>
              <a:ext uri="{FF2B5EF4-FFF2-40B4-BE49-F238E27FC236}">
                <a16:creationId xmlns:a16="http://schemas.microsoft.com/office/drawing/2014/main" id="{FF116EED-4A15-1BFA-E5BB-9445703EB4B8}"/>
              </a:ext>
            </a:extLst>
          </p:cNvPr>
          <p:cNvPicPr>
            <a:picLocks noChangeAspect="1"/>
          </p:cNvPicPr>
          <p:nvPr/>
        </p:nvPicPr>
        <p:blipFill rotWithShape="1">
          <a:blip r:embed="rId4"/>
          <a:srcRect l="1355" r="4" b="4"/>
          <a:stretch/>
        </p:blipFill>
        <p:spPr>
          <a:xfrm>
            <a:off x="8018023" y="7890"/>
            <a:ext cx="4178765" cy="4399048"/>
          </a:xfrm>
          <a:prstGeom prst="rect">
            <a:avLst/>
          </a:prstGeom>
          <a:noFill/>
        </p:spPr>
      </p:pic>
      <p:pic>
        <p:nvPicPr>
          <p:cNvPr id="12" name="Picture 11">
            <a:extLst>
              <a:ext uri="{FF2B5EF4-FFF2-40B4-BE49-F238E27FC236}">
                <a16:creationId xmlns:a16="http://schemas.microsoft.com/office/drawing/2014/main" id="{52281C02-EE30-EA37-3FB0-947A88501407}"/>
              </a:ext>
            </a:extLst>
          </p:cNvPr>
          <p:cNvPicPr>
            <a:picLocks noChangeAspect="1"/>
          </p:cNvPicPr>
          <p:nvPr/>
        </p:nvPicPr>
        <p:blipFill rotWithShape="1">
          <a:blip r:embed="rId5"/>
          <a:srcRect l="938" r="4349" b="4"/>
          <a:stretch/>
        </p:blipFill>
        <p:spPr>
          <a:xfrm>
            <a:off x="4025816" y="0"/>
            <a:ext cx="3966626" cy="4399048"/>
          </a:xfrm>
          <a:prstGeom prst="rect">
            <a:avLst/>
          </a:prstGeom>
          <a:noFill/>
        </p:spPr>
      </p:pic>
    </p:spTree>
    <p:extLst>
      <p:ext uri="{BB962C8B-B14F-4D97-AF65-F5344CB8AC3E}">
        <p14:creationId xmlns:p14="http://schemas.microsoft.com/office/powerpoint/2010/main" val="156866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2243C0-39F7-0D87-BB11-9AE1A6202AE5}"/>
              </a:ext>
            </a:extLst>
          </p:cNvPr>
          <p:cNvSpPr txBox="1">
            <a:spLocks/>
          </p:cNvSpPr>
          <p:nvPr/>
        </p:nvSpPr>
        <p:spPr>
          <a:xfrm>
            <a:off x="2425244" y="0"/>
            <a:ext cx="7767189" cy="612578"/>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Model Comparison &amp; Interpretations</a:t>
            </a:r>
          </a:p>
        </p:txBody>
      </p:sp>
      <p:graphicFrame>
        <p:nvGraphicFramePr>
          <p:cNvPr id="2" name="Table 1">
            <a:extLst>
              <a:ext uri="{FF2B5EF4-FFF2-40B4-BE49-F238E27FC236}">
                <a16:creationId xmlns:a16="http://schemas.microsoft.com/office/drawing/2014/main" id="{D5D6ACF4-F0DA-BD3C-4B47-F0EACBAAAEC1}"/>
              </a:ext>
            </a:extLst>
          </p:cNvPr>
          <p:cNvGraphicFramePr>
            <a:graphicFrameLocks noGrp="1"/>
          </p:cNvGraphicFramePr>
          <p:nvPr>
            <p:extLst>
              <p:ext uri="{D42A27DB-BD31-4B8C-83A1-F6EECF244321}">
                <p14:modId xmlns:p14="http://schemas.microsoft.com/office/powerpoint/2010/main" val="956717355"/>
              </p:ext>
            </p:extLst>
          </p:nvPr>
        </p:nvGraphicFramePr>
        <p:xfrm>
          <a:off x="1018728" y="719666"/>
          <a:ext cx="10506396" cy="1483360"/>
        </p:xfrm>
        <a:graphic>
          <a:graphicData uri="http://schemas.openxmlformats.org/drawingml/2006/table">
            <a:tbl>
              <a:tblPr firstRow="1" bandRow="1">
                <a:tableStyleId>{5C22544A-7EE6-4342-B048-85BDC9FD1C3A}</a:tableStyleId>
              </a:tblPr>
              <a:tblGrid>
                <a:gridCol w="2626599">
                  <a:extLst>
                    <a:ext uri="{9D8B030D-6E8A-4147-A177-3AD203B41FA5}">
                      <a16:colId xmlns:a16="http://schemas.microsoft.com/office/drawing/2014/main" val="3030543029"/>
                    </a:ext>
                  </a:extLst>
                </a:gridCol>
                <a:gridCol w="2626599">
                  <a:extLst>
                    <a:ext uri="{9D8B030D-6E8A-4147-A177-3AD203B41FA5}">
                      <a16:colId xmlns:a16="http://schemas.microsoft.com/office/drawing/2014/main" val="70691608"/>
                    </a:ext>
                  </a:extLst>
                </a:gridCol>
                <a:gridCol w="2626599">
                  <a:extLst>
                    <a:ext uri="{9D8B030D-6E8A-4147-A177-3AD203B41FA5}">
                      <a16:colId xmlns:a16="http://schemas.microsoft.com/office/drawing/2014/main" val="1291491837"/>
                    </a:ext>
                  </a:extLst>
                </a:gridCol>
                <a:gridCol w="2626599">
                  <a:extLst>
                    <a:ext uri="{9D8B030D-6E8A-4147-A177-3AD203B41FA5}">
                      <a16:colId xmlns:a16="http://schemas.microsoft.com/office/drawing/2014/main" val="2512494013"/>
                    </a:ext>
                  </a:extLst>
                </a:gridCol>
              </a:tblGrid>
              <a:tr h="370840">
                <a:tc>
                  <a:txBody>
                    <a:bodyPr/>
                    <a:lstStyle/>
                    <a:p>
                      <a:r>
                        <a:rPr lang="en-CA" dirty="0"/>
                        <a:t>Best</a:t>
                      </a:r>
                    </a:p>
                  </a:txBody>
                  <a:tcPr/>
                </a:tc>
                <a:tc>
                  <a:txBody>
                    <a:bodyPr/>
                    <a:lstStyle/>
                    <a:p>
                      <a:pPr algn="ctr"/>
                      <a:r>
                        <a:rPr lang="en-CA" dirty="0" err="1"/>
                        <a:t>KMeans</a:t>
                      </a:r>
                      <a:endParaRPr lang="en-CA" dirty="0"/>
                    </a:p>
                  </a:txBody>
                  <a:tcPr/>
                </a:tc>
                <a:tc>
                  <a:txBody>
                    <a:bodyPr/>
                    <a:lstStyle/>
                    <a:p>
                      <a:pPr algn="ctr"/>
                      <a:r>
                        <a:rPr lang="en-CA" dirty="0" err="1"/>
                        <a:t>DBScan</a:t>
                      </a:r>
                      <a:endParaRPr lang="en-CA" dirty="0"/>
                    </a:p>
                  </a:txBody>
                  <a:tcPr/>
                </a:tc>
                <a:tc>
                  <a:txBody>
                    <a:bodyPr/>
                    <a:lstStyle/>
                    <a:p>
                      <a:pPr algn="ctr"/>
                      <a:r>
                        <a:rPr lang="en-CA" dirty="0"/>
                        <a:t>DBScan_v2</a:t>
                      </a:r>
                    </a:p>
                  </a:txBody>
                  <a:tcPr/>
                </a:tc>
                <a:extLst>
                  <a:ext uri="{0D108BD9-81ED-4DB2-BD59-A6C34878D82A}">
                    <a16:rowId xmlns:a16="http://schemas.microsoft.com/office/drawing/2014/main" val="3573015166"/>
                  </a:ext>
                </a:extLst>
              </a:tr>
              <a:tr h="370840">
                <a:tc>
                  <a:txBody>
                    <a:bodyPr/>
                    <a:lstStyle/>
                    <a:p>
                      <a:r>
                        <a:rPr lang="en-CA" b="1" dirty="0"/>
                        <a:t># of features</a:t>
                      </a:r>
                    </a:p>
                  </a:txBody>
                  <a:tcPr/>
                </a:tc>
                <a:tc>
                  <a:txBody>
                    <a:bodyPr/>
                    <a:lstStyle/>
                    <a:p>
                      <a:pPr algn="l"/>
                      <a:r>
                        <a:rPr lang="en-CA" dirty="0"/>
                        <a:t>18 after 1 hot encoding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18 after 1 hot encoding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t>3</a:t>
                      </a:r>
                    </a:p>
                  </a:txBody>
                  <a:tcPr/>
                </a:tc>
                <a:extLst>
                  <a:ext uri="{0D108BD9-81ED-4DB2-BD59-A6C34878D82A}">
                    <a16:rowId xmlns:a16="http://schemas.microsoft.com/office/drawing/2014/main" val="4227742574"/>
                  </a:ext>
                </a:extLst>
              </a:tr>
              <a:tr h="370840">
                <a:tc>
                  <a:txBody>
                    <a:bodyPr/>
                    <a:lstStyle/>
                    <a:p>
                      <a:r>
                        <a:rPr lang="en-CA" b="1" dirty="0"/>
                        <a:t>Clusters formed</a:t>
                      </a:r>
                    </a:p>
                  </a:txBody>
                  <a:tcPr/>
                </a:tc>
                <a:tc>
                  <a:txBody>
                    <a:bodyPr/>
                    <a:lstStyle/>
                    <a:p>
                      <a:pPr algn="ctr"/>
                      <a:r>
                        <a:rPr lang="en-CA" b="1" dirty="0">
                          <a:solidFill>
                            <a:srgbClr val="FF0000"/>
                          </a:solidFill>
                        </a:rPr>
                        <a:t>420</a:t>
                      </a:r>
                    </a:p>
                  </a:txBody>
                  <a:tcPr/>
                </a:tc>
                <a:tc>
                  <a:txBody>
                    <a:bodyPr/>
                    <a:lstStyle/>
                    <a:p>
                      <a:pPr algn="ctr"/>
                      <a:r>
                        <a:rPr lang="en-CA" b="1" dirty="0">
                          <a:solidFill>
                            <a:schemeClr val="accent1">
                              <a:lumMod val="75000"/>
                            </a:schemeClr>
                          </a:solidFill>
                        </a:rPr>
                        <a:t>2</a:t>
                      </a:r>
                    </a:p>
                  </a:txBody>
                  <a:tcPr/>
                </a:tc>
                <a:tc>
                  <a:txBody>
                    <a:bodyPr/>
                    <a:lstStyle/>
                    <a:p>
                      <a:pPr algn="ctr"/>
                      <a:r>
                        <a:rPr lang="en-CA" b="1" dirty="0">
                          <a:solidFill>
                            <a:schemeClr val="accent1">
                              <a:lumMod val="75000"/>
                            </a:schemeClr>
                          </a:solidFill>
                        </a:rPr>
                        <a:t>2</a:t>
                      </a:r>
                    </a:p>
                  </a:txBody>
                  <a:tcPr/>
                </a:tc>
                <a:extLst>
                  <a:ext uri="{0D108BD9-81ED-4DB2-BD59-A6C34878D82A}">
                    <a16:rowId xmlns:a16="http://schemas.microsoft.com/office/drawing/2014/main" val="999268753"/>
                  </a:ext>
                </a:extLst>
              </a:tr>
              <a:tr h="370840">
                <a:tc>
                  <a:txBody>
                    <a:bodyPr/>
                    <a:lstStyle/>
                    <a:p>
                      <a:r>
                        <a:rPr lang="en-CA" b="1" dirty="0"/>
                        <a:t>Silhouette Score</a:t>
                      </a:r>
                    </a:p>
                  </a:txBody>
                  <a:tcPr/>
                </a:tc>
                <a:tc>
                  <a:txBody>
                    <a:bodyPr/>
                    <a:lstStyle/>
                    <a:p>
                      <a:pPr algn="ctr"/>
                      <a:r>
                        <a:rPr lang="en-CA" b="1" dirty="0">
                          <a:solidFill>
                            <a:schemeClr val="accent1">
                              <a:lumMod val="75000"/>
                            </a:schemeClr>
                          </a:solidFill>
                        </a:rPr>
                        <a:t>0.60303</a:t>
                      </a:r>
                    </a:p>
                  </a:txBody>
                  <a:tcPr/>
                </a:tc>
                <a:tc>
                  <a:txBody>
                    <a:bodyPr/>
                    <a:lstStyle/>
                    <a:p>
                      <a:pPr algn="ctr"/>
                      <a:r>
                        <a:rPr lang="en-CA" b="1" dirty="0">
                          <a:solidFill>
                            <a:schemeClr val="accent3"/>
                          </a:solidFill>
                        </a:rPr>
                        <a:t>0.5395</a:t>
                      </a:r>
                    </a:p>
                  </a:txBody>
                  <a:tcPr/>
                </a:tc>
                <a:tc>
                  <a:txBody>
                    <a:bodyPr/>
                    <a:lstStyle/>
                    <a:p>
                      <a:pPr algn="ctr"/>
                      <a:r>
                        <a:rPr lang="en-CA" b="1" dirty="0">
                          <a:solidFill>
                            <a:schemeClr val="accent1">
                              <a:lumMod val="75000"/>
                            </a:schemeClr>
                          </a:solidFill>
                        </a:rPr>
                        <a:t>0.72877</a:t>
                      </a:r>
                    </a:p>
                  </a:txBody>
                  <a:tcPr/>
                </a:tc>
                <a:extLst>
                  <a:ext uri="{0D108BD9-81ED-4DB2-BD59-A6C34878D82A}">
                    <a16:rowId xmlns:a16="http://schemas.microsoft.com/office/drawing/2014/main" val="2413024441"/>
                  </a:ext>
                </a:extLst>
              </a:tr>
            </a:tbl>
          </a:graphicData>
        </a:graphic>
      </p:graphicFrame>
      <p:pic>
        <p:nvPicPr>
          <p:cNvPr id="5" name="Picture 4">
            <a:extLst>
              <a:ext uri="{FF2B5EF4-FFF2-40B4-BE49-F238E27FC236}">
                <a16:creationId xmlns:a16="http://schemas.microsoft.com/office/drawing/2014/main" id="{5369C335-B606-3C00-071B-FF87EFA3104F}"/>
              </a:ext>
            </a:extLst>
          </p:cNvPr>
          <p:cNvPicPr>
            <a:picLocks noChangeAspect="1"/>
          </p:cNvPicPr>
          <p:nvPr/>
        </p:nvPicPr>
        <p:blipFill>
          <a:blip r:embed="rId3"/>
          <a:stretch>
            <a:fillRect/>
          </a:stretch>
        </p:blipFill>
        <p:spPr>
          <a:xfrm>
            <a:off x="8399217" y="2922775"/>
            <a:ext cx="3788693" cy="3933598"/>
          </a:xfrm>
          <a:prstGeom prst="rect">
            <a:avLst/>
          </a:prstGeom>
        </p:spPr>
      </p:pic>
      <p:pic>
        <p:nvPicPr>
          <p:cNvPr id="7" name="Picture 6">
            <a:extLst>
              <a:ext uri="{FF2B5EF4-FFF2-40B4-BE49-F238E27FC236}">
                <a16:creationId xmlns:a16="http://schemas.microsoft.com/office/drawing/2014/main" id="{77FA2B37-398D-D67D-5537-A7D4DE0BE7B6}"/>
              </a:ext>
            </a:extLst>
          </p:cNvPr>
          <p:cNvPicPr>
            <a:picLocks noChangeAspect="1"/>
          </p:cNvPicPr>
          <p:nvPr/>
        </p:nvPicPr>
        <p:blipFill>
          <a:blip r:embed="rId4"/>
          <a:stretch>
            <a:fillRect/>
          </a:stretch>
        </p:blipFill>
        <p:spPr>
          <a:xfrm>
            <a:off x="4233070" y="2335097"/>
            <a:ext cx="4153069" cy="4525973"/>
          </a:xfrm>
          <a:prstGeom prst="rect">
            <a:avLst/>
          </a:prstGeom>
        </p:spPr>
      </p:pic>
      <p:pic>
        <p:nvPicPr>
          <p:cNvPr id="9" name="Picture 8">
            <a:extLst>
              <a:ext uri="{FF2B5EF4-FFF2-40B4-BE49-F238E27FC236}">
                <a16:creationId xmlns:a16="http://schemas.microsoft.com/office/drawing/2014/main" id="{18469741-65DC-374C-DC4E-288C407F27C3}"/>
              </a:ext>
            </a:extLst>
          </p:cNvPr>
          <p:cNvPicPr>
            <a:picLocks noChangeAspect="1"/>
          </p:cNvPicPr>
          <p:nvPr/>
        </p:nvPicPr>
        <p:blipFill>
          <a:blip r:embed="rId5"/>
          <a:stretch>
            <a:fillRect/>
          </a:stretch>
        </p:blipFill>
        <p:spPr>
          <a:xfrm>
            <a:off x="-61368" y="2754791"/>
            <a:ext cx="4447250" cy="3364108"/>
          </a:xfrm>
          <a:prstGeom prst="rect">
            <a:avLst/>
          </a:prstGeom>
        </p:spPr>
      </p:pic>
    </p:spTree>
    <p:extLst>
      <p:ext uri="{BB962C8B-B14F-4D97-AF65-F5344CB8AC3E}">
        <p14:creationId xmlns:p14="http://schemas.microsoft.com/office/powerpoint/2010/main" val="22494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D831B86-183D-E0B3-6586-5C637F02FDDD}"/>
              </a:ext>
            </a:extLst>
          </p:cNvPr>
          <p:cNvSpPr txBox="1">
            <a:spLocks/>
          </p:cNvSpPr>
          <p:nvPr/>
        </p:nvSpPr>
        <p:spPr>
          <a:xfrm>
            <a:off x="66676" y="179388"/>
            <a:ext cx="6211185" cy="6850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Demo</a:t>
            </a:r>
          </a:p>
        </p:txBody>
      </p:sp>
      <p:sp>
        <p:nvSpPr>
          <p:cNvPr id="6" name="Text Placeholder 5">
            <a:extLst>
              <a:ext uri="{FF2B5EF4-FFF2-40B4-BE49-F238E27FC236}">
                <a16:creationId xmlns:a16="http://schemas.microsoft.com/office/drawing/2014/main" id="{CB36A39D-6179-2352-9941-196767E8D8D6}"/>
              </a:ext>
            </a:extLst>
          </p:cNvPr>
          <p:cNvSpPr>
            <a:spLocks noGrp="1"/>
          </p:cNvSpPr>
          <p:nvPr>
            <p:ph type="body" idx="1"/>
          </p:nvPr>
        </p:nvSpPr>
        <p:spPr>
          <a:xfrm>
            <a:off x="66676" y="827941"/>
            <a:ext cx="8733849" cy="955748"/>
          </a:xfrm>
        </p:spPr>
        <p:txBody>
          <a:bodyPr/>
          <a:lstStyle/>
          <a:p>
            <a:r>
              <a:rPr lang="en-CA" b="1" dirty="0"/>
              <a:t> Demo Link: </a:t>
            </a:r>
            <a:r>
              <a:rPr lang="en-CA" dirty="0">
                <a:solidFill>
                  <a:schemeClr val="accent1">
                    <a:lumMod val="75000"/>
                  </a:schemeClr>
                </a:solidFill>
                <a:hlinkClick r:id="rId2">
                  <a:extLst>
                    <a:ext uri="{A12FA001-AC4F-418D-AE19-62706E023703}">
                      <ahyp:hlinkClr xmlns:ahyp="http://schemas.microsoft.com/office/drawing/2018/hyperlinkcolor" val="tx"/>
                    </a:ext>
                  </a:extLst>
                </a:hlinkClick>
              </a:rPr>
              <a:t>https://green-vehicle-recommender-system.streamlit.app/</a:t>
            </a:r>
            <a:r>
              <a:rPr lang="en-CA" dirty="0">
                <a:solidFill>
                  <a:schemeClr val="accent1">
                    <a:lumMod val="75000"/>
                  </a:schemeClr>
                </a:solidFill>
              </a:rPr>
              <a:t> </a:t>
            </a:r>
          </a:p>
        </p:txBody>
      </p:sp>
      <p:pic>
        <p:nvPicPr>
          <p:cNvPr id="8" name="Picture 7">
            <a:extLst>
              <a:ext uri="{FF2B5EF4-FFF2-40B4-BE49-F238E27FC236}">
                <a16:creationId xmlns:a16="http://schemas.microsoft.com/office/drawing/2014/main" id="{00837A41-7043-DECF-C369-B689DE64F61E}"/>
              </a:ext>
            </a:extLst>
          </p:cNvPr>
          <p:cNvPicPr>
            <a:picLocks noChangeAspect="1"/>
          </p:cNvPicPr>
          <p:nvPr/>
        </p:nvPicPr>
        <p:blipFill>
          <a:blip r:embed="rId3"/>
          <a:stretch>
            <a:fillRect/>
          </a:stretch>
        </p:blipFill>
        <p:spPr>
          <a:xfrm>
            <a:off x="895992" y="1350489"/>
            <a:ext cx="10463436" cy="5507511"/>
          </a:xfrm>
          <a:prstGeom prst="rect">
            <a:avLst/>
          </a:prstGeom>
        </p:spPr>
      </p:pic>
    </p:spTree>
    <p:extLst>
      <p:ext uri="{BB962C8B-B14F-4D97-AF65-F5344CB8AC3E}">
        <p14:creationId xmlns:p14="http://schemas.microsoft.com/office/powerpoint/2010/main" val="339951889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1013</Words>
  <Application>Microsoft Office PowerPoint</Application>
  <PresentationFormat>Widescreen</PresentationFormat>
  <Paragraphs>99</Paragraphs>
  <Slides>8</Slides>
  <Notes>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Neue Haas Grotesk Text Pro</vt:lpstr>
      <vt:lpstr>SwellVTI</vt:lpstr>
      <vt:lpstr>Budget and Environmentally Friendly Car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and Environmentally Friendly Car Recommendation System</dc:title>
  <dc:creator>Sundus Yawar</dc:creator>
  <cp:lastModifiedBy>Sundus Yawar</cp:lastModifiedBy>
  <cp:revision>4</cp:revision>
  <dcterms:created xsi:type="dcterms:W3CDTF">2023-09-08T11:07:36Z</dcterms:created>
  <dcterms:modified xsi:type="dcterms:W3CDTF">2023-10-16T14:34:19Z</dcterms:modified>
</cp:coreProperties>
</file>