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16"/>
  </p:notesMasterIdLst>
  <p:sldIdLst>
    <p:sldId id="257" r:id="rId2"/>
    <p:sldId id="258" r:id="rId3"/>
    <p:sldId id="259" r:id="rId4"/>
    <p:sldId id="260" r:id="rId5"/>
    <p:sldId id="261" r:id="rId6"/>
    <p:sldId id="264" r:id="rId7"/>
    <p:sldId id="262" r:id="rId8"/>
    <p:sldId id="263" r:id="rId9"/>
    <p:sldId id="265" r:id="rId10"/>
    <p:sldId id="267" r:id="rId11"/>
    <p:sldId id="268" r:id="rId12"/>
    <p:sldId id="269" r:id="rId13"/>
    <p:sldId id="270"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B2AB1-B405-4273-B44F-6EE22CEBEF27}" type="datetimeFigureOut">
              <a:rPr lang="en-IN" smtClean="0"/>
              <a:t>22-09-2024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171C8-D3BA-4944-8730-DCA157D54832}" type="slidenum">
              <a:rPr lang="en-IN" smtClean="0"/>
              <a:t>‹#›</a:t>
            </a:fld>
            <a:endParaRPr lang="en-IN"/>
          </a:p>
        </p:txBody>
      </p:sp>
    </p:spTree>
    <p:extLst>
      <p:ext uri="{BB962C8B-B14F-4D97-AF65-F5344CB8AC3E}">
        <p14:creationId xmlns:p14="http://schemas.microsoft.com/office/powerpoint/2010/main" val="171180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0171C8-D3BA-4944-8730-DCA157D54832}" type="slidenum">
              <a:rPr lang="en-IN" smtClean="0"/>
              <a:t>13</a:t>
            </a:fld>
            <a:endParaRPr lang="en-IN"/>
          </a:p>
        </p:txBody>
      </p:sp>
    </p:spTree>
    <p:extLst>
      <p:ext uri="{BB962C8B-B14F-4D97-AF65-F5344CB8AC3E}">
        <p14:creationId xmlns:p14="http://schemas.microsoft.com/office/powerpoint/2010/main" val="17990741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C5DBA55-0625-492D-9787-EB4C53577608}" type="datetimeFigureOut">
              <a:rPr lang="en-US" smtClean="0"/>
              <a:t>9/22/2024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FD5A8AA-7D70-414D-984A-4A9BB0C4341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5DBA55-0625-492D-9787-EB4C535776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5A8AA-7D70-414D-984A-4A9BB0C43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5DBA55-0625-492D-9787-EB4C535776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5A8AA-7D70-414D-984A-4A9BB0C4341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C5DBA55-0625-492D-9787-EB4C535776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5A8AA-7D70-414D-984A-4A9BB0C4341C}"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C5DBA55-0625-492D-9787-EB4C53577608}"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5A8AA-7D70-414D-984A-4A9BB0C4341C}"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C5DBA55-0625-492D-9787-EB4C53577608}"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5A8AA-7D70-414D-984A-4A9BB0C4341C}"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C5DBA55-0625-492D-9787-EB4C53577608}"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5A8AA-7D70-414D-984A-4A9BB0C434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C5DBA55-0625-492D-9787-EB4C53577608}"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5A8AA-7D70-414D-984A-4A9BB0C4341C}"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5DBA55-0625-492D-9787-EB4C53577608}"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5A8AA-7D70-414D-984A-4A9BB0C4341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EC5DBA55-0625-492D-9787-EB4C53577608}"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5A8AA-7D70-414D-984A-4A9BB0C4341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C5DBA55-0625-492D-9787-EB4C53577608}" type="datetimeFigureOut">
              <a:rPr lang="en-US" smtClean="0"/>
              <a:t>9/22/2024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FD5A8AA-7D70-414D-984A-4A9BB0C4341C}"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C5DBA55-0625-492D-9787-EB4C53577608}" type="datetimeFigureOut">
              <a:rPr lang="en-US" smtClean="0"/>
              <a:t>9/22/2024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FD5A8AA-7D70-414D-984A-4A9BB0C4341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02F1D5C-7289-2843-E3C4-B831941F6160}"/>
              </a:ext>
            </a:extLst>
          </p:cNvPr>
          <p:cNvSpPr txBox="1"/>
          <p:nvPr/>
        </p:nvSpPr>
        <p:spPr>
          <a:xfrm>
            <a:off x="251520" y="-31709"/>
            <a:ext cx="8064896" cy="3323987"/>
          </a:xfrm>
          <a:prstGeom prst="rect">
            <a:avLst/>
          </a:prstGeom>
          <a:noFill/>
        </p:spPr>
        <p:txBody>
          <a:bodyPr wrap="square" rtlCol="0">
            <a:spAutoFit/>
          </a:bodyPr>
          <a:lstStyle/>
          <a:p>
            <a:pPr>
              <a:lnSpc>
                <a:spcPct val="150000"/>
              </a:lnSpc>
            </a:pPr>
            <a:r>
              <a:rPr lang="en-IN" sz="4800" dirty="0"/>
              <a:t>MOVIE RECOMMENDATION SYSTEM </a:t>
            </a:r>
          </a:p>
        </p:txBody>
      </p:sp>
      <p:sp>
        <p:nvSpPr>
          <p:cNvPr id="10" name="TextBox 9">
            <a:extLst>
              <a:ext uri="{FF2B5EF4-FFF2-40B4-BE49-F238E27FC236}">
                <a16:creationId xmlns:a16="http://schemas.microsoft.com/office/drawing/2014/main" id="{2D41D3BD-88DA-C5B8-4BA3-94CA518E008D}"/>
              </a:ext>
            </a:extLst>
          </p:cNvPr>
          <p:cNvSpPr txBox="1"/>
          <p:nvPr/>
        </p:nvSpPr>
        <p:spPr>
          <a:xfrm>
            <a:off x="5220072" y="2708920"/>
            <a:ext cx="4176464" cy="2893100"/>
          </a:xfrm>
          <a:prstGeom prst="rect">
            <a:avLst/>
          </a:prstGeom>
          <a:noFill/>
        </p:spPr>
        <p:txBody>
          <a:bodyPr wrap="square" rtlCol="0">
            <a:spAutoFit/>
          </a:bodyPr>
          <a:lstStyle/>
          <a:p>
            <a:pPr indent="-269875" rtl="0">
              <a:spcBef>
                <a:spcPts val="1000"/>
              </a:spcBef>
              <a:spcAft>
                <a:spcPts val="0"/>
              </a:spcAft>
            </a:pPr>
            <a:r>
              <a:rPr lang="en-IN" sz="1800" b="1" i="0" u="none" strike="noStrike" dirty="0">
                <a:solidFill>
                  <a:srgbClr val="000000"/>
                </a:solidFill>
                <a:effectLst/>
                <a:latin typeface="Times New Roman" panose="02020603050405020304" pitchFamily="18" charset="0"/>
              </a:rPr>
              <a:t> </a:t>
            </a:r>
            <a:r>
              <a:rPr lang="en-IN" sz="1800" b="1" i="0" u="none" strike="noStrike" dirty="0">
                <a:solidFill>
                  <a:srgbClr val="464646"/>
                </a:solidFill>
                <a:effectLst/>
                <a:latin typeface="Times New Roman" panose="02020603050405020304" pitchFamily="18" charset="0"/>
              </a:rPr>
              <a:t>Himanshu:2023UG000159</a:t>
            </a:r>
            <a:endParaRPr lang="en-IN" b="1" dirty="0">
              <a:effectLst/>
            </a:endParaRPr>
          </a:p>
          <a:p>
            <a:pPr marR="63500" rtl="0">
              <a:spcBef>
                <a:spcPts val="400"/>
              </a:spcBef>
              <a:spcAft>
                <a:spcPts val="0"/>
              </a:spcAft>
            </a:pPr>
            <a:r>
              <a:rPr lang="en-IN" sz="1800" b="1" i="0" u="none" strike="noStrike" dirty="0">
                <a:solidFill>
                  <a:srgbClr val="464646"/>
                </a:solidFill>
                <a:effectLst/>
                <a:latin typeface="Times New Roman" panose="02020603050405020304" pitchFamily="18" charset="0"/>
              </a:rPr>
              <a:t> RohitKumar:2023UG000181</a:t>
            </a:r>
            <a:endParaRPr lang="en-IN" dirty="0">
              <a:effectLst/>
            </a:endParaRPr>
          </a:p>
          <a:p>
            <a:pPr marR="63500" rtl="0">
              <a:spcBef>
                <a:spcPts val="400"/>
              </a:spcBef>
              <a:spcAft>
                <a:spcPts val="0"/>
              </a:spcAft>
            </a:pPr>
            <a:r>
              <a:rPr lang="en-IN" sz="1800" b="1" i="0" u="none" strike="noStrike" dirty="0">
                <a:solidFill>
                  <a:srgbClr val="464646"/>
                </a:solidFill>
                <a:effectLst/>
                <a:latin typeface="Times New Roman" panose="02020603050405020304" pitchFamily="18" charset="0"/>
              </a:rPr>
              <a:t> ShaikSameerRoshan:2024UG100001</a:t>
            </a:r>
            <a:endParaRPr lang="en-IN" dirty="0">
              <a:effectLst/>
            </a:endParaRPr>
          </a:p>
          <a:p>
            <a:pPr marR="63500" algn="ctr" rtl="0">
              <a:spcBef>
                <a:spcPts val="400"/>
              </a:spcBef>
              <a:spcAft>
                <a:spcPts val="0"/>
              </a:spcAft>
            </a:pPr>
            <a:r>
              <a:rPr lang="en-IN" sz="1800" b="1" i="0" u="none" strike="noStrike" dirty="0">
                <a:solidFill>
                  <a:srgbClr val="464646"/>
                </a:solidFill>
                <a:effectLst/>
                <a:latin typeface="Times New Roman" panose="02020603050405020304" pitchFamily="18" charset="0"/>
              </a:rPr>
              <a:t>    </a:t>
            </a:r>
            <a:endParaRPr lang="en-IN" dirty="0">
              <a:effectLst/>
            </a:endParaRPr>
          </a:p>
          <a:p>
            <a:pPr marR="63500" rtl="0">
              <a:spcBef>
                <a:spcPts val="400"/>
              </a:spcBef>
              <a:spcAft>
                <a:spcPts val="0"/>
              </a:spcAft>
            </a:pPr>
            <a:r>
              <a:rPr lang="en-IN" sz="1800" b="1" i="0" u="none" strike="noStrike" dirty="0">
                <a:solidFill>
                  <a:srgbClr val="464646"/>
                </a:solidFill>
                <a:effectLst/>
                <a:latin typeface="Times New Roman" panose="02020603050405020304" pitchFamily="18" charset="0"/>
              </a:rPr>
              <a:t> Manjushree.M.R:2024UG000175</a:t>
            </a:r>
            <a:endParaRPr lang="en-IN" dirty="0">
              <a:effectLst/>
            </a:endParaRPr>
          </a:p>
          <a:p>
            <a:pPr marR="63500" rtl="0">
              <a:spcBef>
                <a:spcPts val="400"/>
              </a:spcBef>
              <a:spcAft>
                <a:spcPts val="0"/>
              </a:spcAft>
            </a:pPr>
            <a:r>
              <a:rPr lang="en-IN" sz="1800" b="1" i="0" u="none" strike="noStrike" dirty="0">
                <a:solidFill>
                  <a:srgbClr val="464646"/>
                </a:solidFill>
                <a:effectLst/>
                <a:latin typeface="Times New Roman" panose="02020603050405020304" pitchFamily="18" charset="0"/>
              </a:rPr>
              <a:t> Suneel:2023UG000150</a:t>
            </a:r>
          </a:p>
          <a:p>
            <a:pPr marR="63500" rtl="0">
              <a:spcBef>
                <a:spcPts val="400"/>
              </a:spcBef>
              <a:spcAft>
                <a:spcPts val="0"/>
              </a:spcAft>
            </a:pPr>
            <a:r>
              <a:rPr lang="en-IN" sz="1800" b="1" i="0" u="none" strike="noStrike" dirty="0">
                <a:solidFill>
                  <a:srgbClr val="464646"/>
                </a:solidFill>
                <a:effectLst/>
                <a:latin typeface="Times New Roman" panose="02020603050405020304" pitchFamily="18" charset="0"/>
              </a:rPr>
              <a:t>Thanushree:2024UG000165</a:t>
            </a:r>
            <a:endParaRPr lang="en-IN" dirty="0">
              <a:effectLst/>
            </a:endParaRPr>
          </a:p>
          <a:p>
            <a:br>
              <a:rPr lang="en-IN"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9579A7-BBAA-CC67-97C5-FA4F2884738E}"/>
              </a:ext>
            </a:extLst>
          </p:cNvPr>
          <p:cNvSpPr>
            <a:spLocks noGrp="1"/>
          </p:cNvSpPr>
          <p:nvPr>
            <p:ph idx="1"/>
          </p:nvPr>
        </p:nvSpPr>
        <p:spPr>
          <a:xfrm>
            <a:off x="0" y="1052737"/>
            <a:ext cx="9144000" cy="1728192"/>
          </a:xfrm>
        </p:spPr>
        <p:txBody>
          <a:bodyPr/>
          <a:lstStyle/>
          <a:p>
            <a:r>
              <a:rPr lang="en-US" sz="1800" b="0" i="0" u="none" strike="noStrike" dirty="0">
                <a:solidFill>
                  <a:srgbClr val="000000"/>
                </a:solidFill>
                <a:effectLst/>
                <a:latin typeface="Times New Roman" panose="02020603050405020304" pitchFamily="18" charset="0"/>
              </a:rPr>
              <a:t>Q) How do movie release windows (summer, winter, or other periods) affect average revenue and IMDb ratings?</a:t>
            </a:r>
          </a:p>
          <a:p>
            <a:r>
              <a:rPr lang="en-US" sz="1800" dirty="0">
                <a:latin typeface="Times New Roman" panose="02020603050405020304" pitchFamily="18" charset="0"/>
                <a:cs typeface="Times New Roman" panose="02020603050405020304" pitchFamily="18" charset="0"/>
              </a:rPr>
              <a:t>IMDb Ratings Stay Constant: Despite the difference in revenue, movies released in different windows receive similar ratings. This indicates that higher revenue is more likely tied to the time of release rather than the quality or audience satisfaction.</a:t>
            </a:r>
            <a:endParaRPr lang="en-IN" sz="18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CF07D80-F5E5-C924-2EA7-AD7A5A01E5E6}"/>
              </a:ext>
            </a:extLst>
          </p:cNvPr>
          <p:cNvSpPr>
            <a:spLocks noGrp="1"/>
          </p:cNvSpPr>
          <p:nvPr>
            <p:ph type="title"/>
          </p:nvPr>
        </p:nvSpPr>
        <p:spPr>
          <a:xfrm>
            <a:off x="323528" y="535007"/>
            <a:ext cx="3960440" cy="85681"/>
          </a:xfrm>
        </p:spPr>
        <p:txBody>
          <a:bodyPr>
            <a:normAutofit fontScale="90000"/>
          </a:bodyPr>
          <a:lstStyle/>
          <a:p>
            <a:r>
              <a:rPr lang="en-IN" dirty="0"/>
              <a:t>More Insights:</a:t>
            </a:r>
          </a:p>
        </p:txBody>
      </p:sp>
      <p:sp>
        <p:nvSpPr>
          <p:cNvPr id="4" name="Content Placeholder 1">
            <a:extLst>
              <a:ext uri="{FF2B5EF4-FFF2-40B4-BE49-F238E27FC236}">
                <a16:creationId xmlns:a16="http://schemas.microsoft.com/office/drawing/2014/main" id="{9B6CA691-3CCC-64D0-3E73-DA23BC582765}"/>
              </a:ext>
            </a:extLst>
          </p:cNvPr>
          <p:cNvSpPr txBox="1">
            <a:spLocks/>
          </p:cNvSpPr>
          <p:nvPr/>
        </p:nvSpPr>
        <p:spPr>
          <a:xfrm>
            <a:off x="32719" y="2852936"/>
            <a:ext cx="9144000" cy="129614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b="0" i="0" u="none" strike="noStrike" dirty="0">
                <a:solidFill>
                  <a:srgbClr val="000000"/>
                </a:solidFill>
                <a:effectLst/>
                <a:latin typeface="Times New Roman" panose="02020603050405020304" pitchFamily="18" charset="0"/>
              </a:rPr>
              <a:t>Q)Which movie genres generate the highest total revenue?</a:t>
            </a:r>
            <a:endParaRPr lang="en-US" sz="1200" dirty="0">
              <a:effectLst/>
            </a:endParaRPr>
          </a:p>
          <a:p>
            <a:r>
              <a:rPr lang="en-US" sz="1800" b="0" i="0" u="none" strike="noStrike" dirty="0">
                <a:solidFill>
                  <a:srgbClr val="374151"/>
                </a:solidFill>
                <a:effectLst/>
                <a:latin typeface="Times New Roman" panose="02020603050405020304" pitchFamily="18" charset="0"/>
              </a:rPr>
              <a:t>Mixed genre movies: Higher average revenue, suggesting wider commercial appeal but potentially with slightly diluted critical acclaim or audience preference.</a:t>
            </a:r>
          </a:p>
        </p:txBody>
      </p:sp>
      <p:sp>
        <p:nvSpPr>
          <p:cNvPr id="6" name="Content Placeholder 1">
            <a:extLst>
              <a:ext uri="{FF2B5EF4-FFF2-40B4-BE49-F238E27FC236}">
                <a16:creationId xmlns:a16="http://schemas.microsoft.com/office/drawing/2014/main" id="{C760B5FC-5119-A492-7183-80D192DD9E6B}"/>
              </a:ext>
            </a:extLst>
          </p:cNvPr>
          <p:cNvSpPr txBox="1">
            <a:spLocks/>
          </p:cNvSpPr>
          <p:nvPr/>
        </p:nvSpPr>
        <p:spPr>
          <a:xfrm>
            <a:off x="32719" y="3933056"/>
            <a:ext cx="9144000" cy="2088232"/>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b="0" i="0" u="none" strike="noStrike" dirty="0">
                <a:solidFill>
                  <a:srgbClr val="000000"/>
                </a:solidFill>
                <a:effectLst/>
                <a:latin typeface="Times New Roman" panose="02020603050405020304" pitchFamily="18" charset="0"/>
              </a:rPr>
              <a:t>Q) How does the number of production countries affect a movie's revenue and IMDb rating?</a:t>
            </a: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There seems to be a sweet spot for revenue around 9-10 production countries. Releasing in too many countries might dilute the movie’s appeal, leading to lower returns. The number of countries a movie is released in doesn’t show a strong correlation with IMDb ratings, with significant fluctuations rather than a steady increase or decrease. This implies that releasing in more countries does not consistently enhance audience satisfaction.</a:t>
            </a:r>
            <a:endParaRPr lang="en-US" sz="1800" dirty="0">
              <a:effectLst/>
              <a:latin typeface="Times New Roman" panose="02020603050405020304" pitchFamily="18" charset="0"/>
              <a:cs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endParaRPr lang="en-US" sz="1200" dirty="0">
              <a:effectLst/>
            </a:endParaRPr>
          </a:p>
          <a:p>
            <a:endParaRPr lang="en-US" sz="1800" b="0" i="0" u="none" strike="noStrike" dirty="0">
              <a:solidFill>
                <a:srgbClr val="374151"/>
              </a:solidFill>
              <a:effectLst/>
              <a:latin typeface="Times New Roman" panose="02020603050405020304" pitchFamily="18" charset="0"/>
            </a:endParaRPr>
          </a:p>
        </p:txBody>
      </p:sp>
    </p:spTree>
    <p:extLst>
      <p:ext uri="{BB962C8B-B14F-4D97-AF65-F5344CB8AC3E}">
        <p14:creationId xmlns:p14="http://schemas.microsoft.com/office/powerpoint/2010/main" val="2520289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4C1B2-819D-8650-76E8-D6D776CB95F0}"/>
              </a:ext>
            </a:extLst>
          </p:cNvPr>
          <p:cNvSpPr>
            <a:spLocks noGrp="1"/>
          </p:cNvSpPr>
          <p:nvPr>
            <p:ph idx="1"/>
          </p:nvPr>
        </p:nvSpPr>
        <p:spPr>
          <a:xfrm>
            <a:off x="0" y="116632"/>
            <a:ext cx="9144000" cy="1872208"/>
          </a:xfrm>
        </p:spPr>
        <p:txBody>
          <a:bodyPr>
            <a:normAutofit/>
          </a:bodyPr>
          <a:lstStyle/>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Q)How does a movie's budget relate to its revenue and IMDb rating?</a:t>
            </a:r>
          </a:p>
          <a:p>
            <a:r>
              <a:rPr lang="en-US" sz="1800" dirty="0">
                <a:effectLst/>
                <a:latin typeface="Times New Roman" panose="02020603050405020304" pitchFamily="18" charset="0"/>
                <a:cs typeface="Times New Roman" panose="02020603050405020304" pitchFamily="18" charset="0"/>
              </a:rPr>
              <a:t>Budget Matters, But Not Entirely: Budget plays a role in a movie's revenue potential, but it's not the only factor.</a:t>
            </a:r>
          </a:p>
          <a:p>
            <a:r>
              <a:rPr lang="en-US" sz="1800" dirty="0">
                <a:effectLst/>
                <a:latin typeface="Times New Roman" panose="02020603050405020304" pitchFamily="18" charset="0"/>
                <a:cs typeface="Times New Roman" panose="02020603050405020304" pitchFamily="18" charset="0"/>
              </a:rPr>
              <a:t>Quality vs. Spending: A larger budget doesn't directly translate to a higher-rated or more critically acclaimed film. Other factors heavily influence audience and critic perception.</a:t>
            </a:r>
          </a:p>
          <a:p>
            <a:endParaRPr lang="en-US" sz="1800" dirty="0">
              <a:effectLst/>
              <a:latin typeface="Times New Roman" panose="02020603050405020304" pitchFamily="18" charset="0"/>
              <a:cs typeface="Times New Roman" panose="02020603050405020304" pitchFamily="18" charset="0"/>
            </a:endParaRPr>
          </a:p>
        </p:txBody>
      </p:sp>
      <p:sp>
        <p:nvSpPr>
          <p:cNvPr id="6" name="Content Placeholder 1">
            <a:extLst>
              <a:ext uri="{FF2B5EF4-FFF2-40B4-BE49-F238E27FC236}">
                <a16:creationId xmlns:a16="http://schemas.microsoft.com/office/drawing/2014/main" id="{72CDF58F-A79C-3A43-0F66-9FACAA76501A}"/>
              </a:ext>
            </a:extLst>
          </p:cNvPr>
          <p:cNvSpPr txBox="1">
            <a:spLocks/>
          </p:cNvSpPr>
          <p:nvPr/>
        </p:nvSpPr>
        <p:spPr>
          <a:xfrm>
            <a:off x="0" y="1736812"/>
            <a:ext cx="9144000" cy="2376264"/>
          </a:xfrm>
          <a:prstGeom prst="rect">
            <a:avLst/>
          </a:prstGeom>
        </p:spPr>
        <p:txBody>
          <a:bodyPr vert="horz">
            <a:normAutofit fontScale="92500" lnSpcReduction="2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900" dirty="0">
                <a:solidFill>
                  <a:srgbClr val="000000"/>
                </a:solidFill>
                <a:latin typeface="Times New Roman" panose="02020603050405020304" pitchFamily="18" charset="0"/>
                <a:cs typeface="Times New Roman" panose="02020603050405020304" pitchFamily="18" charset="0"/>
              </a:rPr>
              <a:t>Q)</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How does the popularity of movies vary with their vote average ?</a:t>
            </a:r>
          </a:p>
          <a:p>
            <a:pPr marL="457200" rtl="0">
              <a:spcBef>
                <a:spcPts val="1200"/>
              </a:spcBef>
              <a:spcAft>
                <a:spcPts val="120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Strong Correlation Between Vote Average and Popularity: The chart clearly shows that movies with higher vote averages tend to be significantly more popular. The higher the rating a movie receives, the more popular it becomes with audiences.</a:t>
            </a:r>
            <a:endParaRPr lang="en-US" sz="1900" dirty="0">
              <a:effectLst/>
              <a:latin typeface="Times New Roman" panose="02020603050405020304" pitchFamily="18" charset="0"/>
              <a:cs typeface="Times New Roman" panose="02020603050405020304" pitchFamily="18" charset="0"/>
            </a:endParaRPr>
          </a:p>
          <a:p>
            <a:pPr marL="457200" rtl="0">
              <a:spcBef>
                <a:spcPts val="1200"/>
              </a:spcBef>
              <a:spcAft>
                <a:spcPts val="1200"/>
              </a:spcAft>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Popularity Spikes for Top-Rated Films: The most notable surge occurs for movies with a 9-10 vote average, indicating that audiences are heavily drawn to highly acclaimed movies, both in terms of reviews and likely overall quality.</a:t>
            </a:r>
            <a:endParaRPr lang="en-US" sz="1900" dirty="0">
              <a:effectLst/>
              <a:latin typeface="Times New Roman" panose="02020603050405020304" pitchFamily="18" charset="0"/>
              <a:cs typeface="Times New Roman" panose="02020603050405020304" pitchFamily="18" charset="0"/>
            </a:endParaRPr>
          </a:p>
          <a:p>
            <a:endParaRPr lang="en-US" sz="1800" b="0" i="0" u="none" strike="noStrike" dirty="0">
              <a:solidFill>
                <a:srgbClr val="000000"/>
              </a:solidFill>
              <a:effectLst/>
              <a:latin typeface="Times New Roman" panose="02020603050405020304" pitchFamily="18" charset="0"/>
            </a:endParaRPr>
          </a:p>
          <a:p>
            <a:endParaRPr lang="en-US" sz="1200" dirty="0">
              <a:effectLst/>
            </a:endParaRPr>
          </a:p>
          <a:p>
            <a:endParaRPr lang="en-US" sz="1800" dirty="0">
              <a:solidFill>
                <a:srgbClr val="374151"/>
              </a:solidFill>
              <a:latin typeface="Times New Roman" panose="02020603050405020304" pitchFamily="18" charset="0"/>
              <a:cs typeface="Times New Roman" panose="02020603050405020304" pitchFamily="18" charset="0"/>
            </a:endParaRPr>
          </a:p>
        </p:txBody>
      </p:sp>
      <p:sp>
        <p:nvSpPr>
          <p:cNvPr id="9" name="Content Placeholder 1">
            <a:extLst>
              <a:ext uri="{FF2B5EF4-FFF2-40B4-BE49-F238E27FC236}">
                <a16:creationId xmlns:a16="http://schemas.microsoft.com/office/drawing/2014/main" id="{B049C322-33AC-AB32-D9E1-65EEBD8FFB4F}"/>
              </a:ext>
            </a:extLst>
          </p:cNvPr>
          <p:cNvSpPr txBox="1">
            <a:spLocks/>
          </p:cNvSpPr>
          <p:nvPr/>
        </p:nvSpPr>
        <p:spPr>
          <a:xfrm>
            <a:off x="0" y="3789040"/>
            <a:ext cx="9144000" cy="2376264"/>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800" dirty="0">
                <a:solidFill>
                  <a:srgbClr val="000000"/>
                </a:solidFill>
                <a:latin typeface="Times New Roman" panose="02020603050405020304" pitchFamily="18" charset="0"/>
                <a:cs typeface="Times New Roman" panose="02020603050405020304" pitchFamily="18" charset="0"/>
              </a:rPr>
              <a:t>Q) How does a movie's runtime affect its popularity and revenue?  </a:t>
            </a:r>
          </a:p>
          <a:p>
            <a:r>
              <a:rPr lang="en-US" sz="1800" dirty="0">
                <a:solidFill>
                  <a:srgbClr val="000000"/>
                </a:solidFill>
                <a:latin typeface="Times New Roman" panose="02020603050405020304" pitchFamily="18" charset="0"/>
                <a:cs typeface="Times New Roman" panose="02020603050405020304" pitchFamily="18" charset="0"/>
              </a:rPr>
              <a:t>The relationship between runtime, popularity, and revenue may vary across different genres. For example, certain genres like dramas or epics may have higher acceptance for longer runtimes.</a:t>
            </a:r>
          </a:p>
          <a:p>
            <a:r>
              <a:rPr lang="en-US" sz="1800" dirty="0">
                <a:solidFill>
                  <a:srgbClr val="000000"/>
                </a:solidFill>
                <a:latin typeface="Times New Roman" panose="02020603050405020304" pitchFamily="18" charset="0"/>
                <a:cs typeface="Times New Roman" panose="02020603050405020304" pitchFamily="18" charset="0"/>
              </a:rPr>
              <a:t> The quality of the movie, including its storytelling, acting, and production values, will also influence its popularity and revenue. The specific preferences of the target audience should be considered when making decisions about runtime. </a:t>
            </a:r>
            <a:endParaRPr lang="en-US" sz="1800" b="0" i="0" u="none" strike="noStrike" dirty="0">
              <a:solidFill>
                <a:srgbClr val="000000"/>
              </a:solidFill>
              <a:effectLst/>
              <a:latin typeface="Times New Roman" panose="02020603050405020304" pitchFamily="18" charset="0"/>
            </a:endParaRPr>
          </a:p>
          <a:p>
            <a:endParaRPr lang="en-US" sz="1200" dirty="0">
              <a:effectLst/>
            </a:endParaRPr>
          </a:p>
          <a:p>
            <a:endParaRPr lang="en-US" sz="1800" dirty="0">
              <a:solidFill>
                <a:srgbClr val="37415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70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686375-C89F-32CE-71EC-A8ECC116EC88}"/>
              </a:ext>
            </a:extLst>
          </p:cNvPr>
          <p:cNvSpPr>
            <a:spLocks noGrp="1"/>
          </p:cNvSpPr>
          <p:nvPr>
            <p:ph idx="1"/>
          </p:nvPr>
        </p:nvSpPr>
        <p:spPr>
          <a:xfrm>
            <a:off x="5792" y="16322"/>
            <a:ext cx="9138207" cy="1972517"/>
          </a:xfrm>
        </p:spPr>
        <p:txBody>
          <a:bodyPr>
            <a:normAutofit/>
          </a:bodyPr>
          <a:lstStyle/>
          <a:p>
            <a:r>
              <a:rPr lang="en-US" sz="18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Q)How does the IMDb rating relate to the vote average and the Meta score of movies?</a:t>
            </a:r>
          </a:p>
          <a:p>
            <a:r>
              <a:rPr lang="en-US" sz="1800" b="0" i="0" u="none" strike="noStrike"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Moderate Correlation: The scatter plot reveals a moderate correlation between IMDb ratings and vote averages, particularly in the mid to high rating ranges. While some divergence exists for lower-rated movies, there is a clear alignment of high IMDb ratings with higher vote averages, showing that movies highly rated by IMDb are generally well-received by the audience as well.</a:t>
            </a:r>
            <a:endParaRPr lang="en-US" sz="1800" dirty="0">
              <a:effectLst/>
              <a:latin typeface="Times New Roman" panose="02020603050405020304" pitchFamily="18" charset="0"/>
              <a:ea typeface="Tahoma" panose="020B0604030504040204" pitchFamily="34" charset="0"/>
              <a:cs typeface="Times New Roman" panose="02020603050405020304" pitchFamily="18" charset="0"/>
            </a:endParaRPr>
          </a:p>
          <a:p>
            <a:endParaRPr lang="en-IN" dirty="0"/>
          </a:p>
        </p:txBody>
      </p:sp>
      <p:sp>
        <p:nvSpPr>
          <p:cNvPr id="4" name="Content Placeholder 1">
            <a:extLst>
              <a:ext uri="{FF2B5EF4-FFF2-40B4-BE49-F238E27FC236}">
                <a16:creationId xmlns:a16="http://schemas.microsoft.com/office/drawing/2014/main" id="{E0D8DDAA-0ADF-9413-35EB-99C676783AEB}"/>
              </a:ext>
            </a:extLst>
          </p:cNvPr>
          <p:cNvSpPr txBox="1">
            <a:spLocks/>
          </p:cNvSpPr>
          <p:nvPr/>
        </p:nvSpPr>
        <p:spPr>
          <a:xfrm>
            <a:off x="5793" y="1988839"/>
            <a:ext cx="9138207" cy="1972517"/>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9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Q)</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Which production companies have the highest average budgets and revenues?</a:t>
            </a:r>
            <a:endParaRPr lang="en-US" sz="1900" dirty="0">
              <a:effectLst/>
              <a:latin typeface="Times New Roman" panose="02020603050405020304" pitchFamily="18" charset="0"/>
              <a:cs typeface="Times New Roman" panose="02020603050405020304" pitchFamily="18" charset="0"/>
            </a:endParaRPr>
          </a:p>
          <a:p>
            <a:r>
              <a:rPr lang="en-US" sz="1900" dirty="0">
                <a:latin typeface="Times New Roman" panose="02020603050405020304" pitchFamily="18" charset="0"/>
                <a:cs typeface="Times New Roman" panose="02020603050405020304" pitchFamily="18" charset="0"/>
              </a:rPr>
              <a:t>It is interesting to note that many of the companies that have high average revenue are associated with big-budget films and franchises. This suggests that there is a strong correlation between average revenue and the scale of a film production.</a:t>
            </a:r>
          </a:p>
          <a:p>
            <a:endParaRPr lang="en-IN" dirty="0"/>
          </a:p>
        </p:txBody>
      </p:sp>
      <p:sp>
        <p:nvSpPr>
          <p:cNvPr id="5" name="Content Placeholder 1">
            <a:extLst>
              <a:ext uri="{FF2B5EF4-FFF2-40B4-BE49-F238E27FC236}">
                <a16:creationId xmlns:a16="http://schemas.microsoft.com/office/drawing/2014/main" id="{D94C7A84-374D-1082-35FD-ED1F9EF57E3C}"/>
              </a:ext>
            </a:extLst>
          </p:cNvPr>
          <p:cNvSpPr txBox="1">
            <a:spLocks/>
          </p:cNvSpPr>
          <p:nvPr/>
        </p:nvSpPr>
        <p:spPr>
          <a:xfrm>
            <a:off x="-5792" y="3609022"/>
            <a:ext cx="9138207" cy="2520280"/>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sz="1900"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Q) What is the impact of spoken language on movie performance in terms of average ratings and revenue?</a:t>
            </a:r>
          </a:p>
          <a:p>
            <a:r>
              <a:rPr lang="en-US" sz="1900" b="0" i="0" u="none" strike="noStrike" dirty="0">
                <a:solidFill>
                  <a:srgbClr val="000000"/>
                </a:solidFill>
                <a:effectLst/>
                <a:latin typeface="Times New Roman" panose="02020603050405020304" pitchFamily="18" charset="0"/>
              </a:rPr>
              <a:t>Strong Viewer Approval vs. Revenue: While some languages such as Arabic, English, and Urdu show strong audience approval, the connection between high vote averages and revenue isn't as direct. English-dominant movies, especially when paired with major international languages like Hindi and Spanish, perform the best in terms of revenue.</a:t>
            </a:r>
            <a:endParaRPr lang="en-US" sz="1900" b="1" i="0" u="none" strike="noStrike" dirty="0">
              <a:solidFill>
                <a:srgbClr val="000000"/>
              </a:solidFill>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3872753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442728-A464-FF96-0600-258A0143431F}"/>
              </a:ext>
            </a:extLst>
          </p:cNvPr>
          <p:cNvSpPr>
            <a:spLocks noGrp="1"/>
          </p:cNvSpPr>
          <p:nvPr>
            <p:ph idx="1"/>
          </p:nvPr>
        </p:nvSpPr>
        <p:spPr>
          <a:xfrm>
            <a:off x="0" y="1827"/>
            <a:ext cx="9144000" cy="2059021"/>
          </a:xfrm>
        </p:spPr>
        <p:txBody>
          <a:bodyPr>
            <a:normAutofit/>
          </a:bodyPr>
          <a:lstStyle/>
          <a:p>
            <a:r>
              <a:rPr lang="en-US" sz="1800" b="0" i="0" u="none" strike="noStrike" dirty="0">
                <a:solidFill>
                  <a:srgbClr val="000000"/>
                </a:solidFill>
                <a:effectLst/>
                <a:latin typeface="Times New Roman" panose="02020603050405020304" pitchFamily="18" charset="0"/>
              </a:rPr>
              <a:t>Multilingual Appeal: It appears that multilingual movies, especially those including English in combination with other prominent languages (e.g., Italian, Spanish, Hindi), generate more box office </a:t>
            </a:r>
            <a:r>
              <a:rPr lang="en-US" sz="1800" b="0" i="0" u="none" strike="noStrike" dirty="0" err="1">
                <a:solidFill>
                  <a:srgbClr val="000000"/>
                </a:solidFill>
                <a:effectLst/>
                <a:latin typeface="Times New Roman" panose="02020603050405020304" pitchFamily="18" charset="0"/>
              </a:rPr>
              <a:t>revenue.Cultural</a:t>
            </a:r>
            <a:r>
              <a:rPr lang="en-US" sz="1800" b="0" i="0" u="none" strike="noStrike" dirty="0">
                <a:solidFill>
                  <a:srgbClr val="000000"/>
                </a:solidFill>
                <a:effectLst/>
                <a:latin typeface="Times New Roman" panose="02020603050405020304" pitchFamily="18" charset="0"/>
              </a:rPr>
              <a:t> Preferences: Movies spoken in a variety of languages (like Arabic, Turkish, Urdu, and Malay) may attract high ratings but don't necessarily translate to higher revenue and This type of analysis highlights the complexities of global cinema, where critical reception (vote averages) doesn't always align with financial success. </a:t>
            </a:r>
          </a:p>
          <a:p>
            <a:endParaRPr lang="en-IN" dirty="0"/>
          </a:p>
        </p:txBody>
      </p:sp>
      <p:sp>
        <p:nvSpPr>
          <p:cNvPr id="4" name="Content Placeholder 1">
            <a:extLst>
              <a:ext uri="{FF2B5EF4-FFF2-40B4-BE49-F238E27FC236}">
                <a16:creationId xmlns:a16="http://schemas.microsoft.com/office/drawing/2014/main" id="{63955359-598A-6BFC-4D80-01DD9E7A5C37}"/>
              </a:ext>
            </a:extLst>
          </p:cNvPr>
          <p:cNvSpPr txBox="1">
            <a:spLocks/>
          </p:cNvSpPr>
          <p:nvPr/>
        </p:nvSpPr>
        <p:spPr>
          <a:xfrm>
            <a:off x="0" y="1844824"/>
            <a:ext cx="9144000" cy="2059021"/>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latin typeface="Times New Roman" panose="02020603050405020304" pitchFamily="18" charset="0"/>
                <a:cs typeface="Times New Roman" panose="02020603050405020304" pitchFamily="18" charset="0"/>
              </a:rPr>
              <a:t>Q)</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What are the most frequent collaborations between music composers and directors/production companies in the dataset?</a:t>
            </a:r>
            <a:endParaRPr lang="en-US" sz="1800" dirty="0">
              <a:effectLst/>
              <a:latin typeface="Times New Roman" panose="02020603050405020304" pitchFamily="18" charset="0"/>
              <a:cs typeface="Times New Roman" panose="02020603050405020304" pitchFamily="18" charset="0"/>
            </a:endParaRPr>
          </a:p>
          <a:p>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horizontal bar chart provides a clear and effective way to visualize the collaboration frequencies between composers and directors/production companies. It helps us identify the most prolific collaborators, understand the dynamics of the film industry, and gain insights into the preferences of directors/production companies.</a:t>
            </a:r>
            <a:endParaRPr lang="en-IN" sz="1800" dirty="0">
              <a:latin typeface="Times New Roman" panose="02020603050405020304" pitchFamily="18" charset="0"/>
              <a:cs typeface="Times New Roman" panose="02020603050405020304" pitchFamily="18" charset="0"/>
            </a:endParaRPr>
          </a:p>
        </p:txBody>
      </p:sp>
      <p:sp>
        <p:nvSpPr>
          <p:cNvPr id="5" name="Content Placeholder 1">
            <a:extLst>
              <a:ext uri="{FF2B5EF4-FFF2-40B4-BE49-F238E27FC236}">
                <a16:creationId xmlns:a16="http://schemas.microsoft.com/office/drawing/2014/main" id="{B5480E27-5370-9BD0-E41C-B6D50FAE2361}"/>
              </a:ext>
            </a:extLst>
          </p:cNvPr>
          <p:cNvSpPr txBox="1">
            <a:spLocks/>
          </p:cNvSpPr>
          <p:nvPr/>
        </p:nvSpPr>
        <p:spPr>
          <a:xfrm>
            <a:off x="0" y="3903845"/>
            <a:ext cx="9144000" cy="2261459"/>
          </a:xfrm>
          <a:prstGeom prst="rect">
            <a:avLst/>
          </a:prstGeom>
        </p:spPr>
        <p:txBody>
          <a:bodyPr vert="horz">
            <a:normAutofit lnSpcReduction="10000"/>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IN" sz="1800" dirty="0">
                <a:latin typeface="Times New Roman" panose="02020603050405020304" pitchFamily="18" charset="0"/>
                <a:cs typeface="Times New Roman" panose="02020603050405020304" pitchFamily="18" charset="0"/>
              </a:rPr>
              <a:t>Q)</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What are the runtimes of the top 10 hit movies based on IMDb ratings?</a:t>
            </a:r>
          </a:p>
          <a:p>
            <a:pPr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The pie chart demonstrates that hit movies span a wide range of runtimes, with epics like The Lord of the Rings and Schindler's List taking up a larger share, while shorter films like 12 Angry Men still retain a significant place in cinematic history despite their brevity. This analysis highlights how runtimes vary widely among top hit movies, and that both long and short movies can achieve critical acclaim and success.</a:t>
            </a:r>
            <a:endParaRPr lang="en-US" sz="1800" dirty="0">
              <a:effectLst/>
              <a:latin typeface="Times New Roman" panose="02020603050405020304" pitchFamily="18" charset="0"/>
              <a:cs typeface="Times New Roman" panose="02020603050405020304" pitchFamily="18" charset="0"/>
            </a:endParaRPr>
          </a:p>
          <a:p>
            <a:br>
              <a:rPr lang="en-US" sz="800" dirty="0"/>
            </a:br>
            <a:endParaRPr lang="en-US" sz="1000" dirty="0">
              <a:effectLst/>
            </a:endParaRPr>
          </a:p>
          <a:p>
            <a:endParaRPr lang="en-US" sz="1200" dirty="0">
              <a:effectLst/>
            </a:endParaRP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260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2706C6-DA41-7608-49A0-524B3E6293E2}"/>
              </a:ext>
            </a:extLst>
          </p:cNvPr>
          <p:cNvSpPr>
            <a:spLocks noGrp="1"/>
          </p:cNvSpPr>
          <p:nvPr>
            <p:ph idx="1"/>
          </p:nvPr>
        </p:nvSpPr>
        <p:spPr/>
        <p:txBody>
          <a:bodyPr>
            <a:normAutofit fontScale="92500"/>
          </a:bodyPr>
          <a:lstStyle/>
          <a:p>
            <a:r>
              <a:rPr lang="en-US" dirty="0">
                <a:latin typeface="Times New Roman" panose="02020603050405020304" pitchFamily="18" charset="0"/>
                <a:cs typeface="Times New Roman" panose="02020603050405020304" pitchFamily="18" charset="0"/>
              </a:rPr>
              <a:t>The movie recommendation system created in this project offers personalized suggestions, solving challenges like limited genre options and the cold-start problem. The analysis shows that mixed-genre films often earn more revenue, although viewer ratings are stable across genres. Other important factors include movie budgets, release timing, actor fame, and age ratings, all impacting both financial success and audience approval. By considering these elements, the system can improve user satisfaction, making it a useful tool in the competitive streaming market and boosting user engagement.</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45A7BFC-032D-F705-EAB5-3930F119CC62}"/>
              </a:ext>
            </a:extLst>
          </p:cNvPr>
          <p:cNvSpPr>
            <a:spLocks noGrp="1"/>
          </p:cNvSpPr>
          <p:nvPr>
            <p:ph type="title"/>
          </p:nvPr>
        </p:nvSpPr>
        <p:spPr/>
        <p:txBody>
          <a:bodyPr/>
          <a:lstStyle/>
          <a:p>
            <a:r>
              <a:rPr lang="en-IN" dirty="0"/>
              <a:t>Conclusion.</a:t>
            </a:r>
          </a:p>
        </p:txBody>
      </p:sp>
    </p:spTree>
    <p:extLst>
      <p:ext uri="{BB962C8B-B14F-4D97-AF65-F5344CB8AC3E}">
        <p14:creationId xmlns:p14="http://schemas.microsoft.com/office/powerpoint/2010/main" val="3291787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5741" y="1484784"/>
            <a:ext cx="8229600" cy="4525963"/>
          </a:xfrm>
        </p:spPr>
        <p:txBody>
          <a:bodyPr>
            <a:normAutofit/>
          </a:bodyPr>
          <a:lstStyle/>
          <a:p>
            <a:r>
              <a:rPr lang="en-US" sz="3200" dirty="0">
                <a:latin typeface="Times New Roman" panose="02020603050405020304" pitchFamily="18" charset="0"/>
                <a:cs typeface="Times New Roman" panose="02020603050405020304" pitchFamily="18" charset="0"/>
              </a:rPr>
              <a:t>A movie recommendation system suggests films based on user preferences, such as genre, actors, and directors. It offers personalized recommendations, keeping content fresh for both new and returning users. First-time users can receive smart suggestions even with minimal input, ensuring an engaging experience for all.</a:t>
            </a:r>
          </a:p>
        </p:txBody>
      </p:sp>
      <p:sp>
        <p:nvSpPr>
          <p:cNvPr id="3" name="Title 2"/>
          <p:cNvSpPr>
            <a:spLocks noGrp="1"/>
          </p:cNvSpPr>
          <p:nvPr>
            <p:ph type="title"/>
          </p:nvPr>
        </p:nvSpPr>
        <p:spPr>
          <a:xfrm>
            <a:off x="214282" y="571480"/>
            <a:ext cx="8472518" cy="846158"/>
          </a:xfrm>
        </p:spPr>
        <p:txBody>
          <a:bodyPr>
            <a:normAutofit fontScale="90000"/>
          </a:bodyPr>
          <a:lstStyle/>
          <a:p>
            <a:br>
              <a:rPr lang="en-US" dirty="0"/>
            </a:br>
            <a:r>
              <a:rPr lang="en-US" b="0" dirty="0">
                <a:solidFill>
                  <a:schemeClr val="tx1"/>
                </a:solidFill>
              </a:rPr>
              <a:t>INTRODUCTION</a:t>
            </a:r>
            <a:br>
              <a:rPr lang="en-US" b="0" dirty="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41651" y="980728"/>
            <a:ext cx="8030749" cy="4525963"/>
          </a:xfrm>
        </p:spPr>
        <p:txBody>
          <a:bodyPr>
            <a:normAutofit fontScale="25000" lnSpcReduction="20000"/>
          </a:bodyPr>
          <a:lstStyle/>
          <a:p>
            <a:endParaRPr lang="en-US" dirty="0">
              <a:latin typeface="Century" pitchFamily="18" charset="0"/>
            </a:endParaRPr>
          </a:p>
          <a:p>
            <a:endParaRPr lang="en-US" dirty="0">
              <a:latin typeface="Century" pitchFamily="18" charset="0"/>
            </a:endParaRPr>
          </a:p>
          <a:p>
            <a:endParaRPr lang="en-US" dirty="0">
              <a:latin typeface="Century" pitchFamily="18" charset="0"/>
            </a:endParaRPr>
          </a:p>
          <a:p>
            <a:r>
              <a:rPr lang="en-US" sz="11200" dirty="0">
                <a:latin typeface="Times New Roman" panose="02020603050405020304" pitchFamily="18" charset="0"/>
                <a:cs typeface="Times New Roman" panose="02020603050405020304" pitchFamily="18" charset="0"/>
              </a:rPr>
              <a:t>The movie domain refers to the world of films, including various genres, actors, directors, and the different elements that make up the film industry. It includes everything from big-budget Hollywood blockbusters to independent art house productions and international films. </a:t>
            </a:r>
          </a:p>
          <a:p>
            <a:r>
              <a:rPr lang="en-US" sz="11200" dirty="0">
                <a:latin typeface="Times New Roman" panose="02020603050405020304" pitchFamily="18" charset="0"/>
                <a:cs typeface="Times New Roman" panose="02020603050405020304" pitchFamily="18" charset="0"/>
              </a:rPr>
              <a:t>Movies serve as a powerful medium for storytelling, combining visual imagery, sound, and dialogue to entertain, educate, and evoke emotions in audiences. The domain involves various aspects of filmmaking, including scriptwriting, directing, acting, cinematography, editing, and sound design. </a:t>
            </a:r>
          </a:p>
        </p:txBody>
      </p:sp>
      <p:sp>
        <p:nvSpPr>
          <p:cNvPr id="3" name="Title 2"/>
          <p:cNvSpPr>
            <a:spLocks noGrp="1"/>
          </p:cNvSpPr>
          <p:nvPr>
            <p:ph type="title"/>
          </p:nvPr>
        </p:nvSpPr>
        <p:spPr>
          <a:xfrm>
            <a:off x="457200" y="141310"/>
            <a:ext cx="8229600" cy="1143000"/>
          </a:xfrm>
        </p:spPr>
        <p:txBody>
          <a:bodyPr/>
          <a:lstStyle/>
          <a:p>
            <a:r>
              <a:rPr lang="en-US" dirty="0"/>
              <a:t>DOMAIN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1520" y="1772816"/>
            <a:ext cx="8100392" cy="1515624"/>
          </a:xfrm>
        </p:spPr>
        <p:txBody>
          <a:bodyPr>
            <a:normAutofit fontScale="25000" lnSpcReduction="20000"/>
          </a:bodyPr>
          <a:lstStyle/>
          <a:p>
            <a:pPr>
              <a:lnSpc>
                <a:spcPct val="120000"/>
              </a:lnSpc>
            </a:pPr>
            <a:r>
              <a:rPr lang="en-US" sz="14400" dirty="0">
                <a:latin typeface="Times New Roman" panose="02020603050405020304" pitchFamily="18" charset="0"/>
                <a:cs typeface="Times New Roman" panose="02020603050405020304" pitchFamily="18" charset="0"/>
              </a:rPr>
              <a:t>Build a movie recommendation system that suggests a mix of different movies and genres so users don’t get bored with the same suggestions. It should show new types of movies, and work well even when there’s little information about a new user.</a:t>
            </a:r>
          </a:p>
          <a:p>
            <a:pPr marL="109728" indent="0">
              <a:buNone/>
            </a:pPr>
            <a:endParaRPr lang="en-US" dirty="0"/>
          </a:p>
        </p:txBody>
      </p:sp>
      <p:sp>
        <p:nvSpPr>
          <p:cNvPr id="3" name="Title 2"/>
          <p:cNvSpPr>
            <a:spLocks noGrp="1"/>
          </p:cNvSpPr>
          <p:nvPr>
            <p:ph type="title"/>
          </p:nvPr>
        </p:nvSpPr>
        <p:spPr>
          <a:xfrm>
            <a:off x="457200" y="404664"/>
            <a:ext cx="8229600" cy="1143000"/>
          </a:xfrm>
        </p:spPr>
        <p:txBody>
          <a:bodyPr>
            <a:normAutofit/>
          </a:bodyPr>
          <a:lstStyle/>
          <a:p>
            <a:r>
              <a:rPr lang="en-US" sz="4400" dirty="0">
                <a:latin typeface="Century" pitchFamily="18" charset="0"/>
              </a:rPr>
              <a:t>Problem Statement.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420BE0-E305-DF4F-0AB2-773B49188088}"/>
              </a:ext>
            </a:extLst>
          </p:cNvPr>
          <p:cNvSpPr>
            <a:spLocks noGrp="1"/>
          </p:cNvSpPr>
          <p:nvPr>
            <p:ph idx="1"/>
          </p:nvPr>
        </p:nvSpPr>
        <p:spPr/>
        <p:txBody>
          <a:bodyPr/>
          <a:lstStyle/>
          <a:p>
            <a:r>
              <a:rPr lang="en-US" sz="3600" dirty="0">
                <a:latin typeface="Times New Roman" panose="02020603050405020304" pitchFamily="18" charset="0"/>
                <a:cs typeface="Times New Roman" panose="02020603050405020304" pitchFamily="18" charset="0"/>
              </a:rPr>
              <a:t>The goal is to create a system that recommends movies users will enjoy, while offering variety. It should avoid repeating the same films, help users explore new genres, and recommend good movies to new users, even with limited data.</a:t>
            </a:r>
          </a:p>
          <a:p>
            <a:endParaRPr lang="en-IN" dirty="0"/>
          </a:p>
        </p:txBody>
      </p:sp>
      <p:sp>
        <p:nvSpPr>
          <p:cNvPr id="3" name="Title 2">
            <a:extLst>
              <a:ext uri="{FF2B5EF4-FFF2-40B4-BE49-F238E27FC236}">
                <a16:creationId xmlns:a16="http://schemas.microsoft.com/office/drawing/2014/main" id="{855D77BC-8537-F8FF-EAC8-1D8A2BE8043B}"/>
              </a:ext>
            </a:extLst>
          </p:cNvPr>
          <p:cNvSpPr>
            <a:spLocks noGrp="1"/>
          </p:cNvSpPr>
          <p:nvPr>
            <p:ph type="title"/>
          </p:nvPr>
        </p:nvSpPr>
        <p:spPr/>
        <p:txBody>
          <a:bodyPr/>
          <a:lstStyle/>
          <a:p>
            <a:r>
              <a:rPr lang="en-IN" dirty="0"/>
              <a:t>GOAL.</a:t>
            </a:r>
          </a:p>
        </p:txBody>
      </p:sp>
    </p:spTree>
    <p:extLst>
      <p:ext uri="{BB962C8B-B14F-4D97-AF65-F5344CB8AC3E}">
        <p14:creationId xmlns:p14="http://schemas.microsoft.com/office/powerpoint/2010/main" val="383101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F2358F-C738-7AF0-506E-90473A8A1408}"/>
              </a:ext>
            </a:extLst>
          </p:cNvPr>
          <p:cNvSpPr>
            <a:spLocks noGrp="1"/>
          </p:cNvSpPr>
          <p:nvPr>
            <p:ph type="title"/>
          </p:nvPr>
        </p:nvSpPr>
        <p:spPr>
          <a:xfrm>
            <a:off x="1619672" y="2132856"/>
            <a:ext cx="7200800" cy="1143000"/>
          </a:xfrm>
        </p:spPr>
        <p:txBody>
          <a:bodyPr>
            <a:normAutofit fontScale="90000"/>
          </a:bodyPr>
          <a:lstStyle/>
          <a:p>
            <a:r>
              <a:rPr lang="en-IN" sz="6000" dirty="0"/>
              <a:t>Data Visualization </a:t>
            </a:r>
            <a:br>
              <a:rPr lang="en-IN" sz="6000" dirty="0"/>
            </a:br>
            <a:r>
              <a:rPr lang="en-IN" sz="6000" dirty="0"/>
              <a:t>&amp; Insights</a:t>
            </a:r>
            <a:r>
              <a:rPr lang="en-IN" sz="4400" dirty="0"/>
              <a:t>.</a:t>
            </a:r>
            <a:endParaRPr lang="en-IN" dirty="0"/>
          </a:p>
        </p:txBody>
      </p:sp>
    </p:spTree>
    <p:extLst>
      <p:ext uri="{BB962C8B-B14F-4D97-AF65-F5344CB8AC3E}">
        <p14:creationId xmlns:p14="http://schemas.microsoft.com/office/powerpoint/2010/main" val="2622856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15E8E2-EC69-4B23-5A75-F484A0D881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6571" y="3320807"/>
            <a:ext cx="6326208" cy="31603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10A79C8-FD00-CC81-E4E6-D03D30EB64F0}"/>
              </a:ext>
            </a:extLst>
          </p:cNvPr>
          <p:cNvSpPr txBox="1"/>
          <p:nvPr/>
        </p:nvSpPr>
        <p:spPr>
          <a:xfrm>
            <a:off x="164840" y="1381815"/>
            <a:ext cx="8291264" cy="1938992"/>
          </a:xfrm>
          <a:prstGeom prst="rect">
            <a:avLst/>
          </a:prstGeom>
          <a:noFill/>
        </p:spPr>
        <p:txBody>
          <a:bodyPr wrap="square" rtlCol="0">
            <a:spAutoFit/>
          </a:bodyPr>
          <a:lstStyle/>
          <a:p>
            <a:pPr rtl="0">
              <a:spcBef>
                <a:spcPts val="1200"/>
              </a:spcBef>
              <a:spcAft>
                <a:spcPts val="1200"/>
              </a:spcAft>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Visualization: The left bar chart shows the average revenue of movies categorized as either "Mixed" (movies with more than one genre, such as action-comedy) or "Single" (movies with a single genre).</a:t>
            </a:r>
            <a:endParaRPr lang="en-US" dirty="0">
              <a:effectLst/>
              <a:latin typeface="Times New Roman" panose="02020603050405020304" pitchFamily="18" charset="0"/>
              <a:cs typeface="Times New Roman" panose="02020603050405020304" pitchFamily="18" charset="0"/>
            </a:endParaRPr>
          </a:p>
          <a:p>
            <a:pPr rtl="0">
              <a:spcBef>
                <a:spcPts val="1200"/>
              </a:spcBef>
              <a:spcAft>
                <a:spcPts val="1200"/>
              </a:spcAft>
            </a:pPr>
            <a:r>
              <a:rPr lang="en-US" sz="1800" b="0" i="0" u="none" strike="noStrike" dirty="0">
                <a:solidFill>
                  <a:srgbClr val="000000"/>
                </a:solidFill>
                <a:effectLst/>
                <a:latin typeface="Times New Roman" panose="02020603050405020304" pitchFamily="18" charset="0"/>
              </a:rPr>
              <a:t>The right bar chart shows the average IMDb ratings for the same genre categories.</a:t>
            </a:r>
            <a:endParaRPr lang="en-US" dirty="0">
              <a:effectLst/>
            </a:endParaRPr>
          </a:p>
          <a:p>
            <a:endParaRPr lang="en-IN" dirty="0"/>
          </a:p>
        </p:txBody>
      </p:sp>
      <p:sp>
        <p:nvSpPr>
          <p:cNvPr id="5" name="TextBox 4">
            <a:extLst>
              <a:ext uri="{FF2B5EF4-FFF2-40B4-BE49-F238E27FC236}">
                <a16:creationId xmlns:a16="http://schemas.microsoft.com/office/drawing/2014/main" id="{4192E40C-3A28-032E-8F14-BDFF1055DF48}"/>
              </a:ext>
            </a:extLst>
          </p:cNvPr>
          <p:cNvSpPr txBox="1"/>
          <p:nvPr/>
        </p:nvSpPr>
        <p:spPr>
          <a:xfrm>
            <a:off x="144890" y="3449674"/>
            <a:ext cx="2725808" cy="2308324"/>
          </a:xfrm>
          <a:prstGeom prst="rect">
            <a:avLst/>
          </a:prstGeom>
          <a:noFill/>
        </p:spPr>
        <p:txBody>
          <a:bodyPr wrap="square" rtlCol="0">
            <a:spAutoFit/>
          </a:bodyPr>
          <a:lstStyle/>
          <a:p>
            <a:r>
              <a:rPr lang="en-IN" sz="1800" b="0" i="0" u="none" strike="noStrike" dirty="0">
                <a:solidFill>
                  <a:srgbClr val="000000"/>
                </a:solidFill>
                <a:effectLst/>
                <a:latin typeface="Times New Roman" panose="02020603050405020304" pitchFamily="18" charset="0"/>
              </a:rPr>
              <a:t>Insights: </a:t>
            </a:r>
          </a:p>
          <a:p>
            <a:r>
              <a:rPr lang="en-US" sz="1800" b="0" i="0" u="none" strike="noStrike" dirty="0">
                <a:solidFill>
                  <a:srgbClr val="000000"/>
                </a:solidFill>
                <a:effectLst/>
                <a:latin typeface="Times New Roman" panose="02020603050405020304" pitchFamily="18" charset="0"/>
              </a:rPr>
              <a:t>This analysis highlights that combining genres can boost a movie's revenue but does not necessarily lead to higher viewer ratings.</a:t>
            </a:r>
            <a:endParaRPr lang="en-US" dirty="0">
              <a:effectLst/>
            </a:endParaRPr>
          </a:p>
          <a:p>
            <a:endParaRPr lang="en-IN" dirty="0"/>
          </a:p>
        </p:txBody>
      </p:sp>
      <p:sp>
        <p:nvSpPr>
          <p:cNvPr id="6" name="TextBox 5">
            <a:extLst>
              <a:ext uri="{FF2B5EF4-FFF2-40B4-BE49-F238E27FC236}">
                <a16:creationId xmlns:a16="http://schemas.microsoft.com/office/drawing/2014/main" id="{E514976E-BE6A-2C8E-FECF-5614AB0F19DB}"/>
              </a:ext>
            </a:extLst>
          </p:cNvPr>
          <p:cNvSpPr txBox="1"/>
          <p:nvPr/>
        </p:nvSpPr>
        <p:spPr>
          <a:xfrm>
            <a:off x="164840" y="260648"/>
            <a:ext cx="865563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QUESTION: How does the distribution of genres impact a movie's </a:t>
            </a:r>
            <a:r>
              <a:rPr lang="en-US" dirty="0" err="1">
                <a:latin typeface="Times New Roman" panose="02020603050405020304" pitchFamily="18" charset="0"/>
                <a:cs typeface="Times New Roman" panose="02020603050405020304" pitchFamily="18" charset="0"/>
              </a:rPr>
              <a:t>success?Do</a:t>
            </a:r>
            <a:r>
              <a:rPr lang="en-US" dirty="0">
                <a:latin typeface="Times New Roman" panose="02020603050405020304" pitchFamily="18" charset="0"/>
                <a:cs typeface="Times New Roman" panose="02020603050405020304" pitchFamily="18" charset="0"/>
              </a:rPr>
              <a:t> movies with mixed genres (e.g., action-comedy, drama-thriller) perform better in terms of revenue and ratings than single-genre films?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52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F2B7B99-C9C9-1EE5-A24E-41A722F8DC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2852936"/>
            <a:ext cx="6511456" cy="340786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CA34EB-A519-66E4-A9A9-244F60AA8AD6}"/>
              </a:ext>
            </a:extLst>
          </p:cNvPr>
          <p:cNvSpPr txBox="1"/>
          <p:nvPr/>
        </p:nvSpPr>
        <p:spPr>
          <a:xfrm>
            <a:off x="174616" y="1414810"/>
            <a:ext cx="792088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Visualization: The left bar chart presents the average revenue of movies by their age rating (or certificate).</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E9CCD56-F4BD-6BBF-41F7-07F730D56B3D}"/>
              </a:ext>
            </a:extLst>
          </p:cNvPr>
          <p:cNvSpPr txBox="1"/>
          <p:nvPr/>
        </p:nvSpPr>
        <p:spPr>
          <a:xfrm>
            <a:off x="179512" y="260648"/>
            <a:ext cx="8568952" cy="1477328"/>
          </a:xfrm>
          <a:prstGeom prst="rect">
            <a:avLst/>
          </a:prstGeom>
          <a:noFill/>
        </p:spPr>
        <p:txBody>
          <a:bodyPr wrap="square" rtlCol="0">
            <a:spAutoFit/>
          </a:bodyPr>
          <a:lstStyle/>
          <a:p>
            <a:pPr rtl="0">
              <a:spcBef>
                <a:spcPts val="0"/>
              </a:spcBef>
              <a:spcAft>
                <a:spcPts val="0"/>
              </a:spcAft>
            </a:pPr>
            <a:r>
              <a:rPr lang="en-US" sz="1800" b="1" i="0" u="none" strike="noStrike" dirty="0">
                <a:solidFill>
                  <a:srgbClr val="000000"/>
                </a:solidFill>
                <a:effectLst/>
                <a:latin typeface="Arial" panose="020B0604020202020204" pitchFamily="34" charset="0"/>
              </a:rPr>
              <a:t>QUESTION:</a:t>
            </a:r>
            <a:r>
              <a:rPr lang="en-US" sz="1800" b="0" i="0" u="none" strike="noStrike" dirty="0">
                <a:solidFill>
                  <a:srgbClr val="000000"/>
                </a:solidFill>
                <a:effectLst/>
                <a:latin typeface="Times New Roman" panose="02020603050405020304" pitchFamily="18" charset="0"/>
              </a:rPr>
              <a:t>Is there a relationship between a movie's age rating (G, PG, R, etc.) and its popularity and revenue? Do movies with specific age ratings tend to perform better in terms of box office or viewer ratings?</a:t>
            </a:r>
            <a:endParaRPr lang="en-US" dirty="0">
              <a:effectLst/>
            </a:endParaRPr>
          </a:p>
          <a:p>
            <a:br>
              <a:rPr lang="en-US" dirty="0"/>
            </a:br>
            <a:endParaRPr lang="en-IN" dirty="0"/>
          </a:p>
        </p:txBody>
      </p:sp>
      <p:sp>
        <p:nvSpPr>
          <p:cNvPr id="6" name="TextBox 5">
            <a:extLst>
              <a:ext uri="{FF2B5EF4-FFF2-40B4-BE49-F238E27FC236}">
                <a16:creationId xmlns:a16="http://schemas.microsoft.com/office/drawing/2014/main" id="{075FBE69-3002-8F8D-2F05-C51C6D33A7F6}"/>
              </a:ext>
            </a:extLst>
          </p:cNvPr>
          <p:cNvSpPr txBox="1"/>
          <p:nvPr/>
        </p:nvSpPr>
        <p:spPr>
          <a:xfrm>
            <a:off x="174616" y="2204864"/>
            <a:ext cx="2088232" cy="3693319"/>
          </a:xfrm>
          <a:prstGeom prst="rect">
            <a:avLst/>
          </a:prstGeom>
          <a:noFill/>
        </p:spPr>
        <p:txBody>
          <a:bodyPr wrap="square" rtlCol="0">
            <a:spAutoFit/>
          </a:bodyPr>
          <a:lstStyle/>
          <a:p>
            <a:r>
              <a:rPr lang="en-IN" sz="1800" b="0" i="0" u="none" strike="noStrike" dirty="0">
                <a:solidFill>
                  <a:srgbClr val="000000"/>
                </a:solidFill>
                <a:effectLst/>
                <a:latin typeface="Times New Roman" panose="02020603050405020304" pitchFamily="18" charset="0"/>
              </a:rPr>
              <a:t>Insights: </a:t>
            </a:r>
            <a:r>
              <a:rPr lang="en-US" sz="1800" b="0" i="0" u="none" strike="noStrike" dirty="0">
                <a:solidFill>
                  <a:srgbClr val="000000"/>
                </a:solidFill>
                <a:effectLst/>
                <a:latin typeface="Times New Roman" panose="02020603050405020304" pitchFamily="18" charset="0"/>
              </a:rPr>
              <a:t>This analysis highlights that age ratings play a significant role in determining both the revenue and viewer approval of a movie. Some ratings tend to perform better financially, while others focus more on satisfying viewer preferences.</a:t>
            </a:r>
            <a:endParaRPr lang="en-IN" dirty="0"/>
          </a:p>
        </p:txBody>
      </p:sp>
    </p:spTree>
    <p:extLst>
      <p:ext uri="{BB962C8B-B14F-4D97-AF65-F5344CB8AC3E}">
        <p14:creationId xmlns:p14="http://schemas.microsoft.com/office/powerpoint/2010/main" val="390463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8AD65-CE27-19FA-4712-970E9A2C93AC}"/>
              </a:ext>
            </a:extLst>
          </p:cNvPr>
          <p:cNvSpPr>
            <a:spLocks noGrp="1"/>
          </p:cNvSpPr>
          <p:nvPr>
            <p:ph idx="1"/>
          </p:nvPr>
        </p:nvSpPr>
        <p:spPr>
          <a:xfrm>
            <a:off x="-1428" y="188641"/>
            <a:ext cx="8229600" cy="1440160"/>
          </a:xfrm>
        </p:spPr>
        <p:txBody>
          <a:bodyPr/>
          <a:lstStyle/>
          <a:p>
            <a:r>
              <a:rPr lang="en-US" sz="1800" b="1" i="0" u="none" strike="noStrike" dirty="0">
                <a:solidFill>
                  <a:srgbClr val="000000"/>
                </a:solidFill>
                <a:effectLst/>
                <a:latin typeface="Arial" panose="020B0604020202020204" pitchFamily="34" charset="0"/>
              </a:rPr>
              <a:t>QUESTION: </a:t>
            </a:r>
            <a:r>
              <a:rPr lang="en-US" sz="1800" b="0" i="0" u="none" strike="noStrike" dirty="0">
                <a:solidFill>
                  <a:srgbClr val="000000"/>
                </a:solidFill>
                <a:effectLst/>
                <a:latin typeface="Times New Roman" panose="02020603050405020304" pitchFamily="18" charset="0"/>
              </a:rPr>
              <a:t>How does the lead actor/actress's popularity influence a movie's success? Do movies featuring highly popular actors tend to generate more revenue and higher ratings?</a:t>
            </a:r>
            <a:endParaRPr lang="en-IN" dirty="0"/>
          </a:p>
        </p:txBody>
      </p:sp>
      <p:pic>
        <p:nvPicPr>
          <p:cNvPr id="3074" name="Picture 2">
            <a:extLst>
              <a:ext uri="{FF2B5EF4-FFF2-40B4-BE49-F238E27FC236}">
                <a16:creationId xmlns:a16="http://schemas.microsoft.com/office/drawing/2014/main" id="{BA2F6DC3-141A-914E-43F9-D1480A81F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772816"/>
            <a:ext cx="5783344" cy="452431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E8BBFB-596D-0691-DBF3-11D3E20F4F23}"/>
              </a:ext>
            </a:extLst>
          </p:cNvPr>
          <p:cNvSpPr txBox="1"/>
          <p:nvPr/>
        </p:nvSpPr>
        <p:spPr>
          <a:xfrm>
            <a:off x="284016" y="1556792"/>
            <a:ext cx="2592288" cy="4247317"/>
          </a:xfrm>
          <a:prstGeom prst="rect">
            <a:avLst/>
          </a:prstGeom>
          <a:noFill/>
        </p:spPr>
        <p:txBody>
          <a:bodyPr wrap="square" rtlCol="0">
            <a:spAutoFit/>
          </a:bodyPr>
          <a:lstStyle/>
          <a:p>
            <a:r>
              <a:rPr lang="en-IN" b="0" i="0" u="none" strike="noStrike" dirty="0">
                <a:solidFill>
                  <a:srgbClr val="000000"/>
                </a:solidFill>
                <a:effectLst/>
                <a:latin typeface="Times New Roman" panose="02020603050405020304" pitchFamily="18" charset="0"/>
              </a:rPr>
              <a:t>Insights: </a:t>
            </a:r>
            <a:r>
              <a:rPr lang="en-US" b="0" i="0" u="none" strike="noStrike" dirty="0">
                <a:solidFill>
                  <a:srgbClr val="000000"/>
                </a:solidFill>
                <a:effectLst/>
                <a:latin typeface="Times New Roman" panose="02020603050405020304" pitchFamily="18" charset="0"/>
              </a:rPr>
              <a:t>Popular actors don't significantly influence box office revenue, as shown by the very weak correlation of -0.01.</a:t>
            </a:r>
          </a:p>
          <a:p>
            <a:r>
              <a:rPr lang="en-US" dirty="0">
                <a:latin typeface="Times New Roman" panose="02020603050405020304" pitchFamily="18" charset="0"/>
                <a:cs typeface="Times New Roman" panose="02020603050405020304" pitchFamily="18" charset="0"/>
              </a:rPr>
              <a:t>Actor popularity has minimal influence on IMDb ratings, showing a very weak positive correlation (0.09)</a:t>
            </a:r>
          </a:p>
          <a:p>
            <a:r>
              <a:rPr lang="en-US" dirty="0">
                <a:latin typeface="Times New Roman" panose="02020603050405020304" pitchFamily="18" charset="0"/>
                <a:cs typeface="Times New Roman" panose="02020603050405020304" pitchFamily="18" charset="0"/>
              </a:rPr>
              <a:t>Higher revenue doesn't guarantee higher IMDb ratings, as the correlation between them is low.</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5808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300</TotalTime>
  <Words>1612</Words>
  <Application>Microsoft Office PowerPoint</Application>
  <PresentationFormat>On-screen Show (4:3)</PresentationFormat>
  <Paragraphs>68</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Century</vt:lpstr>
      <vt:lpstr>Lucida Sans Unicode</vt:lpstr>
      <vt:lpstr>Times New Roman</vt:lpstr>
      <vt:lpstr>Verdana</vt:lpstr>
      <vt:lpstr>Wingdings 2</vt:lpstr>
      <vt:lpstr>Wingdings 3</vt:lpstr>
      <vt:lpstr>Concourse</vt:lpstr>
      <vt:lpstr>PowerPoint Presentation</vt:lpstr>
      <vt:lpstr> INTRODUCTION </vt:lpstr>
      <vt:lpstr>DOMAIN</vt:lpstr>
      <vt:lpstr>Problem Statement.</vt:lpstr>
      <vt:lpstr>GOAL.</vt:lpstr>
      <vt:lpstr>Data Visualization  &amp; Insights.</vt:lpstr>
      <vt:lpstr>PowerPoint Presentation</vt:lpstr>
      <vt:lpstr>PowerPoint Presentation</vt:lpstr>
      <vt:lpstr>PowerPoint Presentation</vt:lpstr>
      <vt:lpstr>More Insights:</vt:lpstr>
      <vt:lpstr>PowerPoint Presentation</vt:lpstr>
      <vt:lpstr>PowerPoint Presentation</vt:lpstr>
      <vt:lpstr>PowerPoint Presentation</vt:lpstr>
      <vt:lpstr>Conclusion.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Rohit Kc</cp:lastModifiedBy>
  <cp:revision>28</cp:revision>
  <dcterms:created xsi:type="dcterms:W3CDTF">2024-09-21T07:52:11Z</dcterms:created>
  <dcterms:modified xsi:type="dcterms:W3CDTF">2024-09-22T18:04:33Z</dcterms:modified>
</cp:coreProperties>
</file>