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57" r:id="rId4"/>
    <p:sldId id="267" r:id="rId5"/>
    <p:sldId id="268" r:id="rId6"/>
    <p:sldId id="259" r:id="rId7"/>
    <p:sldId id="269" r:id="rId8"/>
    <p:sldId id="273" r:id="rId9"/>
    <p:sldId id="258" r:id="rId10"/>
    <p:sldId id="272" r:id="rId11"/>
    <p:sldId id="277" r:id="rId12"/>
    <p:sldId id="276" r:id="rId13"/>
    <p:sldId id="263" r:id="rId14"/>
    <p:sldId id="261" r:id="rId15"/>
    <p:sldId id="271" r:id="rId16"/>
    <p:sldId id="270" r:id="rId17"/>
    <p:sldId id="262" r:id="rId18"/>
    <p:sldId id="264" r:id="rId19"/>
    <p:sldId id="265" r:id="rId20"/>
    <p:sldId id="275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5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4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2846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14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4254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56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29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4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0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5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4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3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0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2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590" y="1149280"/>
            <a:ext cx="6589199" cy="2107628"/>
          </a:xfrm>
        </p:spPr>
        <p:txBody>
          <a:bodyPr>
            <a:noAutofit/>
          </a:bodyPr>
          <a:lstStyle/>
          <a:p>
            <a:pPr algn="ctr"/>
            <a:r>
              <a:rPr lang="en-IN" sz="4500" dirty="0">
                <a:latin typeface="Bodoni MT Black" panose="02070A03080606020203" pitchFamily="18" charset="0"/>
              </a:rPr>
              <a:t>AI-Enhanced Medical Image And Diagnostic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783" y="3746090"/>
            <a:ext cx="6591985" cy="3095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40005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P.Suneel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(Team Leader)</a:t>
            </a:r>
          </a:p>
          <a:p>
            <a:pPr marL="40005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A.Mohan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sai</a:t>
            </a:r>
          </a:p>
          <a:p>
            <a:pPr marL="40005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C.Chiranjeevi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E.Vijaya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Lakshmi</a:t>
            </a:r>
          </a:p>
          <a:p>
            <a:pPr marL="40005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N.Vinod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</a:t>
            </a:r>
          </a:p>
          <a:p>
            <a:pPr marL="40005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R.Likitha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Y.Chandu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514" y="942108"/>
            <a:ext cx="2442412" cy="4969113"/>
          </a:xfrm>
        </p:spPr>
        <p:txBody>
          <a:bodyPr anchor="ctr">
            <a:normAutofit/>
          </a:bodyPr>
          <a:lstStyle/>
          <a:p>
            <a:pPr algn="ctr"/>
            <a:r>
              <a:rPr lang="en-IN" sz="3200" dirty="0"/>
              <a:t>1.Chatbot</a:t>
            </a:r>
            <a:endParaRPr lang="en-IN" sz="3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8303" y="452284"/>
            <a:ext cx="5581400" cy="612549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Requirements</a:t>
            </a:r>
          </a:p>
          <a:p>
            <a:pPr lvl="1"/>
            <a:r>
              <a:rPr lang="en-IN" dirty="0"/>
              <a:t>Azure Health Bot</a:t>
            </a:r>
          </a:p>
          <a:p>
            <a:pPr lvl="1"/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FastApi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Template</a:t>
            </a:r>
          </a:p>
          <a:p>
            <a:pPr lvl="1"/>
            <a:r>
              <a:rPr lang="en-IN" dirty="0"/>
              <a:t>Logging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IN" dirty="0"/>
              <a:t>Jinja2Templates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0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172" y="624110"/>
            <a:ext cx="7284749" cy="1280890"/>
          </a:xfrm>
        </p:spPr>
        <p:txBody>
          <a:bodyPr>
            <a:normAutofit/>
          </a:bodyPr>
          <a:lstStyle/>
          <a:p>
            <a:r>
              <a:rPr lang="en-IN" dirty="0"/>
              <a:t>Text input</a:t>
            </a: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562CEB-AAE6-C5C1-B55A-C6327F093D3B}"/>
              </a:ext>
            </a:extLst>
          </p:cNvPr>
          <p:cNvSpPr/>
          <p:nvPr/>
        </p:nvSpPr>
        <p:spPr>
          <a:xfrm>
            <a:off x="137160" y="0"/>
            <a:ext cx="9006840" cy="1740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4801A8-ED15-5693-3636-FCFC3BF47E56}"/>
              </a:ext>
            </a:extLst>
          </p:cNvPr>
          <p:cNvSpPr txBox="1"/>
          <p:nvPr/>
        </p:nvSpPr>
        <p:spPr>
          <a:xfrm>
            <a:off x="592556" y="627054"/>
            <a:ext cx="34681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C</a:t>
            </a:r>
            <a:r>
              <a:rPr lang="en-IN" sz="3500" dirty="0" err="1"/>
              <a:t>hatbot</a:t>
            </a:r>
            <a:endParaRPr lang="en-IN" sz="3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CA59D-A198-B7B6-F6E6-E4C7E6D30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85" y="2135992"/>
            <a:ext cx="3199026" cy="15241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B6B31B-EF46-1C7F-EDD8-F6F216D07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26" y="4353232"/>
            <a:ext cx="3199026" cy="1508891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FE5C0CF4-744A-85A3-91ED-5C4FA8511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290" y="2007992"/>
            <a:ext cx="3808350" cy="32719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51C02D5-BC90-1C3B-6C13-D277CE2E4988}"/>
              </a:ext>
            </a:extLst>
          </p:cNvPr>
          <p:cNvSpPr txBox="1"/>
          <p:nvPr/>
        </p:nvSpPr>
        <p:spPr>
          <a:xfrm>
            <a:off x="1079779" y="3736258"/>
            <a:ext cx="238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Chatbot Ui Code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93FDC7-9C2D-40F7-1E62-4136AF313290}"/>
              </a:ext>
            </a:extLst>
          </p:cNvPr>
          <p:cNvSpPr txBox="1"/>
          <p:nvPr/>
        </p:nvSpPr>
        <p:spPr>
          <a:xfrm>
            <a:off x="903452" y="5924518"/>
            <a:ext cx="274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Chatbot Integration code with </a:t>
            </a:r>
            <a:r>
              <a:rPr lang="en-US" dirty="0" err="1"/>
              <a:t>Sdk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2BDA73-8B38-C3DC-9F25-D8847430B74A}"/>
              </a:ext>
            </a:extLst>
          </p:cNvPr>
          <p:cNvSpPr txBox="1"/>
          <p:nvPr/>
        </p:nvSpPr>
        <p:spPr>
          <a:xfrm>
            <a:off x="5460799" y="5538957"/>
            <a:ext cx="2956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Chatbot Output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70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514" y="942108"/>
            <a:ext cx="2442412" cy="4969113"/>
          </a:xfrm>
        </p:spPr>
        <p:txBody>
          <a:bodyPr anchor="ctr">
            <a:normAutofit/>
          </a:bodyPr>
          <a:lstStyle/>
          <a:p>
            <a:pPr algn="ctr"/>
            <a:r>
              <a:rPr lang="en-IN" sz="3200" dirty="0"/>
              <a:t>1.Text Input</a:t>
            </a:r>
            <a:endParaRPr lang="en-IN" sz="3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8303" y="452284"/>
            <a:ext cx="5581400" cy="612549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b="1" u="sng" dirty="0"/>
              <a:t>PYTHON MODULES\FUNCTIONS</a:t>
            </a:r>
            <a:endParaRPr lang="en-US" sz="2000" b="1" u="sn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Pydantic</a:t>
            </a:r>
            <a:endParaRPr lang="en-IN" dirty="0"/>
          </a:p>
          <a:p>
            <a:pPr lvl="1"/>
            <a:r>
              <a:rPr lang="en-IN" dirty="0"/>
              <a:t>Data Model</a:t>
            </a:r>
          </a:p>
          <a:p>
            <a:pPr lvl="2"/>
            <a:r>
              <a:rPr lang="en-IN" dirty="0" err="1"/>
              <a:t>SymptomsInput</a:t>
            </a:r>
            <a:r>
              <a:rPr lang="en-IN" dirty="0"/>
              <a:t>()</a:t>
            </a:r>
          </a:p>
          <a:p>
            <a:pPr lvl="1"/>
            <a:r>
              <a:rPr lang="en-IN" dirty="0"/>
              <a:t>Text Analysis</a:t>
            </a:r>
          </a:p>
          <a:p>
            <a:pPr lvl="2"/>
            <a:r>
              <a:rPr lang="en-IN" dirty="0" err="1"/>
              <a:t>analyze_text_with_azure</a:t>
            </a:r>
            <a:r>
              <a:rPr lang="en-IN" dirty="0"/>
              <a:t>()</a:t>
            </a:r>
          </a:p>
          <a:p>
            <a:pPr lvl="1"/>
            <a:r>
              <a:rPr lang="en-IN" dirty="0"/>
              <a:t>Translation</a:t>
            </a:r>
          </a:p>
          <a:p>
            <a:pPr lvl="2"/>
            <a:r>
              <a:rPr lang="en-IN" dirty="0" err="1"/>
              <a:t>translate_text</a:t>
            </a:r>
            <a:r>
              <a:rPr lang="en-IN" dirty="0"/>
              <a:t>()</a:t>
            </a:r>
          </a:p>
          <a:p>
            <a:pPr lvl="1"/>
            <a:r>
              <a:rPr lang="en-IN" dirty="0"/>
              <a:t>Endpoint Handling</a:t>
            </a:r>
          </a:p>
          <a:p>
            <a:pPr lvl="2"/>
            <a:r>
              <a:rPr lang="en-IN" dirty="0" err="1"/>
              <a:t>handle_text</a:t>
            </a:r>
            <a:r>
              <a:rPr lang="en-IN" dirty="0"/>
              <a:t>()</a:t>
            </a:r>
          </a:p>
          <a:p>
            <a:pPr lvl="1"/>
            <a:r>
              <a:rPr lang="en-IN" b="1" dirty="0"/>
              <a:t>Azure Services Used</a:t>
            </a:r>
          </a:p>
          <a:p>
            <a:pPr lvl="3"/>
            <a:r>
              <a:rPr lang="en-IN" dirty="0"/>
              <a:t>Azure Text Analytics</a:t>
            </a:r>
          </a:p>
          <a:p>
            <a:pPr lvl="3"/>
            <a:r>
              <a:rPr lang="en-IN" dirty="0"/>
              <a:t>Azure Translator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Supported formats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.txt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.pdf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.docx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.pptx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.xlsx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.csv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.xml)</a:t>
            </a:r>
            <a:endParaRPr kumimoji="0" lang="en-US" altLang="en-US" sz="3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455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172" y="624110"/>
            <a:ext cx="7284749" cy="1280890"/>
          </a:xfrm>
        </p:spPr>
        <p:txBody>
          <a:bodyPr>
            <a:normAutofit/>
          </a:bodyPr>
          <a:lstStyle/>
          <a:p>
            <a:r>
              <a:rPr lang="en-IN" dirty="0"/>
              <a:t>Text input</a:t>
            </a: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84F310-86E3-0E07-1CC8-94388B9A4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45" y="1992321"/>
            <a:ext cx="4022844" cy="36145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562CEB-AAE6-C5C1-B55A-C6327F093D3B}"/>
              </a:ext>
            </a:extLst>
          </p:cNvPr>
          <p:cNvSpPr/>
          <p:nvPr/>
        </p:nvSpPr>
        <p:spPr>
          <a:xfrm>
            <a:off x="137160" y="0"/>
            <a:ext cx="9006840" cy="1740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4801A8-ED15-5693-3636-FCFC3BF47E56}"/>
              </a:ext>
            </a:extLst>
          </p:cNvPr>
          <p:cNvSpPr txBox="1"/>
          <p:nvPr/>
        </p:nvSpPr>
        <p:spPr>
          <a:xfrm>
            <a:off x="592556" y="627054"/>
            <a:ext cx="34681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dirty="0"/>
              <a:t>1. Text Input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A333FA0C-F4D7-4182-EE40-66DB4FED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4265"/>
          <a:stretch/>
        </p:blipFill>
        <p:spPr>
          <a:xfrm>
            <a:off x="4830152" y="1905001"/>
            <a:ext cx="3913485" cy="1831844"/>
          </a:xfrm>
          <a:prstGeom prst="rect">
            <a:avLst/>
          </a:prstGeom>
        </p:spPr>
      </p:pic>
      <p:pic>
        <p:nvPicPr>
          <p:cNvPr id="17" name="Picture 16" descr="A screenshot of a medical results&#10;&#10;Description automatically generated">
            <a:extLst>
              <a:ext uri="{FF2B5EF4-FFF2-40B4-BE49-F238E27FC236}">
                <a16:creationId xmlns:a16="http://schemas.microsoft.com/office/drawing/2014/main" id="{645B997B-D537-2416-541A-5571993B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570" y="4336649"/>
            <a:ext cx="3913485" cy="20696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7A1B620-1C7E-5F24-C145-66A51D04B134}"/>
              </a:ext>
            </a:extLst>
          </p:cNvPr>
          <p:cNvSpPr txBox="1"/>
          <p:nvPr/>
        </p:nvSpPr>
        <p:spPr>
          <a:xfrm>
            <a:off x="600709" y="5784125"/>
            <a:ext cx="363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Input: Text input Code snippet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01B940-A67D-7535-0986-B40AB61F7291}"/>
              </a:ext>
            </a:extLst>
          </p:cNvPr>
          <p:cNvSpPr txBox="1"/>
          <p:nvPr/>
        </p:nvSpPr>
        <p:spPr>
          <a:xfrm>
            <a:off x="4969236" y="3847478"/>
            <a:ext cx="363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Input: Text input UI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FF8626-D69A-917F-C457-50219B5A01F0}"/>
              </a:ext>
            </a:extLst>
          </p:cNvPr>
          <p:cNvSpPr txBox="1"/>
          <p:nvPr/>
        </p:nvSpPr>
        <p:spPr>
          <a:xfrm>
            <a:off x="5508685" y="6423544"/>
            <a:ext cx="363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for Text input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10" y="923540"/>
            <a:ext cx="2442412" cy="496911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Audio Processing</a:t>
            </a:r>
            <a:endParaRPr lang="en-IN" sz="3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135" y="942108"/>
            <a:ext cx="5295323" cy="4969114"/>
          </a:xfrm>
        </p:spPr>
        <p:txBody>
          <a:bodyPr anchor="ctr">
            <a:normAutofit/>
          </a:bodyPr>
          <a:lstStyle/>
          <a:p>
            <a:r>
              <a:rPr lang="en-IN" b="1" dirty="0"/>
              <a:t>Python Modules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Pydub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SpeechRecognition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PyAudio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IN" dirty="0"/>
              <a:t>Wave</a:t>
            </a:r>
          </a:p>
          <a:p>
            <a:r>
              <a:rPr lang="en-IN" b="1" dirty="0"/>
              <a:t>Azure Services Used</a:t>
            </a:r>
          </a:p>
          <a:p>
            <a:pPr lvl="1"/>
            <a:r>
              <a:rPr lang="en-IN" dirty="0"/>
              <a:t>Azure Speech Service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E3B4F-8C00-C664-3E25-70AB70E8BD27}"/>
              </a:ext>
            </a:extLst>
          </p:cNvPr>
          <p:cNvSpPr txBox="1"/>
          <p:nvPr/>
        </p:nvSpPr>
        <p:spPr>
          <a:xfrm>
            <a:off x="3415363" y="1657358"/>
            <a:ext cx="3637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0F30B9-47B5-40E7-A5DB-1E1DF2DC5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371A26E-4EC7-451A-B258-5E3891B1F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280A43-068C-4313-B62F-79F0C1790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9144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153" y="4912467"/>
            <a:ext cx="7323767" cy="11004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Audio Processing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02EA7C10-D784-46D0-9433-3C30171C6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5019122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5CAA79-EBAF-FCA6-30D2-B055B23BE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57" y="366712"/>
            <a:ext cx="3979443" cy="34875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495A26-FA26-1E16-C4FB-66F1A93444B2}"/>
              </a:ext>
            </a:extLst>
          </p:cNvPr>
          <p:cNvSpPr txBox="1"/>
          <p:nvPr/>
        </p:nvSpPr>
        <p:spPr>
          <a:xfrm>
            <a:off x="1188253" y="3946743"/>
            <a:ext cx="240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Input: Code snippet 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B5A271BF-254D-2D6D-4E14-75C9B93B0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145" y="266546"/>
            <a:ext cx="3876675" cy="358769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5951CB7-2138-5229-F3C1-598E138C941C}"/>
              </a:ext>
            </a:extLst>
          </p:cNvPr>
          <p:cNvSpPr txBox="1"/>
          <p:nvPr/>
        </p:nvSpPr>
        <p:spPr>
          <a:xfrm>
            <a:off x="4572000" y="3946743"/>
            <a:ext cx="461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Output: Description,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554956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514" y="942108"/>
            <a:ext cx="2442412" cy="4969113"/>
          </a:xfrm>
        </p:spPr>
        <p:txBody>
          <a:bodyPr anchor="ctr">
            <a:normAutofit/>
          </a:bodyPr>
          <a:lstStyle/>
          <a:p>
            <a:pPr algn="ctr"/>
            <a:r>
              <a:rPr lang="en-IN" sz="3200" dirty="0"/>
              <a:t>3. Image Processing</a:t>
            </a:r>
            <a:endParaRPr lang="en-IN" sz="3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8303" y="1030599"/>
            <a:ext cx="5581400" cy="49691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200" b="1" u="sng" dirty="0"/>
              <a:t>PYTHON MODULES\FUNCTIONS</a:t>
            </a:r>
            <a:endParaRPr lang="en-US" sz="2200" b="1" u="sn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IN" dirty="0"/>
              <a:t>Pillow (PIL)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IN" dirty="0"/>
              <a:t>File Upload Handling</a:t>
            </a:r>
          </a:p>
          <a:p>
            <a:pPr lvl="2"/>
            <a:r>
              <a:rPr lang="en-IN" dirty="0" err="1"/>
              <a:t>handle_image</a:t>
            </a:r>
            <a:r>
              <a:rPr lang="en-IN" dirty="0"/>
              <a:t>(Function)</a:t>
            </a:r>
          </a:p>
          <a:p>
            <a:pPr lvl="1"/>
            <a:r>
              <a:rPr lang="en-IN" dirty="0"/>
              <a:t>Image Conversion</a:t>
            </a:r>
          </a:p>
          <a:p>
            <a:pPr lvl="1"/>
            <a:r>
              <a:rPr lang="en-IN" dirty="0"/>
              <a:t>Image Analysis</a:t>
            </a:r>
          </a:p>
          <a:p>
            <a:pPr lvl="2"/>
            <a:r>
              <a:rPr lang="en-US" dirty="0" err="1"/>
              <a:t>analyze_image_with_custom_vision</a:t>
            </a:r>
            <a:r>
              <a:rPr lang="en-IN" dirty="0"/>
              <a:t>(Function)</a:t>
            </a:r>
          </a:p>
          <a:p>
            <a:pPr lvl="1"/>
            <a:r>
              <a:rPr lang="en-IN" dirty="0"/>
              <a:t>Result Processing</a:t>
            </a:r>
          </a:p>
          <a:p>
            <a:pPr lvl="2"/>
            <a:r>
              <a:rPr lang="en-IN" dirty="0" err="1"/>
              <a:t>extract_disease_info</a:t>
            </a:r>
            <a:r>
              <a:rPr lang="en-IN" dirty="0"/>
              <a:t>(Function)</a:t>
            </a:r>
            <a:endParaRPr lang="en-IN" b="1" dirty="0"/>
          </a:p>
          <a:p>
            <a:pPr lvl="1"/>
            <a:r>
              <a:rPr lang="en-IN" b="1" dirty="0"/>
              <a:t>Azure Services Used</a:t>
            </a:r>
          </a:p>
          <a:p>
            <a:pPr lvl="2"/>
            <a:r>
              <a:rPr lang="en-IN" dirty="0"/>
              <a:t>Azure Custom Vision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50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543" y="624110"/>
            <a:ext cx="7037556" cy="128089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3. Image Processing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954B21-DE10-07C3-59BC-093B1474A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64" y="2619375"/>
            <a:ext cx="3717782" cy="3458821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D4B9735B-402A-5ADF-8548-6F5EEA834B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75" t="83524" r="3194" b="1808"/>
          <a:stretch/>
        </p:blipFill>
        <p:spPr>
          <a:xfrm>
            <a:off x="4469666" y="2703871"/>
            <a:ext cx="4517018" cy="1254987"/>
          </a:xfrm>
          <a:prstGeom prst="rect">
            <a:avLst/>
          </a:prstGeom>
        </p:spPr>
      </p:pic>
      <p:pic>
        <p:nvPicPr>
          <p:cNvPr id="15" name="Picture 14" descr="A screenshot of a medical results&#10;&#10;Description automatically generated">
            <a:extLst>
              <a:ext uri="{FF2B5EF4-FFF2-40B4-BE49-F238E27FC236}">
                <a16:creationId xmlns:a16="http://schemas.microsoft.com/office/drawing/2014/main" id="{4F09F408-9DBB-CFFF-E704-84D5D0068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014" y="4469501"/>
            <a:ext cx="4517018" cy="18778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A8087B-1A03-A5FC-C96F-A87A6510BF6D}"/>
              </a:ext>
            </a:extLst>
          </p:cNvPr>
          <p:cNvSpPr txBox="1"/>
          <p:nvPr/>
        </p:nvSpPr>
        <p:spPr>
          <a:xfrm>
            <a:off x="747252" y="6347357"/>
            <a:ext cx="293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Input: Code snippet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E16DD7-05BC-3478-C58F-EFC564A288FF}"/>
              </a:ext>
            </a:extLst>
          </p:cNvPr>
          <p:cNvSpPr txBox="1"/>
          <p:nvPr/>
        </p:nvSpPr>
        <p:spPr>
          <a:xfrm>
            <a:off x="5417574" y="3955316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Audio input (UI)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4B82D1-5B2B-D2CE-0680-7282B86B36F9}"/>
              </a:ext>
            </a:extLst>
          </p:cNvPr>
          <p:cNvSpPr txBox="1"/>
          <p:nvPr/>
        </p:nvSpPr>
        <p:spPr>
          <a:xfrm>
            <a:off x="5235678" y="6376429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for audio input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356" y="447130"/>
            <a:ext cx="6589199" cy="1280890"/>
          </a:xfrm>
        </p:spPr>
        <p:txBody>
          <a:bodyPr/>
          <a:lstStyle/>
          <a:p>
            <a:pPr algn="ctr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and Results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FC2036-5C33-1EB8-9AB2-04E6DA25D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19" y="1383653"/>
            <a:ext cx="3892781" cy="4581832"/>
          </a:xfrm>
          <a:prstGeom prst="rect">
            <a:avLst/>
          </a:prstGeom>
        </p:spPr>
      </p:pic>
      <p:pic>
        <p:nvPicPr>
          <p:cNvPr id="7" name="Picture 6" descr="A screenshot of a medical results&#10;&#10;Description automatically generated">
            <a:extLst>
              <a:ext uri="{FF2B5EF4-FFF2-40B4-BE49-F238E27FC236}">
                <a16:creationId xmlns:a16="http://schemas.microsoft.com/office/drawing/2014/main" id="{05D00E9D-4916-14EC-D506-45B04CF5D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135" y="1383653"/>
            <a:ext cx="3804973" cy="4581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D8EE08-CA4D-ECAE-B566-4BF9F3392A62}"/>
              </a:ext>
            </a:extLst>
          </p:cNvPr>
          <p:cNvSpPr txBox="1"/>
          <p:nvPr/>
        </p:nvSpPr>
        <p:spPr>
          <a:xfrm>
            <a:off x="2000865" y="6088315"/>
            <a:ext cx="2349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INPUT</a:t>
            </a:r>
            <a:r>
              <a:rPr lang="en-IN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F301B-7139-E910-614C-0318FEBEEE81}"/>
              </a:ext>
            </a:extLst>
          </p:cNvPr>
          <p:cNvSpPr txBox="1"/>
          <p:nvPr/>
        </p:nvSpPr>
        <p:spPr>
          <a:xfrm>
            <a:off x="5678130" y="6134481"/>
            <a:ext cx="234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</a:t>
            </a:r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907027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A37F895-7D44-F42A-2A3A-E98ECF91A4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45201" y="1531137"/>
            <a:ext cx="5655134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and Quality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of Multiple Input Types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Language Processing (NLP) Challenges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 Processing Difficulties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Analysis Accuracy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Experience Design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and Privacy Concerns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 and Validation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Processing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Maintenance and Scalability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5756-C40B-831D-BD92-A4A90ABA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707" y="624110"/>
            <a:ext cx="6589199" cy="660680"/>
          </a:xfrm>
        </p:spPr>
        <p:txBody>
          <a:bodyPr/>
          <a:lstStyle/>
          <a:p>
            <a:r>
              <a:rPr lang="en-US" dirty="0"/>
              <a:t>INDEX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F554D8-E2B4-FCA4-9283-ECAFF74931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6365" y="1679461"/>
            <a:ext cx="7731887" cy="4685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857250" lvl="1" indent="-4000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romanLcPeriod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857250" lvl="1" indent="-4000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romanL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Choosing the Project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romanLcPeriod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 in the Project</a:t>
            </a:r>
            <a:endParaRPr kumimoji="0" lang="en-US" altLang="en-US" sz="1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Structure</a:t>
            </a:r>
            <a:endParaRPr kumimoji="0" lang="en-US" altLang="en-US" sz="1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Processing</a:t>
            </a: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</a:t>
            </a: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Data Handling</a:t>
            </a: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and Results</a:t>
            </a: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endParaRPr kumimoji="0" lang="en-US" altLang="en-US" sz="1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649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B5B0756-01BF-A359-9E9F-9C215058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00" y="451836"/>
            <a:ext cx="6589199" cy="493249"/>
          </a:xfrm>
        </p:spPr>
        <p:txBody>
          <a:bodyPr>
            <a:normAutofit/>
          </a:bodyPr>
          <a:lstStyle/>
          <a:p>
            <a:pPr algn="ctr"/>
            <a:r>
              <a:rPr lang="en-US" sz="2200" b="1" dirty="0"/>
              <a:t>Conclusion</a:t>
            </a:r>
            <a:endParaRPr sz="2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978A1D-D067-A8D1-8FB3-B90A6322B7AD}"/>
              </a:ext>
            </a:extLst>
          </p:cNvPr>
          <p:cNvSpPr txBox="1"/>
          <p:nvPr/>
        </p:nvSpPr>
        <p:spPr>
          <a:xfrm>
            <a:off x="1155527" y="757989"/>
            <a:ext cx="7464491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This project leverages cutting-edge AI technology to transform the way we diagnose and manage diseases like pneumonia. By integrating machine learning, natural language processing, and computer vision, it provides a comprehensive solution for analyzing symptoms, processing audio recordings, and interpreting medical images.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The system enhances accuracy by detecting subtle patterns and early signs of disease, improving the chances of successful treatment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Overall, this project aims to streamline healthcare, provide precise diagnoses, and offer personalized treatment recommendations, ultimately improving patient outcomes and making advanced medical care more widely available.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1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A37F895-7D44-F42A-2A3A-E98ECF91A4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15369" y="1879183"/>
            <a:ext cx="4055586" cy="37592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4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Thank you</a:t>
            </a:r>
          </a:p>
        </p:txBody>
      </p:sp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88338613-E246-1F6D-8CCE-39B23FA0C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5772" y="1514168"/>
            <a:ext cx="5215183" cy="521518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4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355" y="943760"/>
            <a:ext cx="6589199" cy="493249"/>
          </a:xfrm>
        </p:spPr>
        <p:txBody>
          <a:bodyPr>
            <a:normAutofit/>
          </a:bodyPr>
          <a:lstStyle/>
          <a:p>
            <a:r>
              <a:rPr lang="en-IN" sz="2200" b="1" dirty="0"/>
              <a:t>Problem Statement</a:t>
            </a:r>
            <a:endParaRPr sz="2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F1D33-1398-665F-3E09-A7394559C89F}"/>
              </a:ext>
            </a:extLst>
          </p:cNvPr>
          <p:cNvSpPr txBox="1"/>
          <p:nvPr/>
        </p:nvSpPr>
        <p:spPr>
          <a:xfrm>
            <a:off x="1610904" y="1380287"/>
            <a:ext cx="6589199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Limited Access to Healthcare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Inefficiencies in Disease Diagnosis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Complexity of Symptom Interpretation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High Costs of Healthcare 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Data Overload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0E993-9098-87E8-316C-F30678C9428E}"/>
              </a:ext>
            </a:extLst>
          </p:cNvPr>
          <p:cNvSpPr txBox="1"/>
          <p:nvPr/>
        </p:nvSpPr>
        <p:spPr>
          <a:xfrm>
            <a:off x="1327355" y="3687372"/>
            <a:ext cx="7079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Reasons for Choosing the Project</a:t>
            </a:r>
            <a:endParaRPr lang="en-IN" sz="2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F2707-AFA6-62CD-1212-3B889BEBEF4B}"/>
              </a:ext>
            </a:extLst>
          </p:cNvPr>
          <p:cNvSpPr txBox="1"/>
          <p:nvPr/>
        </p:nvSpPr>
        <p:spPr>
          <a:xfrm>
            <a:off x="1681316" y="4236883"/>
            <a:ext cx="672526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Impact on Healthcare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Advancement of Technology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Addressing Real-World Problems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Personal Interest in Medicine </a:t>
            </a:r>
            <a:r>
              <a:rPr lang="en-US" dirty="0" err="1"/>
              <a:t>andTechnology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Challenge and Learning Opportunity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D067AD-7BA3-C3CF-03A5-BB44B7E0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355" y="451837"/>
            <a:ext cx="6589199" cy="493249"/>
          </a:xfrm>
        </p:spPr>
        <p:txBody>
          <a:bodyPr>
            <a:normAutofit/>
          </a:bodyPr>
          <a:lstStyle/>
          <a:p>
            <a:r>
              <a:rPr lang="en-IN" sz="2200" b="1" dirty="0"/>
              <a:t>Overview</a:t>
            </a:r>
            <a:endParaRPr sz="2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1B6B3E-8EA9-5157-1B8D-3323264ECEA9}"/>
              </a:ext>
            </a:extLst>
          </p:cNvPr>
          <p:cNvSpPr txBox="1"/>
          <p:nvPr/>
        </p:nvSpPr>
        <p:spPr>
          <a:xfrm>
            <a:off x="1549259" y="801218"/>
            <a:ext cx="7173501" cy="322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This Platform integrates various inputs such as text, audio, live recordings, and images to identify conditions using advanced techniques, offering precise recommendations for medications, safety precautions, and follow-up care.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Automate processes such as data processing, image analysis, and text conversion to improve efficiency and reduce manual workload.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Offer advanced diagnostic capabilities and real-time health monitoring, particularly for remote areas or users with limited access to healthcare facilities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30E905-7718-DA3E-FC15-55873A0AA59A}"/>
              </a:ext>
            </a:extLst>
          </p:cNvPr>
          <p:cNvSpPr txBox="1">
            <a:spLocks/>
          </p:cNvSpPr>
          <p:nvPr/>
        </p:nvSpPr>
        <p:spPr>
          <a:xfrm>
            <a:off x="1407836" y="3573261"/>
            <a:ext cx="6589199" cy="4932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200" b="1" dirty="0"/>
              <a:t>Objective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2E1DD3-18F1-E4A0-8C9E-4A5576A74648}"/>
              </a:ext>
            </a:extLst>
          </p:cNvPr>
          <p:cNvSpPr txBox="1"/>
          <p:nvPr/>
        </p:nvSpPr>
        <p:spPr>
          <a:xfrm>
            <a:off x="1549259" y="3717129"/>
            <a:ext cx="71735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Multi-Modal Submission: Enable users to submit symptoms through text, audio, live recordings, or   images for comprehensive analysis.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AI-Powered Disease Identification: Utilize machine learning models and natural language processing  (NLP) techniques to provide accurate predictions and insights into potential health conditions based on user inputs.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User-Friendly Interface: Develop a responsive and accessible front-end to ensure ease of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788" y="168845"/>
            <a:ext cx="7284972" cy="69341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latin typeface="Amasis MT Pro Black" panose="02040A04050005020304" pitchFamily="18" charset="0"/>
              </a:rPr>
              <a:t>Project Architecture and Workflow</a:t>
            </a:r>
            <a:br>
              <a:rPr lang="en-IN" sz="3600" dirty="0">
                <a:latin typeface="Amasis MT Pro Black" panose="02040A04050005020304" pitchFamily="18" charset="0"/>
              </a:rPr>
            </a:b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C8B4F5-93F0-23AE-964C-A76B393BD72E}"/>
              </a:ext>
            </a:extLst>
          </p:cNvPr>
          <p:cNvSpPr/>
          <p:nvPr/>
        </p:nvSpPr>
        <p:spPr>
          <a:xfrm>
            <a:off x="1345433" y="1289253"/>
            <a:ext cx="3029922" cy="9094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1BFEFF-CF59-01CA-E50D-DBA53C5CA772}"/>
              </a:ext>
            </a:extLst>
          </p:cNvPr>
          <p:cNvSpPr/>
          <p:nvPr/>
        </p:nvSpPr>
        <p:spPr>
          <a:xfrm>
            <a:off x="5673211" y="1313833"/>
            <a:ext cx="2961096" cy="9094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54CBA-D3A3-1A3F-F7AB-1B64BEB1CEBA}"/>
              </a:ext>
            </a:extLst>
          </p:cNvPr>
          <p:cNvSpPr/>
          <p:nvPr/>
        </p:nvSpPr>
        <p:spPr>
          <a:xfrm>
            <a:off x="3365169" y="2535493"/>
            <a:ext cx="3029922" cy="991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Input Selection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A0C138-F517-FC06-E3F0-0B6D7C65DB46}"/>
              </a:ext>
            </a:extLst>
          </p:cNvPr>
          <p:cNvSpPr/>
          <p:nvPr/>
        </p:nvSpPr>
        <p:spPr>
          <a:xfrm>
            <a:off x="2297575" y="3838269"/>
            <a:ext cx="5142272" cy="12585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 Based on User Input</a:t>
            </a:r>
          </a:p>
          <a:p>
            <a:pPr algn="ctr"/>
            <a:r>
              <a:rPr lang="en-IN" dirty="0"/>
              <a:t>Option 1: Text Input (Chatbot)</a:t>
            </a:r>
          </a:p>
          <a:p>
            <a:pPr algn="ctr"/>
            <a:r>
              <a:rPr lang="en-IN" dirty="0"/>
              <a:t>Option 2: Image Input</a:t>
            </a:r>
          </a:p>
          <a:p>
            <a:pPr algn="ctr"/>
            <a:r>
              <a:rPr lang="en-IN" dirty="0"/>
              <a:t>Option 3: Audio Input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4BECF8-D289-14DC-0B46-625CB775ADF2}"/>
              </a:ext>
            </a:extLst>
          </p:cNvPr>
          <p:cNvSpPr/>
          <p:nvPr/>
        </p:nvSpPr>
        <p:spPr>
          <a:xfrm>
            <a:off x="2297575" y="5407741"/>
            <a:ext cx="5142272" cy="9094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Output Results </a:t>
            </a:r>
          </a:p>
          <a:p>
            <a:pPr algn="ctr"/>
            <a:r>
              <a:rPr lang="en-IN" dirty="0"/>
              <a:t>(Display Identified Diseases, Provide Disease Descriptions)</a:t>
            </a:r>
          </a:p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CD778-A943-5223-BF5A-E5DEF492C72E}"/>
              </a:ext>
            </a:extLst>
          </p:cNvPr>
          <p:cNvSpPr txBox="1"/>
          <p:nvPr/>
        </p:nvSpPr>
        <p:spPr>
          <a:xfrm>
            <a:off x="6279640" y="1556561"/>
            <a:ext cx="286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Upload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401CCA-AA70-E91A-D9D2-4DD7AC05456B}"/>
              </a:ext>
            </a:extLst>
          </p:cNvPr>
          <p:cNvSpPr txBox="1"/>
          <p:nvPr/>
        </p:nvSpPr>
        <p:spPr>
          <a:xfrm>
            <a:off x="1514167" y="1583908"/>
            <a:ext cx="286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Collect Required Data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C0C3C56-0882-84C0-F89F-6122084A0BF1}"/>
              </a:ext>
            </a:extLst>
          </p:cNvPr>
          <p:cNvSpPr/>
          <p:nvPr/>
        </p:nvSpPr>
        <p:spPr>
          <a:xfrm>
            <a:off x="719339" y="1567479"/>
            <a:ext cx="491613" cy="4353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2B91EB0-70A7-7966-946B-36A7B57C5AF0}"/>
              </a:ext>
            </a:extLst>
          </p:cNvPr>
          <p:cNvSpPr/>
          <p:nvPr/>
        </p:nvSpPr>
        <p:spPr>
          <a:xfrm>
            <a:off x="4981784" y="1568708"/>
            <a:ext cx="491613" cy="4353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0413194-F318-8398-F7F7-20A57956630F}"/>
              </a:ext>
            </a:extLst>
          </p:cNvPr>
          <p:cNvSpPr/>
          <p:nvPr/>
        </p:nvSpPr>
        <p:spPr>
          <a:xfrm>
            <a:off x="2614587" y="2813719"/>
            <a:ext cx="491613" cy="4353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F459CC9-EED3-B246-B679-44312FDFDC2B}"/>
              </a:ext>
            </a:extLst>
          </p:cNvPr>
          <p:cNvSpPr/>
          <p:nvPr/>
        </p:nvSpPr>
        <p:spPr>
          <a:xfrm>
            <a:off x="7710234" y="4116956"/>
            <a:ext cx="491613" cy="4353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244CD3-B7B4-42D9-ECC0-7B7DF2829B31}"/>
              </a:ext>
            </a:extLst>
          </p:cNvPr>
          <p:cNvSpPr/>
          <p:nvPr/>
        </p:nvSpPr>
        <p:spPr>
          <a:xfrm>
            <a:off x="1528754" y="5644792"/>
            <a:ext cx="491613" cy="4353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58171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62" y="309477"/>
            <a:ext cx="6589199" cy="693413"/>
          </a:xfrm>
        </p:spPr>
        <p:txBody>
          <a:bodyPr/>
          <a:lstStyle/>
          <a:p>
            <a:pPr algn="ctr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087AE-BC95-AE99-8AF4-31C7B616775F}"/>
              </a:ext>
            </a:extLst>
          </p:cNvPr>
          <p:cNvSpPr txBox="1"/>
          <p:nvPr/>
        </p:nvSpPr>
        <p:spPr>
          <a:xfrm>
            <a:off x="1268362" y="3801399"/>
            <a:ext cx="753151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Input Handling</a:t>
            </a:r>
            <a:endParaRPr lang="en-US" sz="22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upload images of symptoms or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are stored in Azure Blob Storage.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extracts features from the uploaded images and analyzes them using Azure Custom Vision.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determines whether the condition shown in the image indicates a disease and provides the name of the identified disease.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C07ED5-052D-213B-BC7E-5AF325BBF693}"/>
              </a:ext>
            </a:extLst>
          </p:cNvPr>
          <p:cNvSpPr/>
          <p:nvPr/>
        </p:nvSpPr>
        <p:spPr>
          <a:xfrm>
            <a:off x="1002890" y="1002889"/>
            <a:ext cx="7924800" cy="27825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5B7ADE-F4D2-1F22-193E-1279D6DB80EC}"/>
              </a:ext>
            </a:extLst>
          </p:cNvPr>
          <p:cNvSpPr txBox="1"/>
          <p:nvPr/>
        </p:nvSpPr>
        <p:spPr>
          <a:xfrm>
            <a:off x="1130710" y="1120877"/>
            <a:ext cx="780681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 Functionality</a:t>
            </a:r>
            <a:endParaRPr lang="en-US" sz="2200" i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provide symptoms via text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chatbot engages in an interactive dialogue, asking clarifying questions to gather more details about the symptoms.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gathered information, the chatbot identifies potential diseases and offers detailed descriptions of the conditions based on user demands.</a:t>
            </a:r>
          </a:p>
          <a:p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7B3AFE-F8D2-9112-E592-BD22EA8AD837}"/>
              </a:ext>
            </a:extLst>
          </p:cNvPr>
          <p:cNvSpPr/>
          <p:nvPr/>
        </p:nvSpPr>
        <p:spPr>
          <a:xfrm>
            <a:off x="299883" y="2035277"/>
            <a:ext cx="511278" cy="4916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9FE40C-A3C0-1219-6F4A-F63768D4D7A5}"/>
              </a:ext>
            </a:extLst>
          </p:cNvPr>
          <p:cNvSpPr/>
          <p:nvPr/>
        </p:nvSpPr>
        <p:spPr>
          <a:xfrm>
            <a:off x="255637" y="4879446"/>
            <a:ext cx="511278" cy="4916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00" y="407800"/>
            <a:ext cx="6589199" cy="693413"/>
          </a:xfrm>
        </p:spPr>
        <p:txBody>
          <a:bodyPr/>
          <a:lstStyle/>
          <a:p>
            <a:pPr algn="ctr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7A7F1-97E3-FB2D-A414-F9CE8624FAC9}"/>
              </a:ext>
            </a:extLst>
          </p:cNvPr>
          <p:cNvSpPr txBox="1"/>
          <p:nvPr/>
        </p:nvSpPr>
        <p:spPr>
          <a:xfrm>
            <a:off x="1429799" y="1366684"/>
            <a:ext cx="710872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Input Processing</a:t>
            </a:r>
            <a:endParaRPr lang="en-US" sz="22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provide symptoms via audio input in two formats: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Audio: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can record their symptoms in real time.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Recorded Audio: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can upload pre-recorded audio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audio formats are converted to WAV format for processing.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 is used to extract text from the audio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extracted text is analyzed to identify potential diseases, and the results are presented to the user.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17A3103-07E6-20C9-6412-44A83FF37761}"/>
              </a:ext>
            </a:extLst>
          </p:cNvPr>
          <p:cNvSpPr/>
          <p:nvPr/>
        </p:nvSpPr>
        <p:spPr>
          <a:xfrm>
            <a:off x="605478" y="2475509"/>
            <a:ext cx="511278" cy="4916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7065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595" y="687781"/>
            <a:ext cx="6589199" cy="67374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Implementations in the Project</a:t>
            </a:r>
            <a:endParaRPr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F1D33-1398-665F-3E09-A7394559C89F}"/>
              </a:ext>
            </a:extLst>
          </p:cNvPr>
          <p:cNvSpPr txBox="1"/>
          <p:nvPr/>
        </p:nvSpPr>
        <p:spPr>
          <a:xfrm>
            <a:off x="1610904" y="1484671"/>
            <a:ext cx="6589199" cy="419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Multimodal Input Handling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AI-Powered Disease Prediction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Integration of Azure 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Natural Language Processing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Image Analysis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Real-Time Audio Processing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User-Friendly Interface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Data Storage Solutions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Dynamic Response Mechanism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Comprehensive Output Reporting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73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335" y="624110"/>
            <a:ext cx="7030065" cy="693413"/>
          </a:xfrm>
        </p:spPr>
        <p:txBody>
          <a:bodyPr/>
          <a:lstStyle/>
          <a:p>
            <a:pPr algn="ctr"/>
            <a:r>
              <a:rPr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pic>
        <p:nvPicPr>
          <p:cNvPr id="3075" name="Picture 3" descr="Azure Health Bot - Training | Microsoft ...">
            <a:extLst>
              <a:ext uri="{FF2B5EF4-FFF2-40B4-BE49-F238E27FC236}">
                <a16:creationId xmlns:a16="http://schemas.microsoft.com/office/drawing/2014/main" id="{DEFB8A07-C5B3-1C37-7715-73B1DD1E98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527" y="1465877"/>
            <a:ext cx="1724025" cy="176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Azure AI Speech | Microsoft Azure">
            <a:extLst>
              <a:ext uri="{FF2B5EF4-FFF2-40B4-BE49-F238E27FC236}">
                <a16:creationId xmlns:a16="http://schemas.microsoft.com/office/drawing/2014/main" id="{C71388B1-5768-E6FD-CADB-7151979BD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064" y="1465877"/>
            <a:ext cx="1724025" cy="171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Azure Language Detection and Translator - Overview (O11) | OutSystems">
            <a:extLst>
              <a:ext uri="{FF2B5EF4-FFF2-40B4-BE49-F238E27FC236}">
                <a16:creationId xmlns:a16="http://schemas.microsoft.com/office/drawing/2014/main" id="{38705C83-CE3E-E897-8D2A-7822C901C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1465877"/>
            <a:ext cx="1724025" cy="176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>
            <a:extLst>
              <a:ext uri="{FF2B5EF4-FFF2-40B4-BE49-F238E27FC236}">
                <a16:creationId xmlns:a16="http://schemas.microsoft.com/office/drawing/2014/main" id="{45206396-C157-5B42-2861-DC42CF991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529" y="4166759"/>
            <a:ext cx="1724025" cy="162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Azure's Custom Vision — Building ML Models Trainings | by Amir Mustafa |  Medium">
            <a:extLst>
              <a:ext uri="{FF2B5EF4-FFF2-40B4-BE49-F238E27FC236}">
                <a16:creationId xmlns:a16="http://schemas.microsoft.com/office/drawing/2014/main" id="{BF3F632A-1F21-BD5C-D2CA-85A66EA1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947" y="4166759"/>
            <a:ext cx="1724025" cy="162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Microsoft Azure Blob Storage | element61">
            <a:extLst>
              <a:ext uri="{FF2B5EF4-FFF2-40B4-BE49-F238E27FC236}">
                <a16:creationId xmlns:a16="http://schemas.microsoft.com/office/drawing/2014/main" id="{8A6396DE-139C-96CA-EAA5-3BEA9FA12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854" y="4166759"/>
            <a:ext cx="1732321" cy="164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7E9262-34D2-F060-2A64-2359093D7C73}"/>
              </a:ext>
            </a:extLst>
          </p:cNvPr>
          <p:cNvSpPr txBox="1"/>
          <p:nvPr/>
        </p:nvSpPr>
        <p:spPr>
          <a:xfrm>
            <a:off x="1258526" y="3325376"/>
            <a:ext cx="172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Azure Health Bot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DC1A3-7511-0978-C2CF-968F57A3A79A}"/>
              </a:ext>
            </a:extLst>
          </p:cNvPr>
          <p:cNvSpPr txBox="1"/>
          <p:nvPr/>
        </p:nvSpPr>
        <p:spPr>
          <a:xfrm>
            <a:off x="3529782" y="3260279"/>
            <a:ext cx="184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Azure Speech Services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2E959-7E8D-A59C-0E76-F41AB18EF19A}"/>
              </a:ext>
            </a:extLst>
          </p:cNvPr>
          <p:cNvSpPr txBox="1"/>
          <p:nvPr/>
        </p:nvSpPr>
        <p:spPr>
          <a:xfrm>
            <a:off x="6037007" y="333259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Azure Translator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2AC35-DC92-F652-A746-F19A0C0F3C0D}"/>
              </a:ext>
            </a:extLst>
          </p:cNvPr>
          <p:cNvSpPr txBox="1"/>
          <p:nvPr/>
        </p:nvSpPr>
        <p:spPr>
          <a:xfrm>
            <a:off x="1147914" y="5825027"/>
            <a:ext cx="18346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Azure Language 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EF8FE5-991B-6293-C1BF-A037C1FC33D4}"/>
              </a:ext>
            </a:extLst>
          </p:cNvPr>
          <p:cNvSpPr txBox="1"/>
          <p:nvPr/>
        </p:nvSpPr>
        <p:spPr>
          <a:xfrm>
            <a:off x="3601065" y="5961342"/>
            <a:ext cx="1770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Azure Custom Vision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A18067-2655-8D15-3422-85F475BB0C47}"/>
              </a:ext>
            </a:extLst>
          </p:cNvPr>
          <p:cNvSpPr txBox="1"/>
          <p:nvPr/>
        </p:nvSpPr>
        <p:spPr>
          <a:xfrm>
            <a:off x="6000753" y="5966693"/>
            <a:ext cx="233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Azure Blob Storage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272</TotalTime>
  <Words>946</Words>
  <Application>Microsoft Office PowerPoint</Application>
  <PresentationFormat>On-screen Show (4:3)</PresentationFormat>
  <Paragraphs>186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Amasis MT Pro Black</vt:lpstr>
      <vt:lpstr>Arial</vt:lpstr>
      <vt:lpstr>Bodoni MT Black</vt:lpstr>
      <vt:lpstr>Century Gothic</vt:lpstr>
      <vt:lpstr>Times New Roman</vt:lpstr>
      <vt:lpstr>Wingdings</vt:lpstr>
      <vt:lpstr>Wingdings 3</vt:lpstr>
      <vt:lpstr>Wisp</vt:lpstr>
      <vt:lpstr>AI-Enhanced Medical Image And Diagnostic Platform</vt:lpstr>
      <vt:lpstr>INDEX</vt:lpstr>
      <vt:lpstr>Problem Statement</vt:lpstr>
      <vt:lpstr>Overview</vt:lpstr>
      <vt:lpstr>Project Architecture and Workflow </vt:lpstr>
      <vt:lpstr>Application Structure</vt:lpstr>
      <vt:lpstr>Application Structure</vt:lpstr>
      <vt:lpstr>Implementations in the Project</vt:lpstr>
      <vt:lpstr>Technologies Used</vt:lpstr>
      <vt:lpstr>1.Chatbot</vt:lpstr>
      <vt:lpstr>Text input</vt:lpstr>
      <vt:lpstr>1.Text Input</vt:lpstr>
      <vt:lpstr>Text input</vt:lpstr>
      <vt:lpstr>2. Audio Processing</vt:lpstr>
      <vt:lpstr>2. Audio Processing</vt:lpstr>
      <vt:lpstr>3. Image Processing</vt:lpstr>
      <vt:lpstr>3. Image Processing</vt:lpstr>
      <vt:lpstr>Output and Results</vt:lpstr>
      <vt:lpstr>Challenges Faced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MOHAN ROY</dc:creator>
  <cp:keywords/>
  <dc:description>generated using python-pptx</dc:description>
  <cp:lastModifiedBy>Micky Roy</cp:lastModifiedBy>
  <cp:revision>22</cp:revision>
  <dcterms:created xsi:type="dcterms:W3CDTF">2013-01-27T09:14:16Z</dcterms:created>
  <dcterms:modified xsi:type="dcterms:W3CDTF">2024-10-01T09:59:57Z</dcterms:modified>
  <cp:category/>
</cp:coreProperties>
</file>