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84" r:id="rId3"/>
    <p:sldId id="283" r:id="rId4"/>
    <p:sldId id="278" r:id="rId5"/>
    <p:sldId id="279" r:id="rId6"/>
    <p:sldId id="290" r:id="rId7"/>
    <p:sldId id="277" r:id="rId8"/>
    <p:sldId id="263" r:id="rId9"/>
    <p:sldId id="264" r:id="rId10"/>
    <p:sldId id="291" r:id="rId11"/>
    <p:sldId id="292" r:id="rId12"/>
    <p:sldId id="282" r:id="rId13"/>
    <p:sldId id="289" r:id="rId14"/>
    <p:sldId id="28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E4"/>
    <a:srgbClr val="088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8" autoAdjust="0"/>
  </p:normalViewPr>
  <p:slideViewPr>
    <p:cSldViewPr snapToGrid="0">
      <p:cViewPr varScale="1">
        <p:scale>
          <a:sx n="105" d="100"/>
          <a:sy n="105" d="100"/>
        </p:scale>
        <p:origin x="11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FB55A-FCBF-4A9C-B606-542FB402835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90AB0-567C-446C-A001-79EFDDB8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90AB0-567C-446C-A001-79EFDDB805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26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42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1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441-F36F-4BF6-9A30-E15DAB969B9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6BC2C-041F-4488-8A25-7BB5D118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B575-24E4-46B8-83A9-3B0C5FFC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22970"/>
            <a:ext cx="7766936" cy="1776919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Network Technologies and Intelligent Computing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ANTIC-2023)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20-22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December,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By:</a:t>
            </a:r>
            <a:r>
              <a:rPr lang="en-US" sz="1200" b="1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b="1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Science, Banaras Hindu University, Varanasi, India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E8BB7-6C0D-4A3A-AAD8-50C79437DA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53" y="350931"/>
            <a:ext cx="2125406" cy="8174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881"/>
              </p:ext>
            </p:extLst>
          </p:nvPr>
        </p:nvGraphicFramePr>
        <p:xfrm>
          <a:off x="2074725" y="3755255"/>
          <a:ext cx="7770611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141">
                  <a:extLst>
                    <a:ext uri="{9D8B030D-6E8A-4147-A177-3AD203B41FA5}">
                      <a16:colId xmlns:a16="http://schemas.microsoft.com/office/drawing/2014/main" val="1250470857"/>
                    </a:ext>
                  </a:extLst>
                </a:gridCol>
                <a:gridCol w="6134470">
                  <a:extLst>
                    <a:ext uri="{9D8B030D-6E8A-4147-A177-3AD203B41FA5}">
                      <a16:colId xmlns:a16="http://schemas.microsoft.com/office/drawing/2014/main" val="722900868"/>
                    </a:ext>
                  </a:extLst>
                </a:gridCol>
              </a:tblGrid>
              <a:tr h="2509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Paper ID:</a:t>
                      </a:r>
                      <a:r>
                        <a:rPr lang="en-US" sz="1600" baseline="0" dirty="0" smtClean="0"/>
                        <a:t> </a:t>
                      </a:r>
                      <a:endParaRPr lang="en-IN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419</a:t>
                      </a:r>
                      <a:endParaRPr lang="en-IN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5658928"/>
                  </a:ext>
                </a:extLst>
              </a:tr>
              <a:tr h="4694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Title: </a:t>
                      </a:r>
                      <a:endParaRPr lang="en-IN" sz="1600" b="1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On Designing an Intelligent Shipping Algorithm for Decentralized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E-Commerce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74418"/>
                  </a:ext>
                </a:extLst>
              </a:tr>
              <a:tr h="24708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Author(s) Name: </a:t>
                      </a:r>
                      <a:endParaRPr lang="en-IN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Suneel Kumar</a:t>
                      </a:r>
                      <a:r>
                        <a:rPr lang="en-US" sz="1200" baseline="300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Sarvesh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Pandey</a:t>
                      </a:r>
                      <a:r>
                        <a:rPr lang="en-US" sz="12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Umesh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Bhatt</a:t>
                      </a:r>
                      <a:r>
                        <a:rPr lang="en-US" sz="1200" baseline="30000" dirty="0" smtClean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en-IN" sz="12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86761"/>
                  </a:ext>
                </a:extLst>
              </a:tr>
              <a:tr h="71401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Author(s) Affiliation: </a:t>
                      </a:r>
                      <a:endParaRPr lang="en-IN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Department of Computer Science, Banaras Hindu University, Varanasi-221005, India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Computer Science,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Mahila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Mahavidyalaya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Banaras Hindu University, Varanasi-221005, India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Indian Institute of Technology Madras, India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713619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Presenter:</a:t>
                      </a:r>
                      <a:r>
                        <a:rPr lang="en-US" sz="1600" baseline="0" dirty="0" smtClean="0"/>
                        <a:t> 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Suneel Kumar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6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12" y="359794"/>
            <a:ext cx="3273229" cy="7309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20425" y="4809680"/>
            <a:ext cx="5220072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25138" y="725258"/>
            <a:ext cx="5934030" cy="2979582"/>
          </a:xfrm>
        </p:spPr>
        <p:txBody>
          <a:bodyPr>
            <a:norm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lang="en-US" alt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TPC-H </a:t>
            </a:r>
            <a:r>
              <a:rPr lang="en-US" altLang="en-US" sz="20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containing 500K orders.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evaluation we used data of different volumes (10K, 50K, 100K and 500K)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User </a:t>
            </a:r>
            <a:r>
              <a:rPr lang="en-US" altLang="en-US" sz="20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alt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HIShip</a:t>
            </a:r>
            <a:r>
              <a:rPr lang="en-US" altLang="en-US" sz="18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basic threshold </a:t>
            </a:r>
            <a:r>
              <a:rPr lang="en-US" altLang="en-US" sz="18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50% (in 10K, 50K, 100K) and 20%(500K) </a:t>
            </a:r>
            <a:r>
              <a:rPr lang="en-US" alt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users received free delivery (see Figure 2</a:t>
            </a:r>
            <a:r>
              <a:rPr lang="en-US" altLang="en-US" sz="18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1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61" y="3539531"/>
            <a:ext cx="5242755" cy="29341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2830" y="6473686"/>
            <a:ext cx="471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Performance comparison 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HIShip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Naïve algorithm.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526" y="557728"/>
            <a:ext cx="3273229" cy="7309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(Cont.)</a:t>
            </a: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35563" y="1346666"/>
            <a:ext cx="5865509" cy="24529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Amount Categories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into high, mid, and low order amounts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Across Categories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increase in free deliveries for small orders.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36% increase for medium orders (see Figures 3-5).</a:t>
            </a:r>
            <a:endParaRPr lang="en-US" altLang="en-US" sz="1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0" y="3622090"/>
            <a:ext cx="3642820" cy="2452977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40" y="3622090"/>
            <a:ext cx="3581930" cy="24529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6510" y="6082983"/>
            <a:ext cx="2663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100K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Classification &amp; Free Delivery Eligibility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76" y="3596816"/>
            <a:ext cx="4019889" cy="24782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96191" y="6075067"/>
            <a:ext cx="265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500K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Classification &amp; Free Delivery Eligibility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1343" y="6190489"/>
            <a:ext cx="257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 Orders Classification &amp;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Delivery Eligibility 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248" y="609600"/>
            <a:ext cx="5733288" cy="64312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37" y="1935332"/>
            <a:ext cx="8458394" cy="4074851"/>
          </a:xfrm>
        </p:spPr>
        <p:txBody>
          <a:bodyPr>
            <a:noAutofit/>
          </a:bodyPr>
          <a:lstStyle/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HIShip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addresses e-commerce reward system limitations, ensuring fairness and inclusivity.</a:t>
            </a:r>
          </a:p>
          <a:p>
            <a:pPr algn="just">
              <a:lnSpc>
                <a:spcPct val="17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enhances transparency and security in user order data storage.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fosters mutual benefits, promoting customer engagement and sustainable revenue growth.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validation using TPC-H dataset underscores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HIShip's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feasibility and superior outcomes.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results highlight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HIShip's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adaptability across diverse order volumes, emphasizing its versatile impact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371847"/>
              </p:ext>
            </p:extLst>
          </p:nvPr>
        </p:nvGraphicFramePr>
        <p:xfrm>
          <a:off x="586422" y="1281950"/>
          <a:ext cx="9033065" cy="511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 Brand Equity Foundation, "E-commerce Industry in India," [Online]. Available: https://www.ibef.org/industry/ecommerce. [Accessed 1 09 2023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].</a:t>
                      </a:r>
                      <a:endParaRPr lang="en-US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P. Bulsara and P. S.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Vaghela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"Blockchain Technology for E-commerce Industry," International Journal of Advanced Science and Technology, vol. 29, pp. 3793 - 3798, 2020.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X.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Teo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T. A.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Maen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A.-M.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Qusay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"Blockchain technology in E-commerce platform," International Journal of Management, vol. 11, pp. 1688--1697, 2020.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Solutions, "TPC-H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Vesion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and Version 3," 14 09 2023. [Online]. Available: https://www.tpc.org/tpch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0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Melyssa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B. Jorge and F. Pedro, "An overview of decision support benchmarks: TPC-DS, TPC-H and SSB," New Contributions in Information Systems and Technologies, vol. 1, pp. 619-628, 2015.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 Gavin, "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secure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decentralised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generalised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transaction ledger,"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yellow paper, 2014. 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Kamal, S.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Sarvesh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U. Shankar, "A journey from commit processing in distributed databases to consensus in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 IEEE 38th International Conference on Data Engineering (ICDE), Kuala Lumpur, Malaysia, 2022.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  <a:endParaRPr lang="en-IN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Guang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Lifei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Z.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Dongyuan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"Free or calculated shipping: Impact of delivery cost on supply chains moving," International Journal of Production Economics, 2023.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27716"/>
                  </a:ext>
                </a:extLst>
              </a:tr>
              <a:tr h="5090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  <a:endParaRPr lang="en-IN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Ali and A. a. R. A.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Fadwa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"Enhancement of E-commerce Service by Designing Last Mile Delivery Platform," Computer Systems Science \&amp; Engineering, vol. 42, 2022.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23903"/>
                  </a:ext>
                </a:extLst>
              </a:tr>
              <a:tr h="5090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[10]</a:t>
                      </a:r>
                      <a:endParaRPr lang="en-IN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Yunifa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N. Hani, H. Sri, M. S. N.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Supeno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H.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Mochamad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"Decentralized Tourism Destinations Rating System Using 6AsTD Framework and Blockchain," in 2020 International Conference on Smart Technology and Applications (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ICoSTA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Surabaya, Indonesia, 2020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3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1967" y="399584"/>
            <a:ext cx="258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90" y="620076"/>
            <a:ext cx="8596668" cy="4576546"/>
          </a:xfrm>
        </p:spPr>
        <p:txBody>
          <a:bodyPr/>
          <a:lstStyle/>
          <a:p>
            <a:pPr fontAlgn="t"/>
            <a:endParaRPr lang="en-IN" dirty="0"/>
          </a:p>
          <a:p>
            <a:pPr fontAlgn="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86823"/>
              </p:ext>
            </p:extLst>
          </p:nvPr>
        </p:nvGraphicFramePr>
        <p:xfrm>
          <a:off x="953994" y="1580225"/>
          <a:ext cx="871423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00">
                  <a:extLst>
                    <a:ext uri="{9D8B030D-6E8A-4147-A177-3AD203B41FA5}">
                      <a16:colId xmlns:a16="http://schemas.microsoft.com/office/drawing/2014/main" val="862027891"/>
                    </a:ext>
                  </a:extLst>
                </a:gridCol>
                <a:gridCol w="8161132">
                  <a:extLst>
                    <a:ext uri="{9D8B030D-6E8A-4147-A177-3AD203B41FA5}">
                      <a16:colId xmlns:a16="http://schemas.microsoft.com/office/drawing/2014/main" val="3956525649"/>
                    </a:ext>
                  </a:extLst>
                </a:gridCol>
              </a:tblGrid>
              <a:tr h="3844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[11]</a:t>
                      </a:r>
                      <a:endParaRPr lang="en-IN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Andreas, R. N.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Sina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P. Lucas, W.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Severin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B. Thomas, R. Lawrence and S.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Burkhard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"EUREKA – A Minimal Operational Prototype of a Blockchain-based Rating and Publishing System," in 2019 IEEE International Conference on Blockchain and Cryptocurrency (ICBC), Seoul, Korea (South) , 2019.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0851"/>
                  </a:ext>
                </a:extLst>
              </a:tr>
              <a:tr h="3844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  <a:endParaRPr lang="en-IN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H.-T. Wu, S. Yi-Jen and H. Wu-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"A Study on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-Based Circular Economy Credit Rating System," in International Conference on Security with Intelligent Computing and Big-data Services, 2017.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31657"/>
                  </a:ext>
                </a:extLst>
              </a:tr>
              <a:tr h="3844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[13]</a:t>
                      </a:r>
                      <a:endParaRPr lang="en-IN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Ching-Nung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C. Yi-Cheng, C. Shih-Yu and W. Song-Yu, "A reliable e-commerce business model using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product grading system," in In 2019 IEEE 4th International Conference on Big Data Analytics (ICBDA), Suzhou, China, 2019.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8262"/>
                  </a:ext>
                </a:extLst>
              </a:tr>
              <a:tr h="3844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[14]</a:t>
                      </a:r>
                      <a:endParaRPr lang="en-IN" sz="12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Valerii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B. Maxim, "Stay some more and buy? Modeling the effects of visit time on online shopping purchases," in International Workshop on Data Mining and Knowledge Engineering, 2020, pp. 111--118.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5703"/>
                  </a:ext>
                </a:extLst>
              </a:tr>
              <a:tr h="2306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 Robin, "The influence of user affect in online information disclosure," The Journal of Strategic Information Systems, vol. 22, no. 2, pp.        157-174, 2013.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15998"/>
                  </a:ext>
                </a:extLst>
              </a:tr>
              <a:tr h="2306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[16]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 Liu and Z. Li, "A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-based framework of cross-border e-commerce supply chain," International Journal of Information Management, vol. 52, 2020.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36790"/>
                  </a:ext>
                </a:extLst>
              </a:tr>
              <a:tr h="2306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[17]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J.-S. C. a and C.-C. Ting, "Will you spend more money and time on internet shopping when the product and situation are right?," Computers in Human Behavior, vol. 27, no. 1, pp. 203-208, 2011.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2471"/>
                  </a:ext>
                </a:extLst>
              </a:tr>
              <a:tr h="2306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[18]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B.-A. Rafael, M.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Mahmut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"Online retailers’ promotional pricing, free-shipping threshold, and inventory decisions: A simulation-based analysis," European Journal of Operational Research, vol. 230, pp. 272--283, 2013. 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99445"/>
                  </a:ext>
                </a:extLst>
              </a:tr>
              <a:tr h="2306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[19]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T.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Koukova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Srivastava and M.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Steul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-Fischer, "The effect of shipping fee structure on consumers’ online evaluations and choice," Journal of the Academy of Marketing Science, vol. 40, pp. 759--770, 2012.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00819"/>
                  </a:ext>
                </a:extLst>
              </a:tr>
              <a:tr h="2306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Satoshi, "Bitcoin: A peer-to-peer electronic cash system," Decentralized business review, 2008.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3168"/>
                  </a:ext>
                </a:extLst>
              </a:tr>
              <a:tr h="2306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[21]</a:t>
                      </a:r>
                      <a:endParaRPr lang="en-I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Foundation, "Remix," [Online]. Available: https://remix-project.org/. [Accessed  09, 2023].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712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9111" y="546153"/>
            <a:ext cx="384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1959" y="2796466"/>
            <a:ext cx="4285283" cy="207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5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!</a:t>
            </a:r>
            <a:endParaRPr lang="en-IN" sz="5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152" y="760522"/>
            <a:ext cx="2403217" cy="65990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884" y="2018281"/>
            <a:ext cx="3626044" cy="29707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9" y="991340"/>
            <a:ext cx="8596668" cy="86409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activity of electronically buying or selling products or services over the Internet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e-commerce platforms include Amazon, Flipkart, and others.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Reward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in E-commerce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engagement and loyalty.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revenue growth through incentivized purchases.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utilized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to store the user order data in a decentralized, transparent, and immutable manner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667676" cy="660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88" y="1751170"/>
            <a:ext cx="7365836" cy="2785320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Idea-level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the impact of delivery costs on supply chains.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designing shipping policies with top-up options.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 exemptions only after a threshold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Favoring customers with purchases exceeding the threshold.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7359"/>
              </p:ext>
            </p:extLst>
          </p:nvPr>
        </p:nvGraphicFramePr>
        <p:xfrm>
          <a:off x="447172" y="4806369"/>
          <a:ext cx="81908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8">
                  <a:extLst>
                    <a:ext uri="{9D8B030D-6E8A-4147-A177-3AD203B41FA5}">
                      <a16:colId xmlns:a16="http://schemas.microsoft.com/office/drawing/2014/main" val="737175894"/>
                    </a:ext>
                  </a:extLst>
                </a:gridCol>
                <a:gridCol w="7710354">
                  <a:extLst>
                    <a:ext uri="{9D8B030D-6E8A-4147-A177-3AD203B41FA5}">
                      <a16:colId xmlns:a16="http://schemas.microsoft.com/office/drawing/2014/main" val="548256362"/>
                    </a:ext>
                  </a:extLst>
                </a:gridCol>
              </a:tblGrid>
              <a:tr h="359660"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Shao, Xiao-Feng. "Free or calculated shipping: Impact of delivery cost on supply chains moving to online retailing." </a:t>
                      </a:r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Production Economics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191 (2017): 267-277.</a:t>
                      </a:r>
                      <a:endParaRPr lang="en-IN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49421"/>
                  </a:ext>
                </a:extLst>
              </a:tr>
              <a:tr h="489047"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Guang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Lifei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Sheng, and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Dongyuan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Zhan. "Designing shipping policies with top‐up options to qualify for free delivery." </a:t>
                      </a:r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and Operations Management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(2023).</a:t>
                      </a:r>
                      <a:endParaRPr lang="en-IN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2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18" y="1009096"/>
            <a:ext cx="8596668" cy="73092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80" y="2364776"/>
            <a:ext cx="8291744" cy="240253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e-commerce reward models often favor larger purchases, neglecting frequent small-transaction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clear demand for an inclusive shipping algorithm that fairly rewards users based on transaction frequency and amounts in decentralized e-commerce systems.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 lacks holistic solutions, highlighting the need for a novel approach that optimizes user benefits, retailer engagement, and platform growth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441" y="1734462"/>
            <a:ext cx="8596668" cy="29795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HIShip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 Informed Shipping Algorithm.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limitations of previous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recent transactions for eligibility.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a threshold mechanism for free delivery.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636"/>
            <a:ext cx="8596668" cy="3444536"/>
          </a:xfrm>
        </p:spPr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HIShip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feasibility in a controlled environment.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Implemenatation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HIShip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Ethereum's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real-world applicability.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TPC-H Decision Benchmark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 standardized dataset for performance evaluation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 – 500K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2198" y="5690803"/>
            <a:ext cx="5734974" cy="506013"/>
          </a:xfrm>
        </p:spPr>
        <p:txBody>
          <a:bodyPr>
            <a:normAutofit/>
          </a:bodyPr>
          <a:lstStyle/>
          <a:p>
            <a:pPr marL="914400" lvl="2" indent="0" algn="just" hangingPunc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Blockchain Simulation Flowchart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0" y="1782153"/>
            <a:ext cx="7893224" cy="3712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7383" y="593846"/>
            <a:ext cx="5344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 hangingPunct="0"/>
            <a:r>
              <a:rPr lang="en-US" sz="3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Workflow</a:t>
            </a:r>
            <a:endParaRPr lang="en-US" sz="3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78" y="1402671"/>
            <a:ext cx="7756452" cy="51624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an order on the e-commerce platform.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Transaction Analysis: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HIShip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(Algorithm 1)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traverses recent blocks.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total past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spent of that customer until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 with free delivery or one year has passed.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Mechanism: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set at 200K.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past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current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amount is greater than threshold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free delivery is assigned.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Process: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to the pool.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 compete to append blocks using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 consensus algorithm with difficulty 2.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block is mined, the chain is dumped into a JSON file.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hangingPunc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5256" y="303579"/>
            <a:ext cx="6857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 hangingPunct="0"/>
            <a:r>
              <a:rPr lang="en-US" sz="3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Workflow (Cont.)</a:t>
            </a:r>
            <a:endParaRPr lang="en-US" sz="3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30" y="1463514"/>
            <a:ext cx="3980155" cy="51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3711</TotalTime>
  <Words>1687</Words>
  <Application>Microsoft Office PowerPoint</Application>
  <PresentationFormat>Widescreen</PresentationFormat>
  <Paragraphs>150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3rd International Conference on  Advanced Network Technologies and Intelligent Computing  (ANTIC-2023)  20-22 December, 2023  Organized By: Department of Computer Science,  Institute of Science, Banaras Hindu University, Varanasi, India</vt:lpstr>
      <vt:lpstr>Outline</vt:lpstr>
      <vt:lpstr>Introduction</vt:lpstr>
      <vt:lpstr>Related Work</vt:lpstr>
      <vt:lpstr>Problem Statement</vt:lpstr>
      <vt:lpstr>Proposed Work</vt:lpstr>
      <vt:lpstr>Methodology </vt:lpstr>
      <vt:lpstr>PowerPoint Presentation</vt:lpstr>
      <vt:lpstr>PowerPoint Presentation</vt:lpstr>
      <vt:lpstr>Results</vt:lpstr>
      <vt:lpstr>Results (Cont.)</vt:lpstr>
      <vt:lpstr>Conclusion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Conference on  Advanced Network Technologies and Intelligent Computing  (ANTIC-2021)  17-18 December, 2021  Organized By: Department of Computer Science,  Institute of Science, Banaras Hindu University, Varanasi, India</dc:title>
  <dc:creator>pro ms singh singh</dc:creator>
  <cp:lastModifiedBy>Kumar Suneel</cp:lastModifiedBy>
  <cp:revision>185</cp:revision>
  <dcterms:created xsi:type="dcterms:W3CDTF">2021-12-01T16:45:05Z</dcterms:created>
  <dcterms:modified xsi:type="dcterms:W3CDTF">2023-12-20T14:02:28Z</dcterms:modified>
</cp:coreProperties>
</file>