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4" d="100"/>
          <a:sy n="74" d="100"/>
        </p:scale>
        <p:origin x="3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7F40C-233D-41F2-8837-913D2FE299D9}"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F0A69-B4AF-48A5-8FB2-6454D0E1319C}" type="slidenum">
              <a:rPr lang="en-IN" smtClean="0"/>
              <a:t>‹#›</a:t>
            </a:fld>
            <a:endParaRPr lang="en-IN"/>
          </a:p>
        </p:txBody>
      </p:sp>
    </p:spTree>
    <p:extLst>
      <p:ext uri="{BB962C8B-B14F-4D97-AF65-F5344CB8AC3E}">
        <p14:creationId xmlns:p14="http://schemas.microsoft.com/office/powerpoint/2010/main" val="652612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AF0A69-B4AF-48A5-8FB2-6454D0E1319C}" type="slidenum">
              <a:rPr lang="en-IN" smtClean="0"/>
              <a:t>2</a:t>
            </a:fld>
            <a:endParaRPr lang="en-IN"/>
          </a:p>
        </p:txBody>
      </p:sp>
    </p:spTree>
    <p:extLst>
      <p:ext uri="{BB962C8B-B14F-4D97-AF65-F5344CB8AC3E}">
        <p14:creationId xmlns:p14="http://schemas.microsoft.com/office/powerpoint/2010/main" val="408505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2F6A-5264-72F3-187D-077B24AD9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FC2213-35AE-432F-9E99-3035BD9E2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CC07D4-99E2-57AB-6078-460F51614126}"/>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5" name="Footer Placeholder 4">
            <a:extLst>
              <a:ext uri="{FF2B5EF4-FFF2-40B4-BE49-F238E27FC236}">
                <a16:creationId xmlns:a16="http://schemas.microsoft.com/office/drawing/2014/main" id="{B27CB33C-E2E6-9B42-6ECB-6DFE606C20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51B419-1E10-A946-1426-52DD78F35CBE}"/>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150854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7813-9061-566A-88C0-E3380696CC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05A44-A0D2-C23E-C9E8-663A3C7119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1D01E-C85D-27DE-4305-4E8A2FFAD2A6}"/>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5" name="Footer Placeholder 4">
            <a:extLst>
              <a:ext uri="{FF2B5EF4-FFF2-40B4-BE49-F238E27FC236}">
                <a16:creationId xmlns:a16="http://schemas.microsoft.com/office/drawing/2014/main" id="{B1C9D51D-5E88-516C-F0B4-1CF8DC2E3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4A4F0-29E4-2C81-C060-78C0728798D6}"/>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264636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971CA-B61D-DDA9-8693-FAFFC42D48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05FAC1-2829-2B31-49F0-5D44CF4417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40ADB0-8C30-E8FF-0317-90123601D8F9}"/>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5" name="Footer Placeholder 4">
            <a:extLst>
              <a:ext uri="{FF2B5EF4-FFF2-40B4-BE49-F238E27FC236}">
                <a16:creationId xmlns:a16="http://schemas.microsoft.com/office/drawing/2014/main" id="{A9AC7A31-5DD1-3729-320A-0D6251C70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4A7BB-9352-2A4C-FF54-CB5481F97584}"/>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261740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20A6-784E-8189-1B67-CE77E0FC4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D39646-097D-4479-C7C6-8E05B01AE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33225E-4113-4C7D-4209-1C59E68E2404}"/>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5" name="Footer Placeholder 4">
            <a:extLst>
              <a:ext uri="{FF2B5EF4-FFF2-40B4-BE49-F238E27FC236}">
                <a16:creationId xmlns:a16="http://schemas.microsoft.com/office/drawing/2014/main" id="{C9A16D78-DFF7-D3BD-F4A3-2AAD27166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75A985-475F-0AC6-7C13-AAEF310EE75A}"/>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341981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CFAD-DC87-2579-1BF3-3BCD40207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58CFDF-9BC9-BE9C-C000-1C8B3BA85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52C886-DF74-8450-BCCE-D172C7C1A01F}"/>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5" name="Footer Placeholder 4">
            <a:extLst>
              <a:ext uri="{FF2B5EF4-FFF2-40B4-BE49-F238E27FC236}">
                <a16:creationId xmlns:a16="http://schemas.microsoft.com/office/drawing/2014/main" id="{5E53E0C1-BB7C-9E36-824B-A95B43E11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E47FF-2BC6-7183-EDB2-7F937B8F952E}"/>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149254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3992-F058-A716-E8BD-6A6DE744D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4D2D33-F27A-0F5D-38AD-477E4117E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D1D69F-2817-3182-3A4D-E622DEC30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F9F8DA-35FA-9431-B7EC-C279601216A6}"/>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6" name="Footer Placeholder 5">
            <a:extLst>
              <a:ext uri="{FF2B5EF4-FFF2-40B4-BE49-F238E27FC236}">
                <a16:creationId xmlns:a16="http://schemas.microsoft.com/office/drawing/2014/main" id="{F872DB51-E0BC-7657-D83C-41A79329EE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89C92-D527-204E-C8A8-4D3032EA829D}"/>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26673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AEBF-EB58-991F-6EBB-BD64483B7C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3CD87B-248A-CAAF-6330-B87C22292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71ADAB-0553-2A3A-F66C-0C037DF721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58EDF3-073A-DBE3-9876-57229E9A7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36AFC-4D3C-4479-6059-5545AF1A3D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68723F-6FD0-44B5-0F5C-B647CBC73E18}"/>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8" name="Footer Placeholder 7">
            <a:extLst>
              <a:ext uri="{FF2B5EF4-FFF2-40B4-BE49-F238E27FC236}">
                <a16:creationId xmlns:a16="http://schemas.microsoft.com/office/drawing/2014/main" id="{A68738CE-312B-32AB-D560-50C0753789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3B0A1C-FF84-C60D-66E7-1891F935B02D}"/>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125150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D1E0-CB6C-FE96-0AA0-9168EB5B02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48A417-4DFD-16FF-A515-BDB934690B86}"/>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4" name="Footer Placeholder 3">
            <a:extLst>
              <a:ext uri="{FF2B5EF4-FFF2-40B4-BE49-F238E27FC236}">
                <a16:creationId xmlns:a16="http://schemas.microsoft.com/office/drawing/2014/main" id="{7811DBD1-458D-1558-9EC7-2B0AED72DA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F9A5B6-409A-6192-4294-F20E5E0FB2AC}"/>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560322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F75AB6-81AC-F589-9BBA-885404AEAA7A}"/>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3" name="Footer Placeholder 2">
            <a:extLst>
              <a:ext uri="{FF2B5EF4-FFF2-40B4-BE49-F238E27FC236}">
                <a16:creationId xmlns:a16="http://schemas.microsoft.com/office/drawing/2014/main" id="{87D22893-1946-3336-8D3E-E07965CD43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C75B2C-DC15-CB17-AD76-6367EB276083}"/>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373179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E4EB-CAC7-2CC0-6B5F-AF6F83F99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96D1CF-C5AD-510A-EF42-C3161038B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6F91DF-84B1-5AB8-400E-A81BC1F43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1C98F-64BC-4216-2F58-0FB5E206BD93}"/>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6" name="Footer Placeholder 5">
            <a:extLst>
              <a:ext uri="{FF2B5EF4-FFF2-40B4-BE49-F238E27FC236}">
                <a16:creationId xmlns:a16="http://schemas.microsoft.com/office/drawing/2014/main" id="{6F8EE2CA-9996-EB54-7A06-9B7D19DF1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2F9C83-29A6-E075-99D1-BCA2DF0DA1A6}"/>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402832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338A-068B-9490-A576-06FB10703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221BF0-8D13-D488-713F-D45C337439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2B4A85-37C4-954F-EE82-3454ED382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56FF6-1535-5977-041C-2778F2A58E14}"/>
              </a:ext>
            </a:extLst>
          </p:cNvPr>
          <p:cNvSpPr>
            <a:spLocks noGrp="1"/>
          </p:cNvSpPr>
          <p:nvPr>
            <p:ph type="dt" sz="half" idx="10"/>
          </p:nvPr>
        </p:nvSpPr>
        <p:spPr/>
        <p:txBody>
          <a:bodyPr/>
          <a:lstStyle/>
          <a:p>
            <a:fld id="{ACB9FC2B-7976-46EE-BC6A-1A36A475BAEC}" type="datetimeFigureOut">
              <a:rPr lang="en-IN" smtClean="0"/>
              <a:t>10-03-2025</a:t>
            </a:fld>
            <a:endParaRPr lang="en-IN"/>
          </a:p>
        </p:txBody>
      </p:sp>
      <p:sp>
        <p:nvSpPr>
          <p:cNvPr id="6" name="Footer Placeholder 5">
            <a:extLst>
              <a:ext uri="{FF2B5EF4-FFF2-40B4-BE49-F238E27FC236}">
                <a16:creationId xmlns:a16="http://schemas.microsoft.com/office/drawing/2014/main" id="{9D0DE7D3-E7D6-D652-3D60-E553019549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D9DF2B-D6E5-B981-21EF-02E9D6D0D179}"/>
              </a:ext>
            </a:extLst>
          </p:cNvPr>
          <p:cNvSpPr>
            <a:spLocks noGrp="1"/>
          </p:cNvSpPr>
          <p:nvPr>
            <p:ph type="sldNum" sz="quarter" idx="12"/>
          </p:nvPr>
        </p:nvSpPr>
        <p:spPr/>
        <p:txBody>
          <a:bodyPr/>
          <a:lstStyle/>
          <a:p>
            <a:fld id="{0B7E8BF6-FA1B-4E67-B854-6A89E82FCF8E}" type="slidenum">
              <a:rPr lang="en-IN" smtClean="0"/>
              <a:t>‹#›</a:t>
            </a:fld>
            <a:endParaRPr lang="en-IN"/>
          </a:p>
        </p:txBody>
      </p:sp>
    </p:spTree>
    <p:extLst>
      <p:ext uri="{BB962C8B-B14F-4D97-AF65-F5344CB8AC3E}">
        <p14:creationId xmlns:p14="http://schemas.microsoft.com/office/powerpoint/2010/main" val="271419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66EEF-06D0-3008-BEA1-F58E03A71D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C1628F-26FB-FF94-B25C-A3B237A7B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6FC9CA-19DC-B48E-DD44-466252D5C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9FC2B-7976-46EE-BC6A-1A36A475BAEC}" type="datetimeFigureOut">
              <a:rPr lang="en-IN" smtClean="0"/>
              <a:t>10-03-2025</a:t>
            </a:fld>
            <a:endParaRPr lang="en-IN"/>
          </a:p>
        </p:txBody>
      </p:sp>
      <p:sp>
        <p:nvSpPr>
          <p:cNvPr id="5" name="Footer Placeholder 4">
            <a:extLst>
              <a:ext uri="{FF2B5EF4-FFF2-40B4-BE49-F238E27FC236}">
                <a16:creationId xmlns:a16="http://schemas.microsoft.com/office/drawing/2014/main" id="{C025AE5A-A7CA-2E3A-93E1-F18BE4D48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508971-2678-DE40-4404-7F7AEC2DE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E8BF6-FA1B-4E67-B854-6A89E82FCF8E}" type="slidenum">
              <a:rPr lang="en-IN" smtClean="0"/>
              <a:t>‹#›</a:t>
            </a:fld>
            <a:endParaRPr lang="en-IN"/>
          </a:p>
        </p:txBody>
      </p:sp>
    </p:spTree>
    <p:extLst>
      <p:ext uri="{BB962C8B-B14F-4D97-AF65-F5344CB8AC3E}">
        <p14:creationId xmlns:p14="http://schemas.microsoft.com/office/powerpoint/2010/main" val="963900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069B7D1-4D75-4F62-801B-066A5A2E03C2}"/>
              </a:ext>
            </a:extLst>
          </p:cNvPr>
          <p:cNvSpPr txBox="1"/>
          <p:nvPr/>
        </p:nvSpPr>
        <p:spPr>
          <a:xfrm>
            <a:off x="258608" y="1952631"/>
            <a:ext cx="3710324" cy="461665"/>
          </a:xfrm>
          <a:prstGeom prst="rect">
            <a:avLst/>
          </a:prstGeom>
          <a:noFill/>
          <a:ln w="28575">
            <a:solidFill>
              <a:schemeClr val="accent6">
                <a:lumMod val="50000"/>
              </a:schemeClr>
            </a:solidFill>
          </a:ln>
        </p:spPr>
        <p:txBody>
          <a:bodyPr wrap="square" rtlCol="0">
            <a:spAutoFit/>
          </a:bodyPr>
          <a:lstStyle/>
          <a:p>
            <a:pPr algn="ctr"/>
            <a:r>
              <a:rPr lang="en-US" sz="2400" b="1" dirty="0">
                <a:solidFill>
                  <a:schemeClr val="accent6">
                    <a:lumMod val="50000"/>
                  </a:schemeClr>
                </a:solidFill>
                <a:latin typeface="Arial Rounded MT Bold" panose="020F0704030504030204" pitchFamily="34" charset="0"/>
              </a:rPr>
              <a:t>PROBLEM STATEMENT</a:t>
            </a:r>
            <a:endParaRPr lang="en-IN" sz="2400" b="1" dirty="0">
              <a:solidFill>
                <a:schemeClr val="accent6">
                  <a:lumMod val="5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B3A79FE5-2F60-F838-0480-ED1492719E10}"/>
              </a:ext>
            </a:extLst>
          </p:cNvPr>
          <p:cNvSpPr txBox="1"/>
          <p:nvPr/>
        </p:nvSpPr>
        <p:spPr>
          <a:xfrm>
            <a:off x="138866" y="124400"/>
            <a:ext cx="6479648" cy="923330"/>
          </a:xfrm>
          <a:prstGeom prst="rect">
            <a:avLst/>
          </a:prstGeom>
          <a:noFill/>
        </p:spPr>
        <p:txBody>
          <a:bodyPr wrap="square" rtlCol="0">
            <a:spAutoFit/>
          </a:bodyPr>
          <a:lstStyle/>
          <a:p>
            <a:r>
              <a:rPr lang="en-US" sz="5400" dirty="0">
                <a:solidFill>
                  <a:schemeClr val="accent1">
                    <a:lumMod val="50000"/>
                  </a:schemeClr>
                </a:solidFill>
                <a:latin typeface="Arial Black" panose="020B0A04020102020204" pitchFamily="34" charset="0"/>
              </a:rPr>
              <a:t>SQL PROJECT</a:t>
            </a:r>
            <a:endParaRPr lang="en-IN" sz="5400" dirty="0">
              <a:solidFill>
                <a:schemeClr val="accent1">
                  <a:lumMod val="50000"/>
                </a:schemeClr>
              </a:solidFill>
              <a:latin typeface="Arial Black" panose="020B0A04020102020204" pitchFamily="34" charset="0"/>
            </a:endParaRPr>
          </a:p>
        </p:txBody>
      </p:sp>
      <p:sp>
        <p:nvSpPr>
          <p:cNvPr id="30" name="TextBox 29">
            <a:extLst>
              <a:ext uri="{FF2B5EF4-FFF2-40B4-BE49-F238E27FC236}">
                <a16:creationId xmlns:a16="http://schemas.microsoft.com/office/drawing/2014/main" id="{EB99B39A-9366-E0F6-F1B9-DE5C7034FEAB}"/>
              </a:ext>
            </a:extLst>
          </p:cNvPr>
          <p:cNvSpPr txBox="1"/>
          <p:nvPr/>
        </p:nvSpPr>
        <p:spPr>
          <a:xfrm>
            <a:off x="705395" y="2590799"/>
            <a:ext cx="9840686" cy="378885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Total Seats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What are the total number of seats available for elections in each state</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Total Seats Won by NDA Alliance</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Seats Won by NDA Alliance Parties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Total Seats Won by I.N.D.I.A. Alliance</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Seats Won by I.N.D.I.A. Alliance Parties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Add new column field in table partywise_results to get the Party Allianz as NDA, I.N.D.I.A and OTHER</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Which party alliance (NDA, I.N.D.I.A, or OTHER) won the most seats across all states?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3270CCB-D55F-20B3-42FB-500E592E9F83}"/>
              </a:ext>
            </a:extLst>
          </p:cNvPr>
          <p:cNvSpPr txBox="1"/>
          <p:nvPr/>
        </p:nvSpPr>
        <p:spPr>
          <a:xfrm>
            <a:off x="182410" y="1090436"/>
            <a:ext cx="10460556" cy="523220"/>
          </a:xfrm>
          <a:prstGeom prst="rect">
            <a:avLst/>
          </a:prstGeom>
          <a:noFill/>
        </p:spPr>
        <p:txBody>
          <a:bodyPr wrap="none" rtlCol="0">
            <a:spAutoFit/>
          </a:bodyPr>
          <a:lstStyle/>
          <a:p>
            <a:r>
              <a:rPr lang="en-IN" sz="2800" b="1" dirty="0">
                <a:solidFill>
                  <a:schemeClr val="accent2">
                    <a:lumMod val="75000"/>
                  </a:schemeClr>
                </a:solidFill>
                <a:latin typeface="Copperplate Gothic Bold" panose="020E0705020206020404" pitchFamily="34" charset="0"/>
              </a:rPr>
              <a:t>INDIA </a:t>
            </a:r>
            <a:r>
              <a:rPr lang="en-IN" sz="2800" b="1" dirty="0">
                <a:solidFill>
                  <a:schemeClr val="accent1">
                    <a:lumMod val="75000"/>
                  </a:schemeClr>
                </a:solidFill>
                <a:latin typeface="Copperplate Gothic Bold" panose="020E0705020206020404" pitchFamily="34" charset="0"/>
              </a:rPr>
              <a:t>GENERAL ELECTION </a:t>
            </a:r>
            <a:r>
              <a:rPr lang="en-IN" sz="2800" b="1" dirty="0">
                <a:solidFill>
                  <a:schemeClr val="accent6">
                    <a:lumMod val="75000"/>
                  </a:schemeClr>
                </a:solidFill>
                <a:latin typeface="Copperplate Gothic Bold" panose="020E0705020206020404" pitchFamily="34" charset="0"/>
              </a:rPr>
              <a:t>RESULT ANALYSIS </a:t>
            </a:r>
            <a:r>
              <a:rPr lang="en-IN" sz="2800" b="1" dirty="0">
                <a:solidFill>
                  <a:schemeClr val="tx2">
                    <a:lumMod val="50000"/>
                  </a:schemeClr>
                </a:solidFill>
                <a:latin typeface="Copperplate Gothic Bold" panose="020E0705020206020404" pitchFamily="34" charset="0"/>
              </a:rPr>
              <a:t>2024</a:t>
            </a:r>
          </a:p>
        </p:txBody>
      </p:sp>
    </p:spTree>
    <p:extLst>
      <p:ext uri="{BB962C8B-B14F-4D97-AF65-F5344CB8AC3E}">
        <p14:creationId xmlns:p14="http://schemas.microsoft.com/office/powerpoint/2010/main" val="28416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069B7D1-4D75-4F62-801B-066A5A2E03C2}"/>
              </a:ext>
            </a:extLst>
          </p:cNvPr>
          <p:cNvSpPr txBox="1"/>
          <p:nvPr/>
        </p:nvSpPr>
        <p:spPr>
          <a:xfrm>
            <a:off x="215065" y="1595734"/>
            <a:ext cx="3710324" cy="461665"/>
          </a:xfrm>
          <a:prstGeom prst="rect">
            <a:avLst/>
          </a:prstGeom>
          <a:noFill/>
          <a:ln w="28575">
            <a:solidFill>
              <a:schemeClr val="accent6">
                <a:lumMod val="50000"/>
              </a:schemeClr>
            </a:solidFill>
          </a:ln>
        </p:spPr>
        <p:txBody>
          <a:bodyPr wrap="square" rtlCol="0">
            <a:spAutoFit/>
          </a:bodyPr>
          <a:lstStyle/>
          <a:p>
            <a:pPr algn="ctr"/>
            <a:r>
              <a:rPr lang="en-US" sz="2400" b="1" dirty="0">
                <a:solidFill>
                  <a:schemeClr val="accent6">
                    <a:lumMod val="50000"/>
                  </a:schemeClr>
                </a:solidFill>
                <a:latin typeface="Arial Rounded MT Bold" panose="020F0704030504030204" pitchFamily="34" charset="0"/>
              </a:rPr>
              <a:t>PROBLEM STATEMENT</a:t>
            </a:r>
            <a:endParaRPr lang="en-IN" sz="2400" b="1" dirty="0">
              <a:solidFill>
                <a:schemeClr val="accent6">
                  <a:lumMod val="5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B3A79FE5-2F60-F838-0480-ED1492719E10}"/>
              </a:ext>
            </a:extLst>
          </p:cNvPr>
          <p:cNvSpPr txBox="1"/>
          <p:nvPr/>
        </p:nvSpPr>
        <p:spPr>
          <a:xfrm>
            <a:off x="117095" y="0"/>
            <a:ext cx="6642934" cy="923330"/>
          </a:xfrm>
          <a:prstGeom prst="rect">
            <a:avLst/>
          </a:prstGeom>
          <a:noFill/>
        </p:spPr>
        <p:txBody>
          <a:bodyPr wrap="square" rtlCol="0">
            <a:spAutoFit/>
          </a:bodyPr>
          <a:lstStyle/>
          <a:p>
            <a:r>
              <a:rPr lang="en-US" sz="5400" dirty="0">
                <a:solidFill>
                  <a:schemeClr val="accent1">
                    <a:lumMod val="50000"/>
                  </a:schemeClr>
                </a:solidFill>
                <a:latin typeface="Arial Black" panose="020B0A04020102020204" pitchFamily="34" charset="0"/>
              </a:rPr>
              <a:t>SQL PROJECT</a:t>
            </a:r>
            <a:endParaRPr lang="en-IN" sz="5400" dirty="0">
              <a:solidFill>
                <a:schemeClr val="accent1">
                  <a:lumMod val="50000"/>
                </a:schemeClr>
              </a:solidFill>
              <a:latin typeface="Arial Black" panose="020B0A04020102020204" pitchFamily="34" charset="0"/>
            </a:endParaRPr>
          </a:p>
        </p:txBody>
      </p:sp>
      <p:sp>
        <p:nvSpPr>
          <p:cNvPr id="30" name="TextBox 29">
            <a:extLst>
              <a:ext uri="{FF2B5EF4-FFF2-40B4-BE49-F238E27FC236}">
                <a16:creationId xmlns:a16="http://schemas.microsoft.com/office/drawing/2014/main" id="{EB99B39A-9366-E0F6-F1B9-DE5C7034FEAB}"/>
              </a:ext>
            </a:extLst>
          </p:cNvPr>
          <p:cNvSpPr txBox="1"/>
          <p:nvPr/>
        </p:nvSpPr>
        <p:spPr>
          <a:xfrm>
            <a:off x="548639" y="2155372"/>
            <a:ext cx="11094721" cy="46198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Winning candidate's name, their party name, total votes, and the margin of victory for a specific state and constituency?</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What is the distribution of EVM votes versus postal votes for candidates in a specific constituency?</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Which parties won the most seats in a State, and how many seats did each party win?</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What is the total number of seats won by each party alliance (NDA, I.N.D.I.A, and OTHER) in each state for the India Elections 2024</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Which candidate received the highest number of EVM votes in each constituency (Top 10)?</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Which candidate won and which candidate was the runner-up in each constituency of State for the 2024 elections?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1800" b="1"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For the state of Maharashtra, what are the total number of seats, total number of candidates, total number of parties, total votes (including EVM and postal), and the breakdown of EVM and postal votes?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5E1FB31-8952-47A6-4794-EB1D5A628BCB}"/>
              </a:ext>
            </a:extLst>
          </p:cNvPr>
          <p:cNvSpPr txBox="1"/>
          <p:nvPr/>
        </p:nvSpPr>
        <p:spPr>
          <a:xfrm>
            <a:off x="138867" y="939655"/>
            <a:ext cx="10460556" cy="523220"/>
          </a:xfrm>
          <a:prstGeom prst="rect">
            <a:avLst/>
          </a:prstGeom>
          <a:noFill/>
        </p:spPr>
        <p:txBody>
          <a:bodyPr wrap="none" rtlCol="0">
            <a:spAutoFit/>
          </a:bodyPr>
          <a:lstStyle/>
          <a:p>
            <a:r>
              <a:rPr lang="en-IN" sz="2800" b="1" dirty="0">
                <a:solidFill>
                  <a:schemeClr val="accent2">
                    <a:lumMod val="75000"/>
                  </a:schemeClr>
                </a:solidFill>
                <a:latin typeface="Copperplate Gothic Bold" panose="020E0705020206020404" pitchFamily="34" charset="0"/>
              </a:rPr>
              <a:t>INDIA </a:t>
            </a:r>
            <a:r>
              <a:rPr lang="en-IN" sz="2800" b="1" dirty="0">
                <a:solidFill>
                  <a:schemeClr val="accent1">
                    <a:lumMod val="75000"/>
                  </a:schemeClr>
                </a:solidFill>
                <a:latin typeface="Copperplate Gothic Bold" panose="020E0705020206020404" pitchFamily="34" charset="0"/>
              </a:rPr>
              <a:t>GENERAL ELECTION </a:t>
            </a:r>
            <a:r>
              <a:rPr lang="en-IN" sz="2800" b="1" dirty="0">
                <a:solidFill>
                  <a:schemeClr val="accent6">
                    <a:lumMod val="75000"/>
                  </a:schemeClr>
                </a:solidFill>
                <a:latin typeface="Copperplate Gothic Bold" panose="020E0705020206020404" pitchFamily="34" charset="0"/>
              </a:rPr>
              <a:t>RESULT ANALYSIS </a:t>
            </a:r>
            <a:r>
              <a:rPr lang="en-IN" sz="2800" b="1" dirty="0">
                <a:solidFill>
                  <a:schemeClr val="tx2">
                    <a:lumMod val="50000"/>
                  </a:schemeClr>
                </a:solidFill>
                <a:latin typeface="Copperplate Gothic Bold" panose="020E0705020206020404" pitchFamily="34" charset="0"/>
              </a:rPr>
              <a:t>2024</a:t>
            </a:r>
          </a:p>
        </p:txBody>
      </p:sp>
    </p:spTree>
    <p:extLst>
      <p:ext uri="{BB962C8B-B14F-4D97-AF65-F5344CB8AC3E}">
        <p14:creationId xmlns:p14="http://schemas.microsoft.com/office/powerpoint/2010/main" val="299411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069B7D1-4D75-4F62-801B-066A5A2E03C2}"/>
              </a:ext>
            </a:extLst>
          </p:cNvPr>
          <p:cNvSpPr txBox="1"/>
          <p:nvPr/>
        </p:nvSpPr>
        <p:spPr>
          <a:xfrm>
            <a:off x="225949" y="1547666"/>
            <a:ext cx="5791673" cy="461665"/>
          </a:xfrm>
          <a:prstGeom prst="rect">
            <a:avLst/>
          </a:prstGeom>
          <a:noFill/>
          <a:ln w="28575">
            <a:solidFill>
              <a:schemeClr val="accent6">
                <a:lumMod val="50000"/>
              </a:schemeClr>
            </a:solidFill>
          </a:ln>
        </p:spPr>
        <p:txBody>
          <a:bodyPr wrap="square" rtlCol="0">
            <a:spAutoFit/>
          </a:bodyPr>
          <a:lstStyle/>
          <a:p>
            <a:pPr algn="ctr"/>
            <a:r>
              <a:rPr lang="en-US" sz="2400" b="1" dirty="0">
                <a:solidFill>
                  <a:schemeClr val="accent6">
                    <a:lumMod val="50000"/>
                  </a:schemeClr>
                </a:solidFill>
                <a:latin typeface="Arial Rounded MT Bold" panose="020F0704030504030204" pitchFamily="34" charset="0"/>
              </a:rPr>
              <a:t>FUNCTIONALITIES YOU WILL LEARN</a:t>
            </a:r>
            <a:endParaRPr lang="en-IN" sz="2400" b="1" dirty="0">
              <a:solidFill>
                <a:schemeClr val="accent6">
                  <a:lumMod val="50000"/>
                </a:schemeClr>
              </a:solidFill>
              <a:latin typeface="Arial Rounded MT Bold" panose="020F0704030504030204" pitchFamily="34" charset="0"/>
            </a:endParaRPr>
          </a:p>
        </p:txBody>
      </p:sp>
      <p:sp>
        <p:nvSpPr>
          <p:cNvPr id="29" name="TextBox 28">
            <a:extLst>
              <a:ext uri="{FF2B5EF4-FFF2-40B4-BE49-F238E27FC236}">
                <a16:creationId xmlns:a16="http://schemas.microsoft.com/office/drawing/2014/main" id="{B3A79FE5-2F60-F838-0480-ED1492719E10}"/>
              </a:ext>
            </a:extLst>
          </p:cNvPr>
          <p:cNvSpPr txBox="1"/>
          <p:nvPr/>
        </p:nvSpPr>
        <p:spPr>
          <a:xfrm>
            <a:off x="149149" y="36872"/>
            <a:ext cx="6196620" cy="923330"/>
          </a:xfrm>
          <a:prstGeom prst="rect">
            <a:avLst/>
          </a:prstGeom>
          <a:noFill/>
        </p:spPr>
        <p:txBody>
          <a:bodyPr wrap="square" rtlCol="0">
            <a:spAutoFit/>
          </a:bodyPr>
          <a:lstStyle/>
          <a:p>
            <a:r>
              <a:rPr lang="en-US" sz="5400" dirty="0">
                <a:solidFill>
                  <a:schemeClr val="accent1">
                    <a:lumMod val="50000"/>
                  </a:schemeClr>
                </a:solidFill>
                <a:latin typeface="Arial Black" panose="020B0A04020102020204" pitchFamily="34" charset="0"/>
              </a:rPr>
              <a:t>SQL PROJECT</a:t>
            </a:r>
            <a:endParaRPr lang="en-IN" sz="5400" dirty="0">
              <a:solidFill>
                <a:schemeClr val="accent1">
                  <a:lumMod val="50000"/>
                </a:schemeClr>
              </a:solidFill>
              <a:latin typeface="Arial Black" panose="020B0A04020102020204" pitchFamily="34" charset="0"/>
            </a:endParaRPr>
          </a:p>
        </p:txBody>
      </p:sp>
      <p:sp>
        <p:nvSpPr>
          <p:cNvPr id="30" name="TextBox 29">
            <a:extLst>
              <a:ext uri="{FF2B5EF4-FFF2-40B4-BE49-F238E27FC236}">
                <a16:creationId xmlns:a16="http://schemas.microsoft.com/office/drawing/2014/main" id="{EB99B39A-9366-E0F6-F1B9-DE5C7034FEAB}"/>
              </a:ext>
            </a:extLst>
          </p:cNvPr>
          <p:cNvSpPr txBox="1"/>
          <p:nvPr/>
        </p:nvSpPr>
        <p:spPr>
          <a:xfrm>
            <a:off x="792479" y="2564673"/>
            <a:ext cx="2708367" cy="4107535"/>
          </a:xfrm>
          <a:prstGeom prst="rect">
            <a:avLst/>
          </a:prstGeom>
          <a:noFill/>
        </p:spPr>
        <p:txBody>
          <a:bodyPr wrap="square" rtlCol="0">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DISTINCT</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COUNT()</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SUM()</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CASE</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JOIN</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ON</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ORDER BY</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GROUP BY</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MAX()</a:t>
            </a:r>
            <a:endParaRPr kumimoji="0" lang="en-US" altLang="en-US" sz="1200" b="1" i="0" u="none" strike="noStrike" cap="none" normalizeH="0" baseline="0" dirty="0">
              <a:ln>
                <a:noFill/>
              </a:ln>
              <a:solidFill>
                <a:srgbClr val="7030A0"/>
              </a:solidFill>
              <a:effectLst/>
              <a:latin typeface="Aptos Display" panose="020B00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600" b="1" i="0" u="none" strike="noStrike" cap="none" normalizeH="0" baseline="0" dirty="0">
                <a:ln>
                  <a:noFill/>
                </a:ln>
                <a:solidFill>
                  <a:srgbClr val="7030A0"/>
                </a:solidFill>
                <a:effectLst/>
                <a:latin typeface="Aptos Display" panose="020B0004020202020204" pitchFamily="34" charset="0"/>
              </a:rPr>
              <a:t>ROW_NUMBER</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sz="1600" b="1" kern="100" dirty="0">
                <a:solidFill>
                  <a:srgbClr val="7030A0"/>
                </a:solidFill>
                <a:latin typeface="Aptos Display" panose="020B0004020202020204" pitchFamily="34" charset="0"/>
                <a:ea typeface="Calibri" panose="020F0502020204030204" pitchFamily="34" charset="0"/>
                <a:cs typeface="Times New Roman" panose="02020603050405020304" pitchFamily="18" charset="0"/>
              </a:rPr>
              <a:t>SELECT</a:t>
            </a:r>
            <a:endParaRPr lang="en-IN" sz="1600" b="1" kern="100" dirty="0">
              <a:solidFill>
                <a:srgbClr val="7030A0"/>
              </a:solidFill>
              <a:effectLst/>
              <a:latin typeface="Aptos Display" panose="020B0004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5BFDD7D-C1A1-E224-EE97-51D2F9A74B90}"/>
              </a:ext>
            </a:extLst>
          </p:cNvPr>
          <p:cNvSpPr txBox="1"/>
          <p:nvPr/>
        </p:nvSpPr>
        <p:spPr>
          <a:xfrm>
            <a:off x="4528457" y="2564673"/>
            <a:ext cx="1701941" cy="4158703"/>
          </a:xfrm>
          <a:prstGeom prst="rect">
            <a:avLst/>
          </a:prstGeom>
          <a:noFill/>
        </p:spPr>
        <p:txBody>
          <a:bodyPr wrap="square" rtlCol="0">
            <a:spAutoFit/>
          </a:bodyPr>
          <a:lstStyle>
            <a:defPPr>
              <a:defRPr lang="en-US"/>
            </a:defPPr>
            <a:lvl1pPr marL="285750" marR="0" lvl="0" indent="-285750" eaLnBrk="0" fontAlgn="base" hangingPunct="0">
              <a:lnSpc>
                <a:spcPct val="150000"/>
              </a:lnSpc>
              <a:spcBef>
                <a:spcPct val="0"/>
              </a:spcBef>
              <a:spcAft>
                <a:spcPct val="0"/>
              </a:spcAft>
              <a:buClrTx/>
              <a:buSzTx/>
              <a:buFont typeface="Wingdings" panose="05000000000000000000" pitchFamily="2" charset="2"/>
              <a:buChar char="ü"/>
              <a:tabLst/>
              <a:defRPr kumimoji="0" sz="1600" b="1" i="0" u="none" strike="noStrike" cap="none" normalizeH="0" baseline="0">
                <a:ln>
                  <a:noFill/>
                </a:ln>
                <a:solidFill>
                  <a:srgbClr val="7030A0"/>
                </a:solidFill>
                <a:effectLst/>
                <a:latin typeface="Aptos Display" panose="020B0004020202020204" pitchFamily="34" charset="0"/>
              </a:defRPr>
            </a:lvl1pPr>
          </a:lstStyle>
          <a:p>
            <a:r>
              <a:rPr lang="en-US" altLang="en-US" dirty="0"/>
              <a:t>PARTITION BY</a:t>
            </a:r>
          </a:p>
          <a:p>
            <a:r>
              <a:rPr lang="en-US" altLang="en-US" dirty="0"/>
              <a:t>OVER()</a:t>
            </a:r>
          </a:p>
          <a:p>
            <a:r>
              <a:rPr lang="en-US" altLang="en-US" dirty="0"/>
              <a:t>WITH</a:t>
            </a:r>
          </a:p>
          <a:p>
            <a:r>
              <a:rPr lang="en-US" altLang="en-US" dirty="0"/>
              <a:t>UPDATE</a:t>
            </a:r>
          </a:p>
          <a:p>
            <a:r>
              <a:rPr lang="en-US" altLang="en-US" dirty="0"/>
              <a:t>ALTER TABLE</a:t>
            </a:r>
          </a:p>
          <a:p>
            <a:r>
              <a:rPr lang="en-US" altLang="en-US" dirty="0"/>
              <a:t>ADD</a:t>
            </a:r>
          </a:p>
          <a:p>
            <a:r>
              <a:rPr lang="en-US" altLang="en-US" dirty="0"/>
              <a:t>SET</a:t>
            </a:r>
          </a:p>
          <a:p>
            <a:r>
              <a:rPr lang="en-US" altLang="en-US" dirty="0"/>
              <a:t>WHERE</a:t>
            </a:r>
          </a:p>
          <a:p>
            <a:r>
              <a:rPr lang="en-US" altLang="en-US" dirty="0"/>
              <a:t>THEN</a:t>
            </a:r>
          </a:p>
          <a:p>
            <a:r>
              <a:rPr lang="en-US" altLang="en-US" dirty="0"/>
              <a:t>ELSE</a:t>
            </a:r>
          </a:p>
          <a:p>
            <a:r>
              <a:rPr lang="en-US" dirty="0"/>
              <a:t>HAVING</a:t>
            </a:r>
            <a:endParaRPr lang="en-IN" dirty="0"/>
          </a:p>
        </p:txBody>
      </p:sp>
      <p:sp>
        <p:nvSpPr>
          <p:cNvPr id="7" name="TextBox 6">
            <a:extLst>
              <a:ext uri="{FF2B5EF4-FFF2-40B4-BE49-F238E27FC236}">
                <a16:creationId xmlns:a16="http://schemas.microsoft.com/office/drawing/2014/main" id="{ED070B39-C110-CD54-74B3-5AD05FE44831}"/>
              </a:ext>
            </a:extLst>
          </p:cNvPr>
          <p:cNvSpPr txBox="1"/>
          <p:nvPr/>
        </p:nvSpPr>
        <p:spPr>
          <a:xfrm>
            <a:off x="7972697" y="2564673"/>
            <a:ext cx="2294709" cy="4119526"/>
          </a:xfrm>
          <a:prstGeom prst="rect">
            <a:avLst/>
          </a:prstGeom>
          <a:noFill/>
        </p:spPr>
        <p:txBody>
          <a:bodyPr wrap="square" rtlCol="0">
            <a:spAutoFit/>
          </a:bodyPr>
          <a:lstStyle>
            <a:defPPr>
              <a:defRPr lang="en-US"/>
            </a:defPPr>
            <a:lvl1pPr marL="285750" marR="0" lvl="0" indent="-285750" eaLnBrk="0" fontAlgn="base" hangingPunct="0">
              <a:lnSpc>
                <a:spcPct val="150000"/>
              </a:lnSpc>
              <a:spcBef>
                <a:spcPct val="0"/>
              </a:spcBef>
              <a:spcAft>
                <a:spcPct val="0"/>
              </a:spcAft>
              <a:buClrTx/>
              <a:buSzTx/>
              <a:buFont typeface="Wingdings" panose="05000000000000000000" pitchFamily="2" charset="2"/>
              <a:buChar char="ü"/>
              <a:tabLst/>
              <a:defRPr kumimoji="0" sz="1600" b="1" i="0" u="none" strike="noStrike" cap="none" normalizeH="0" baseline="0">
                <a:ln>
                  <a:noFill/>
                </a:ln>
                <a:solidFill>
                  <a:srgbClr val="7030A0"/>
                </a:solidFill>
                <a:effectLst/>
                <a:latin typeface="Aptos Display" panose="020B0004020202020204" pitchFamily="34" charset="0"/>
              </a:defRPr>
            </a:lvl1pPr>
          </a:lstStyle>
          <a:p>
            <a:r>
              <a:rPr lang="en-US" altLang="en-US" dirty="0"/>
              <a:t>WINDOW()</a:t>
            </a:r>
          </a:p>
          <a:p>
            <a:r>
              <a:rPr lang="en-US" dirty="0"/>
              <a:t>CTE</a:t>
            </a:r>
          </a:p>
          <a:p>
            <a:r>
              <a:rPr lang="en-US" dirty="0"/>
              <a:t>AVG()</a:t>
            </a:r>
          </a:p>
          <a:p>
            <a:r>
              <a:rPr lang="en-US" dirty="0"/>
              <a:t>RANK</a:t>
            </a:r>
          </a:p>
          <a:p>
            <a:r>
              <a:rPr lang="en-IN" dirty="0"/>
              <a:t>DATE FUNCTIONS</a:t>
            </a:r>
          </a:p>
          <a:p>
            <a:r>
              <a:rPr lang="en-IN" dirty="0"/>
              <a:t>INNER JOIN</a:t>
            </a:r>
          </a:p>
          <a:p>
            <a:r>
              <a:rPr lang="en-IN" dirty="0"/>
              <a:t>LEFT JOIN</a:t>
            </a:r>
          </a:p>
          <a:p>
            <a:r>
              <a:rPr lang="en-IN" dirty="0"/>
              <a:t>MULTI TABLE JOINS</a:t>
            </a:r>
          </a:p>
          <a:p>
            <a:r>
              <a:rPr lang="en-IN" dirty="0"/>
              <a:t>SCHEMAS</a:t>
            </a:r>
          </a:p>
          <a:p>
            <a:r>
              <a:rPr lang="en-IN" dirty="0"/>
              <a:t>IIF()</a:t>
            </a:r>
          </a:p>
          <a:p>
            <a:r>
              <a:rPr lang="en-IN" dirty="0"/>
              <a:t>CAST()</a:t>
            </a:r>
          </a:p>
        </p:txBody>
      </p:sp>
      <p:sp>
        <p:nvSpPr>
          <p:cNvPr id="2" name="TextBox 1">
            <a:extLst>
              <a:ext uri="{FF2B5EF4-FFF2-40B4-BE49-F238E27FC236}">
                <a16:creationId xmlns:a16="http://schemas.microsoft.com/office/drawing/2014/main" id="{1E086EBD-7950-15E1-0FB7-421326C270ED}"/>
              </a:ext>
            </a:extLst>
          </p:cNvPr>
          <p:cNvSpPr txBox="1"/>
          <p:nvPr/>
        </p:nvSpPr>
        <p:spPr>
          <a:xfrm>
            <a:off x="149149" y="872582"/>
            <a:ext cx="10460556" cy="523220"/>
          </a:xfrm>
          <a:prstGeom prst="rect">
            <a:avLst/>
          </a:prstGeom>
          <a:noFill/>
        </p:spPr>
        <p:txBody>
          <a:bodyPr wrap="none" rtlCol="0">
            <a:spAutoFit/>
          </a:bodyPr>
          <a:lstStyle/>
          <a:p>
            <a:r>
              <a:rPr lang="en-IN" sz="2800" b="1" dirty="0">
                <a:solidFill>
                  <a:schemeClr val="accent2">
                    <a:lumMod val="75000"/>
                  </a:schemeClr>
                </a:solidFill>
                <a:latin typeface="Copperplate Gothic Bold" panose="020E0705020206020404" pitchFamily="34" charset="0"/>
              </a:rPr>
              <a:t>INDIA </a:t>
            </a:r>
            <a:r>
              <a:rPr lang="en-IN" sz="2800" b="1" dirty="0">
                <a:solidFill>
                  <a:schemeClr val="accent1">
                    <a:lumMod val="75000"/>
                  </a:schemeClr>
                </a:solidFill>
                <a:latin typeface="Copperplate Gothic Bold" panose="020E0705020206020404" pitchFamily="34" charset="0"/>
              </a:rPr>
              <a:t>GENERAL ELECTION </a:t>
            </a:r>
            <a:r>
              <a:rPr lang="en-IN" sz="2800" b="1" dirty="0">
                <a:solidFill>
                  <a:schemeClr val="accent6">
                    <a:lumMod val="75000"/>
                  </a:schemeClr>
                </a:solidFill>
                <a:latin typeface="Copperplate Gothic Bold" panose="020E0705020206020404" pitchFamily="34" charset="0"/>
              </a:rPr>
              <a:t>RESULT ANALYSIS </a:t>
            </a:r>
            <a:r>
              <a:rPr lang="en-IN" sz="2800" b="1" dirty="0">
                <a:solidFill>
                  <a:schemeClr val="tx2">
                    <a:lumMod val="50000"/>
                  </a:schemeClr>
                </a:solidFill>
                <a:latin typeface="Copperplate Gothic Bold" panose="020E0705020206020404" pitchFamily="34" charset="0"/>
              </a:rPr>
              <a:t>2024</a:t>
            </a:r>
          </a:p>
        </p:txBody>
      </p:sp>
    </p:spTree>
    <p:extLst>
      <p:ext uri="{BB962C8B-B14F-4D97-AF65-F5344CB8AC3E}">
        <p14:creationId xmlns:p14="http://schemas.microsoft.com/office/powerpoint/2010/main" val="308333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31100FC-41AE-15FF-3AA2-DADA5AC4D835}"/>
              </a:ext>
            </a:extLst>
          </p:cNvPr>
          <p:cNvGraphicFramePr>
            <a:graphicFrameLocks noGrp="1"/>
          </p:cNvGraphicFramePr>
          <p:nvPr>
            <p:extLst>
              <p:ext uri="{D42A27DB-BD31-4B8C-83A1-F6EECF244321}">
                <p14:modId xmlns:p14="http://schemas.microsoft.com/office/powerpoint/2010/main" val="2692795494"/>
              </p:ext>
            </p:extLst>
          </p:nvPr>
        </p:nvGraphicFramePr>
        <p:xfrm>
          <a:off x="564550" y="4030967"/>
          <a:ext cx="1997493" cy="1658625"/>
        </p:xfrm>
        <a:graphic>
          <a:graphicData uri="http://schemas.openxmlformats.org/drawingml/2006/table">
            <a:tbl>
              <a:tblPr>
                <a:tableStyleId>{69CF1AB2-1976-4502-BF36-3FF5EA218861}</a:tableStyleId>
              </a:tblPr>
              <a:tblGrid>
                <a:gridCol w="1997493">
                  <a:extLst>
                    <a:ext uri="{9D8B030D-6E8A-4147-A177-3AD203B41FA5}">
                      <a16:colId xmlns:a16="http://schemas.microsoft.com/office/drawing/2014/main" val="3700960344"/>
                    </a:ext>
                  </a:extLst>
                </a:gridCol>
              </a:tblGrid>
              <a:tr h="209460">
                <a:tc>
                  <a:txBody>
                    <a:bodyPr/>
                    <a:lstStyle/>
                    <a:p>
                      <a:pPr algn="l" fontAlgn="b"/>
                      <a:r>
                        <a:rPr lang="en-IN" sz="1200" b="1" i="1" u="none" strike="noStrike" dirty="0" err="1">
                          <a:solidFill>
                            <a:schemeClr val="bg1"/>
                          </a:solidFill>
                          <a:effectLst/>
                        </a:rPr>
                        <a:t>constituencywise_details</a:t>
                      </a:r>
                      <a:r>
                        <a:rPr lang="en-IN" sz="1200" b="1" i="1" u="none" strike="noStrike" dirty="0">
                          <a:solidFill>
                            <a:schemeClr val="bg1"/>
                          </a:solidFill>
                          <a:effectLst/>
                        </a:rPr>
                        <a:t> (cd)</a:t>
                      </a:r>
                      <a:endParaRPr lang="en-IN" sz="1200" b="1" i="1" u="none" strike="noStrike" dirty="0">
                        <a:solidFill>
                          <a:schemeClr val="bg1"/>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4030429769"/>
                  </a:ext>
                </a:extLst>
              </a:tr>
              <a:tr h="209460">
                <a:tc>
                  <a:txBody>
                    <a:bodyPr/>
                    <a:lstStyle/>
                    <a:p>
                      <a:pPr algn="l" fontAlgn="b"/>
                      <a:r>
                        <a:rPr lang="en-IN" sz="1200" u="none" strike="noStrike" dirty="0">
                          <a:effectLst/>
                        </a:rPr>
                        <a:t>Candidate</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15792806"/>
                  </a:ext>
                </a:extLst>
              </a:tr>
              <a:tr h="209460">
                <a:tc>
                  <a:txBody>
                    <a:bodyPr/>
                    <a:lstStyle/>
                    <a:p>
                      <a:pPr algn="l" fontAlgn="b"/>
                      <a:r>
                        <a:rPr lang="en-IN" sz="1200" u="none" strike="noStrike" dirty="0">
                          <a:effectLst/>
                        </a:rPr>
                        <a:t>Party</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95237406"/>
                  </a:ext>
                </a:extLst>
              </a:tr>
              <a:tr h="209460">
                <a:tc>
                  <a:txBody>
                    <a:bodyPr/>
                    <a:lstStyle/>
                    <a:p>
                      <a:pPr algn="l" fontAlgn="b"/>
                      <a:r>
                        <a:rPr lang="en-IN" sz="1200" u="none" strike="noStrike" dirty="0">
                          <a:effectLst/>
                        </a:rPr>
                        <a:t>EVM Votes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22315658"/>
                  </a:ext>
                </a:extLst>
              </a:tr>
              <a:tr h="209460">
                <a:tc>
                  <a:txBody>
                    <a:bodyPr/>
                    <a:lstStyle/>
                    <a:p>
                      <a:pPr algn="l" fontAlgn="b"/>
                      <a:r>
                        <a:rPr lang="en-IN" sz="1200" u="none" strike="noStrike" dirty="0">
                          <a:effectLst/>
                        </a:rPr>
                        <a:t>Postal Votes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78684106"/>
                  </a:ext>
                </a:extLst>
              </a:tr>
              <a:tr h="209460">
                <a:tc>
                  <a:txBody>
                    <a:bodyPr/>
                    <a:lstStyle/>
                    <a:p>
                      <a:pPr algn="l" fontAlgn="b"/>
                      <a:r>
                        <a:rPr lang="en-IN" sz="1200" u="none" strike="noStrike" dirty="0">
                          <a:effectLst/>
                        </a:rPr>
                        <a:t>Total Votes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0078327"/>
                  </a:ext>
                </a:extLst>
              </a:tr>
              <a:tr h="209460">
                <a:tc>
                  <a:txBody>
                    <a:bodyPr/>
                    <a:lstStyle/>
                    <a:p>
                      <a:pPr algn="l" fontAlgn="b"/>
                      <a:r>
                        <a:rPr lang="en-IN" sz="1200" u="none" strike="noStrike">
                          <a:effectLst/>
                        </a:rPr>
                        <a:t>% of Votes</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18003511"/>
                  </a:ext>
                </a:extLst>
              </a:tr>
              <a:tr h="189510">
                <a:tc>
                  <a:txBody>
                    <a:bodyPr/>
                    <a:lstStyle/>
                    <a:p>
                      <a:pPr algn="l" fontAlgn="b"/>
                      <a:r>
                        <a:rPr lang="en-IN" sz="1200" u="none" strike="noStrike" dirty="0">
                          <a:effectLst/>
                        </a:rPr>
                        <a:t>Constituency ID</a:t>
                      </a:r>
                      <a:endParaRPr lang="en-IN" sz="1200" b="0" i="0" u="none" strike="noStrike" dirty="0">
                        <a:solidFill>
                          <a:srgbClr val="000000"/>
                        </a:solidFill>
                        <a:effectLst/>
                        <a:latin typeface="Calibri" panose="020F0502020204030204" pitchFamily="34"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3407975816"/>
                  </a:ext>
                </a:extLst>
              </a:tr>
            </a:tbl>
          </a:graphicData>
        </a:graphic>
      </p:graphicFrame>
      <p:graphicFrame>
        <p:nvGraphicFramePr>
          <p:cNvPr id="5" name="Table 4">
            <a:extLst>
              <a:ext uri="{FF2B5EF4-FFF2-40B4-BE49-F238E27FC236}">
                <a16:creationId xmlns:a16="http://schemas.microsoft.com/office/drawing/2014/main" id="{28BA5C23-54A4-1DE8-E7EF-CB20F2241AF3}"/>
              </a:ext>
            </a:extLst>
          </p:cNvPr>
          <p:cNvGraphicFramePr>
            <a:graphicFrameLocks noGrp="1"/>
          </p:cNvGraphicFramePr>
          <p:nvPr>
            <p:extLst>
              <p:ext uri="{D42A27DB-BD31-4B8C-83A1-F6EECF244321}">
                <p14:modId xmlns:p14="http://schemas.microsoft.com/office/powerpoint/2010/main" val="3107459566"/>
              </p:ext>
            </p:extLst>
          </p:nvPr>
        </p:nvGraphicFramePr>
        <p:xfrm>
          <a:off x="4368800" y="4019912"/>
          <a:ext cx="1997494" cy="1662744"/>
        </p:xfrm>
        <a:graphic>
          <a:graphicData uri="http://schemas.openxmlformats.org/drawingml/2006/table">
            <a:tbl>
              <a:tblPr>
                <a:tableStyleId>{22838BEF-8BB2-4498-84A7-C5851F593DF1}</a:tableStyleId>
              </a:tblPr>
              <a:tblGrid>
                <a:gridCol w="1997494">
                  <a:extLst>
                    <a:ext uri="{9D8B030D-6E8A-4147-A177-3AD203B41FA5}">
                      <a16:colId xmlns:a16="http://schemas.microsoft.com/office/drawing/2014/main" val="3007124961"/>
                    </a:ext>
                  </a:extLst>
                </a:gridCol>
              </a:tblGrid>
              <a:tr h="207843">
                <a:tc>
                  <a:txBody>
                    <a:bodyPr/>
                    <a:lstStyle/>
                    <a:p>
                      <a:pPr algn="l" fontAlgn="b"/>
                      <a:r>
                        <a:rPr lang="en-IN" sz="1200" b="1" i="1" u="none" strike="noStrike" kern="1200" dirty="0" err="1">
                          <a:solidFill>
                            <a:schemeClr val="bg1"/>
                          </a:solidFill>
                          <a:effectLst/>
                          <a:latin typeface="+mn-lt"/>
                          <a:ea typeface="+mn-ea"/>
                          <a:cs typeface="+mn-cs"/>
                        </a:rPr>
                        <a:t>constituencywise</a:t>
                      </a:r>
                      <a:r>
                        <a:rPr lang="en-IN" sz="1200" b="1" i="1" u="none" strike="noStrike" dirty="0" err="1">
                          <a:solidFill>
                            <a:schemeClr val="bg1"/>
                          </a:solidFill>
                          <a:effectLst/>
                        </a:rPr>
                        <a:t>_results</a:t>
                      </a:r>
                      <a:r>
                        <a:rPr lang="en-IN" sz="1200" b="1" i="1" u="none" strike="noStrike" dirty="0">
                          <a:solidFill>
                            <a:schemeClr val="bg1"/>
                          </a:solidFill>
                          <a:effectLst/>
                        </a:rPr>
                        <a:t> (</a:t>
                      </a:r>
                      <a:r>
                        <a:rPr lang="en-IN" sz="1200" b="1" i="1" u="none" strike="noStrike" dirty="0" err="1">
                          <a:solidFill>
                            <a:schemeClr val="bg1"/>
                          </a:solidFill>
                          <a:effectLst/>
                        </a:rPr>
                        <a:t>cr</a:t>
                      </a:r>
                      <a:r>
                        <a:rPr lang="en-IN" sz="1200" b="1" i="1" u="none" strike="noStrike" dirty="0">
                          <a:solidFill>
                            <a:schemeClr val="bg1"/>
                          </a:solidFill>
                          <a:effectLst/>
                        </a:rPr>
                        <a:t>)</a:t>
                      </a:r>
                      <a:endParaRPr lang="en-IN" sz="1200" b="1" i="1" u="none" strike="noStrike" dirty="0">
                        <a:solidFill>
                          <a:schemeClr val="bg1"/>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932810802"/>
                  </a:ext>
                </a:extLst>
              </a:tr>
              <a:tr h="207843">
                <a:tc>
                  <a:txBody>
                    <a:bodyPr/>
                    <a:lstStyle/>
                    <a:p>
                      <a:pPr algn="l" fontAlgn="b"/>
                      <a:r>
                        <a:rPr lang="en-IN" sz="1200" u="none" strike="noStrike" dirty="0">
                          <a:effectLst/>
                        </a:rPr>
                        <a:t>Parliament Constituency</a:t>
                      </a:r>
                      <a:endParaRPr lang="en-IN" sz="12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1574333462"/>
                  </a:ext>
                </a:extLst>
              </a:tr>
              <a:tr h="207843">
                <a:tc>
                  <a:txBody>
                    <a:bodyPr/>
                    <a:lstStyle/>
                    <a:p>
                      <a:pPr algn="l" fontAlgn="b"/>
                      <a:r>
                        <a:rPr lang="en-IN" sz="1200" u="none" strike="noStrike" dirty="0">
                          <a:effectLst/>
                        </a:rPr>
                        <a:t>Constituency Name</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95199771"/>
                  </a:ext>
                </a:extLst>
              </a:tr>
              <a:tr h="207843">
                <a:tc>
                  <a:txBody>
                    <a:bodyPr/>
                    <a:lstStyle/>
                    <a:p>
                      <a:pPr algn="l" fontAlgn="b"/>
                      <a:r>
                        <a:rPr lang="en-IN" sz="1200" u="none" strike="noStrike" dirty="0">
                          <a:effectLst/>
                        </a:rPr>
                        <a:t>Winning Candidate</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1621470"/>
                  </a:ext>
                </a:extLst>
              </a:tr>
              <a:tr h="207843">
                <a:tc>
                  <a:txBody>
                    <a:bodyPr/>
                    <a:lstStyle/>
                    <a:p>
                      <a:pPr algn="l" fontAlgn="b"/>
                      <a:r>
                        <a:rPr lang="en-IN" sz="1200" u="none" strike="noStrike" dirty="0">
                          <a:effectLst/>
                        </a:rPr>
                        <a:t>Total Votes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3349065"/>
                  </a:ext>
                </a:extLst>
              </a:tr>
              <a:tr h="207843">
                <a:tc>
                  <a:txBody>
                    <a:bodyPr/>
                    <a:lstStyle/>
                    <a:p>
                      <a:pPr algn="l" fontAlgn="b"/>
                      <a:r>
                        <a:rPr lang="en-IN" sz="1200" u="none" strike="noStrike" dirty="0">
                          <a:effectLst/>
                        </a:rPr>
                        <a:t>Margin</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37360296"/>
                  </a:ext>
                </a:extLst>
              </a:tr>
              <a:tr h="207843">
                <a:tc>
                  <a:txBody>
                    <a:bodyPr/>
                    <a:lstStyle/>
                    <a:p>
                      <a:pPr algn="l" fontAlgn="b"/>
                      <a:r>
                        <a:rPr lang="en-IN" sz="1200" u="none" strike="noStrike" dirty="0">
                          <a:effectLst/>
                        </a:rPr>
                        <a:t>Constituency ID</a:t>
                      </a:r>
                      <a:endParaRPr lang="en-IN" sz="1200" b="0" i="0" u="none" strike="noStrike" dirty="0">
                        <a:solidFill>
                          <a:srgbClr val="000000"/>
                        </a:solidFill>
                        <a:effectLst/>
                        <a:latin typeface="Calibri" panose="020F0502020204030204" pitchFamily="34" charset="0"/>
                      </a:endParaRPr>
                    </a:p>
                  </a:txBody>
                  <a:tcPr marL="9525" marR="9525" marT="9525" marB="0" anchor="ctr">
                    <a:solidFill>
                      <a:schemeClr val="accent2">
                        <a:lumMod val="60000"/>
                        <a:lumOff val="40000"/>
                      </a:schemeClr>
                    </a:solidFill>
                  </a:tcPr>
                </a:tc>
                <a:extLst>
                  <a:ext uri="{0D108BD9-81ED-4DB2-BD59-A6C34878D82A}">
                    <a16:rowId xmlns:a16="http://schemas.microsoft.com/office/drawing/2014/main" val="3054451873"/>
                  </a:ext>
                </a:extLst>
              </a:tr>
              <a:tr h="207843">
                <a:tc>
                  <a:txBody>
                    <a:bodyPr/>
                    <a:lstStyle/>
                    <a:p>
                      <a:pPr algn="l" fontAlgn="b"/>
                      <a:r>
                        <a:rPr lang="en-IN" sz="1200" u="none" strike="noStrike" dirty="0">
                          <a:effectLst/>
                        </a:rPr>
                        <a:t>Party ID</a:t>
                      </a:r>
                      <a:endParaRPr lang="en-IN" sz="1200" b="0" i="0" u="none" strike="noStrike" dirty="0">
                        <a:solidFill>
                          <a:srgbClr val="000000"/>
                        </a:solidFill>
                        <a:effectLst/>
                        <a:latin typeface="Calibri" panose="020F0502020204030204" pitchFamily="34" charset="0"/>
                      </a:endParaRPr>
                    </a:p>
                  </a:txBody>
                  <a:tcPr marL="9525" marR="9525" marT="9525" marB="0" anchor="ctr">
                    <a:solidFill>
                      <a:srgbClr val="92D050"/>
                    </a:solidFill>
                  </a:tcPr>
                </a:tc>
                <a:extLst>
                  <a:ext uri="{0D108BD9-81ED-4DB2-BD59-A6C34878D82A}">
                    <a16:rowId xmlns:a16="http://schemas.microsoft.com/office/drawing/2014/main" val="926861593"/>
                  </a:ext>
                </a:extLst>
              </a:tr>
            </a:tbl>
          </a:graphicData>
        </a:graphic>
      </p:graphicFrame>
      <p:graphicFrame>
        <p:nvGraphicFramePr>
          <p:cNvPr id="6" name="Table 5">
            <a:extLst>
              <a:ext uri="{FF2B5EF4-FFF2-40B4-BE49-F238E27FC236}">
                <a16:creationId xmlns:a16="http://schemas.microsoft.com/office/drawing/2014/main" id="{40013526-A28C-4C7A-D511-3128861040F6}"/>
              </a:ext>
            </a:extLst>
          </p:cNvPr>
          <p:cNvGraphicFramePr>
            <a:graphicFrameLocks noGrp="1"/>
          </p:cNvGraphicFramePr>
          <p:nvPr>
            <p:extLst>
              <p:ext uri="{D42A27DB-BD31-4B8C-83A1-F6EECF244321}">
                <p14:modId xmlns:p14="http://schemas.microsoft.com/office/powerpoint/2010/main" val="4215269328"/>
              </p:ext>
            </p:extLst>
          </p:nvPr>
        </p:nvGraphicFramePr>
        <p:xfrm>
          <a:off x="4580626" y="2104847"/>
          <a:ext cx="1440612" cy="847544"/>
        </p:xfrm>
        <a:graphic>
          <a:graphicData uri="http://schemas.openxmlformats.org/drawingml/2006/table">
            <a:tbl>
              <a:tblPr>
                <a:tableStyleId>{22838BEF-8BB2-4498-84A7-C5851F593DF1}</a:tableStyleId>
              </a:tblPr>
              <a:tblGrid>
                <a:gridCol w="1440612">
                  <a:extLst>
                    <a:ext uri="{9D8B030D-6E8A-4147-A177-3AD203B41FA5}">
                      <a16:colId xmlns:a16="http://schemas.microsoft.com/office/drawing/2014/main" val="1798366723"/>
                    </a:ext>
                  </a:extLst>
                </a:gridCol>
              </a:tblGrid>
              <a:tr h="211886">
                <a:tc>
                  <a:txBody>
                    <a:bodyPr/>
                    <a:lstStyle/>
                    <a:p>
                      <a:pPr algn="l" fontAlgn="b"/>
                      <a:r>
                        <a:rPr lang="en-IN" sz="1200" b="1" i="1" u="none" strike="noStrike" dirty="0" err="1">
                          <a:solidFill>
                            <a:schemeClr val="bg1"/>
                          </a:solidFill>
                          <a:effectLst/>
                        </a:rPr>
                        <a:t>partywise_results</a:t>
                      </a:r>
                      <a:r>
                        <a:rPr lang="en-IN" sz="1200" b="1" i="1" u="none" strike="noStrike" dirty="0">
                          <a:solidFill>
                            <a:schemeClr val="bg1"/>
                          </a:solidFill>
                          <a:effectLst/>
                        </a:rPr>
                        <a:t> (pr)</a:t>
                      </a:r>
                      <a:endParaRPr lang="en-IN" sz="1200" b="1" i="1" u="none" strike="noStrike" dirty="0">
                        <a:solidFill>
                          <a:schemeClr val="bg1"/>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3023382202"/>
                  </a:ext>
                </a:extLst>
              </a:tr>
              <a:tr h="211886">
                <a:tc>
                  <a:txBody>
                    <a:bodyPr/>
                    <a:lstStyle/>
                    <a:p>
                      <a:pPr algn="l" fontAlgn="b"/>
                      <a:r>
                        <a:rPr lang="en-IN" sz="1200" u="none" strike="noStrike" dirty="0">
                          <a:effectLst/>
                        </a:rPr>
                        <a:t>Party</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04992842"/>
                  </a:ext>
                </a:extLst>
              </a:tr>
              <a:tr h="211886">
                <a:tc>
                  <a:txBody>
                    <a:bodyPr/>
                    <a:lstStyle/>
                    <a:p>
                      <a:pPr algn="l" fontAlgn="b"/>
                      <a:r>
                        <a:rPr lang="en-IN" sz="1200" u="none" strike="noStrike" dirty="0">
                          <a:effectLst/>
                        </a:rPr>
                        <a:t>Won</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6904002"/>
                  </a:ext>
                </a:extLst>
              </a:tr>
              <a:tr h="211886">
                <a:tc>
                  <a:txBody>
                    <a:bodyPr/>
                    <a:lstStyle/>
                    <a:p>
                      <a:pPr algn="l" fontAlgn="b"/>
                      <a:r>
                        <a:rPr lang="en-IN" sz="1200" u="none" strike="noStrike" dirty="0">
                          <a:effectLst/>
                        </a:rPr>
                        <a:t>Party ID</a:t>
                      </a:r>
                      <a:endParaRPr lang="en-IN" sz="1200" b="0" i="0" u="none" strike="noStrike" dirty="0">
                        <a:solidFill>
                          <a:srgbClr val="000000"/>
                        </a:solidFill>
                        <a:effectLst/>
                        <a:latin typeface="Calibri" panose="020F0502020204030204" pitchFamily="34" charset="0"/>
                      </a:endParaRPr>
                    </a:p>
                  </a:txBody>
                  <a:tcPr marL="9525" marR="9525" marT="9525" marB="0" anchor="ctr">
                    <a:solidFill>
                      <a:srgbClr val="92D050"/>
                    </a:solidFill>
                  </a:tcPr>
                </a:tc>
                <a:extLst>
                  <a:ext uri="{0D108BD9-81ED-4DB2-BD59-A6C34878D82A}">
                    <a16:rowId xmlns:a16="http://schemas.microsoft.com/office/drawing/2014/main" val="1307319941"/>
                  </a:ext>
                </a:extLst>
              </a:tr>
            </a:tbl>
          </a:graphicData>
        </a:graphic>
      </p:graphicFrame>
      <p:graphicFrame>
        <p:nvGraphicFramePr>
          <p:cNvPr id="7" name="Table 6">
            <a:extLst>
              <a:ext uri="{FF2B5EF4-FFF2-40B4-BE49-F238E27FC236}">
                <a16:creationId xmlns:a16="http://schemas.microsoft.com/office/drawing/2014/main" id="{E2E83A1F-B549-96B3-6D0C-65B02B114669}"/>
              </a:ext>
            </a:extLst>
          </p:cNvPr>
          <p:cNvGraphicFramePr>
            <a:graphicFrameLocks noGrp="1"/>
          </p:cNvGraphicFramePr>
          <p:nvPr>
            <p:extLst>
              <p:ext uri="{D42A27DB-BD31-4B8C-83A1-F6EECF244321}">
                <p14:modId xmlns:p14="http://schemas.microsoft.com/office/powerpoint/2010/main" val="3863638449"/>
              </p:ext>
            </p:extLst>
          </p:nvPr>
        </p:nvGraphicFramePr>
        <p:xfrm>
          <a:off x="10007719" y="3133219"/>
          <a:ext cx="860485" cy="664231"/>
        </p:xfrm>
        <a:graphic>
          <a:graphicData uri="http://schemas.openxmlformats.org/drawingml/2006/table">
            <a:tbl>
              <a:tblPr>
                <a:tableStyleId>{22838BEF-8BB2-4498-84A7-C5851F593DF1}</a:tableStyleId>
              </a:tblPr>
              <a:tblGrid>
                <a:gridCol w="860485">
                  <a:extLst>
                    <a:ext uri="{9D8B030D-6E8A-4147-A177-3AD203B41FA5}">
                      <a16:colId xmlns:a16="http://schemas.microsoft.com/office/drawing/2014/main" val="1662601645"/>
                    </a:ext>
                  </a:extLst>
                </a:gridCol>
              </a:tblGrid>
              <a:tr h="219345">
                <a:tc>
                  <a:txBody>
                    <a:bodyPr/>
                    <a:lstStyle/>
                    <a:p>
                      <a:pPr algn="l" fontAlgn="b"/>
                      <a:r>
                        <a:rPr lang="en-IN" sz="1200" b="1" i="1" u="none" strike="noStrike" dirty="0">
                          <a:solidFill>
                            <a:schemeClr val="bg1"/>
                          </a:solidFill>
                          <a:effectLst/>
                        </a:rPr>
                        <a:t>States (s)</a:t>
                      </a:r>
                      <a:endParaRPr lang="en-IN" sz="1200" b="1" i="1" u="none" strike="noStrike" dirty="0">
                        <a:solidFill>
                          <a:schemeClr val="bg1"/>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90609953"/>
                  </a:ext>
                </a:extLst>
              </a:tr>
              <a:tr h="219345">
                <a:tc>
                  <a:txBody>
                    <a:bodyPr/>
                    <a:lstStyle/>
                    <a:p>
                      <a:pPr algn="l" fontAlgn="b"/>
                      <a:r>
                        <a:rPr lang="en-IN" sz="1200" u="none" strike="noStrike" dirty="0">
                          <a:effectLst/>
                        </a:rPr>
                        <a:t>State ID</a:t>
                      </a:r>
                      <a:endParaRPr lang="en-IN" sz="1200" b="0" i="0" u="none" strike="noStrike" dirty="0">
                        <a:solidFill>
                          <a:srgbClr val="000000"/>
                        </a:solidFill>
                        <a:effectLst/>
                        <a:latin typeface="Calibri" panose="020F0502020204030204" pitchFamily="34" charset="0"/>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1835131492"/>
                  </a:ext>
                </a:extLst>
              </a:tr>
              <a:tr h="225541">
                <a:tc>
                  <a:txBody>
                    <a:bodyPr/>
                    <a:lstStyle/>
                    <a:p>
                      <a:pPr algn="l" fontAlgn="b"/>
                      <a:r>
                        <a:rPr lang="en-IN" sz="1200" u="none" strike="noStrike" dirty="0">
                          <a:effectLst/>
                        </a:rPr>
                        <a:t>State</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89302202"/>
                  </a:ext>
                </a:extLst>
              </a:tr>
            </a:tbl>
          </a:graphicData>
        </a:graphic>
      </p:graphicFrame>
      <p:graphicFrame>
        <p:nvGraphicFramePr>
          <p:cNvPr id="8" name="Table 7">
            <a:extLst>
              <a:ext uri="{FF2B5EF4-FFF2-40B4-BE49-F238E27FC236}">
                <a16:creationId xmlns:a16="http://schemas.microsoft.com/office/drawing/2014/main" id="{05482AE6-0392-144C-803A-A09CC1012521}"/>
              </a:ext>
            </a:extLst>
          </p:cNvPr>
          <p:cNvGraphicFramePr>
            <a:graphicFrameLocks noGrp="1"/>
          </p:cNvGraphicFramePr>
          <p:nvPr>
            <p:extLst>
              <p:ext uri="{D42A27DB-BD31-4B8C-83A1-F6EECF244321}">
                <p14:modId xmlns:p14="http://schemas.microsoft.com/office/powerpoint/2010/main" val="1891390965"/>
              </p:ext>
            </p:extLst>
          </p:nvPr>
        </p:nvGraphicFramePr>
        <p:xfrm>
          <a:off x="7674513" y="4030967"/>
          <a:ext cx="1702400" cy="2078430"/>
        </p:xfrm>
        <a:graphic>
          <a:graphicData uri="http://schemas.openxmlformats.org/drawingml/2006/table">
            <a:tbl>
              <a:tblPr>
                <a:tableStyleId>{22838BEF-8BB2-4498-84A7-C5851F593DF1}</a:tableStyleId>
              </a:tblPr>
              <a:tblGrid>
                <a:gridCol w="1702400">
                  <a:extLst>
                    <a:ext uri="{9D8B030D-6E8A-4147-A177-3AD203B41FA5}">
                      <a16:colId xmlns:a16="http://schemas.microsoft.com/office/drawing/2014/main" val="3562918650"/>
                    </a:ext>
                  </a:extLst>
                </a:gridCol>
              </a:tblGrid>
              <a:tr h="207843">
                <a:tc>
                  <a:txBody>
                    <a:bodyPr/>
                    <a:lstStyle/>
                    <a:p>
                      <a:pPr algn="l" fontAlgn="b"/>
                      <a:r>
                        <a:rPr lang="en-IN" sz="1200" b="1" i="1" u="none" strike="noStrike" dirty="0" err="1">
                          <a:solidFill>
                            <a:schemeClr val="bg1"/>
                          </a:solidFill>
                          <a:effectLst/>
                        </a:rPr>
                        <a:t>statewise_results</a:t>
                      </a:r>
                      <a:r>
                        <a:rPr lang="en-IN" sz="1200" b="1" i="1" u="none" strike="noStrike" dirty="0">
                          <a:solidFill>
                            <a:schemeClr val="bg1"/>
                          </a:solidFill>
                          <a:effectLst/>
                        </a:rPr>
                        <a:t> (</a:t>
                      </a:r>
                      <a:r>
                        <a:rPr lang="en-IN" sz="1200" b="1" i="1" u="none" strike="noStrike" dirty="0" err="1">
                          <a:solidFill>
                            <a:schemeClr val="bg1"/>
                          </a:solidFill>
                          <a:effectLst/>
                        </a:rPr>
                        <a:t>sr</a:t>
                      </a:r>
                      <a:r>
                        <a:rPr lang="en-IN" sz="1200" b="1" i="1" u="none" strike="noStrike" dirty="0">
                          <a:solidFill>
                            <a:schemeClr val="bg1"/>
                          </a:solidFill>
                          <a:effectLst/>
                        </a:rPr>
                        <a:t>)</a:t>
                      </a:r>
                      <a:endParaRPr lang="en-IN" sz="1200" b="1" i="1" u="none" strike="noStrike" dirty="0">
                        <a:solidFill>
                          <a:schemeClr val="bg1"/>
                        </a:solidFill>
                        <a:effectLst/>
                        <a:latin typeface="Calibri" panose="020F0502020204030204" pitchFamily="34" charset="0"/>
                      </a:endParaRPr>
                    </a:p>
                  </a:txBody>
                  <a:tcPr marL="9525" marR="9525" marT="9525" marB="0" anchor="ctr">
                    <a:solidFill>
                      <a:schemeClr val="accent1">
                        <a:lumMod val="75000"/>
                      </a:schemeClr>
                    </a:solidFill>
                  </a:tcPr>
                </a:tc>
                <a:extLst>
                  <a:ext uri="{0D108BD9-81ED-4DB2-BD59-A6C34878D82A}">
                    <a16:rowId xmlns:a16="http://schemas.microsoft.com/office/drawing/2014/main" val="865649652"/>
                  </a:ext>
                </a:extLst>
              </a:tr>
              <a:tr h="207843">
                <a:tc>
                  <a:txBody>
                    <a:bodyPr/>
                    <a:lstStyle/>
                    <a:p>
                      <a:pPr algn="l" fontAlgn="b"/>
                      <a:r>
                        <a:rPr lang="en-IN" sz="1200" u="none" strike="noStrike" dirty="0">
                          <a:effectLst/>
                        </a:rPr>
                        <a:t>Constituency</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80399147"/>
                  </a:ext>
                </a:extLst>
              </a:tr>
              <a:tr h="207843">
                <a:tc>
                  <a:txBody>
                    <a:bodyPr/>
                    <a:lstStyle/>
                    <a:p>
                      <a:pPr algn="l" fontAlgn="b"/>
                      <a:r>
                        <a:rPr lang="en-IN" sz="1200" u="none" strike="noStrike">
                          <a:effectLst/>
                        </a:rPr>
                        <a:t>Const. No.</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83166327"/>
                  </a:ext>
                </a:extLst>
              </a:tr>
              <a:tr h="207843">
                <a:tc>
                  <a:txBody>
                    <a:bodyPr/>
                    <a:lstStyle/>
                    <a:p>
                      <a:pPr algn="l" fontAlgn="b"/>
                      <a:r>
                        <a:rPr lang="en-IN" sz="1200" u="none" strike="noStrike" dirty="0">
                          <a:effectLst/>
                        </a:rPr>
                        <a:t>Parliament Constituency</a:t>
                      </a:r>
                      <a:endParaRPr lang="en-IN" sz="1200" b="0" i="0" u="none" strike="noStrike" dirty="0">
                        <a:solidFill>
                          <a:srgbClr val="000000"/>
                        </a:solidFill>
                        <a:effectLst/>
                        <a:latin typeface="Calibri" panose="020F0502020204030204" pitchFamily="34"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1510528841"/>
                  </a:ext>
                </a:extLst>
              </a:tr>
              <a:tr h="207843">
                <a:tc>
                  <a:txBody>
                    <a:bodyPr/>
                    <a:lstStyle/>
                    <a:p>
                      <a:pPr algn="l" fontAlgn="b"/>
                      <a:r>
                        <a:rPr lang="en-IN" sz="1200" u="none" strike="noStrike">
                          <a:effectLst/>
                        </a:rPr>
                        <a:t>Leading Candidate</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93712411"/>
                  </a:ext>
                </a:extLst>
              </a:tr>
              <a:tr h="207843">
                <a:tc>
                  <a:txBody>
                    <a:bodyPr/>
                    <a:lstStyle/>
                    <a:p>
                      <a:pPr algn="l" fontAlgn="b"/>
                      <a:r>
                        <a:rPr lang="en-IN" sz="1200" u="none" strike="noStrike" dirty="0">
                          <a:effectLst/>
                        </a:rPr>
                        <a:t>Trailing Candidate</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84604180"/>
                  </a:ext>
                </a:extLst>
              </a:tr>
              <a:tr h="207843">
                <a:tc>
                  <a:txBody>
                    <a:bodyPr/>
                    <a:lstStyle/>
                    <a:p>
                      <a:pPr algn="l" fontAlgn="b"/>
                      <a:r>
                        <a:rPr lang="en-IN" sz="1200" u="none" strike="noStrike">
                          <a:effectLst/>
                        </a:rPr>
                        <a:t>Margin</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33010785"/>
                  </a:ext>
                </a:extLst>
              </a:tr>
              <a:tr h="207843">
                <a:tc>
                  <a:txBody>
                    <a:bodyPr/>
                    <a:lstStyle/>
                    <a:p>
                      <a:pPr algn="l" fontAlgn="b"/>
                      <a:r>
                        <a:rPr lang="en-IN" sz="1200" u="none" strike="noStrike">
                          <a:effectLst/>
                        </a:rPr>
                        <a:t>Status</a:t>
                      </a:r>
                      <a:endParaRPr lang="en-IN"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68495430"/>
                  </a:ext>
                </a:extLst>
              </a:tr>
              <a:tr h="207843">
                <a:tc>
                  <a:txBody>
                    <a:bodyPr/>
                    <a:lstStyle/>
                    <a:p>
                      <a:pPr algn="l" fontAlgn="b"/>
                      <a:r>
                        <a:rPr lang="en-IN" sz="1200" u="none" strike="noStrike" dirty="0">
                          <a:effectLst/>
                        </a:rPr>
                        <a:t>State ID</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94339285"/>
                  </a:ext>
                </a:extLst>
              </a:tr>
              <a:tr h="207843">
                <a:tc>
                  <a:txBody>
                    <a:bodyPr/>
                    <a:lstStyle/>
                    <a:p>
                      <a:pPr algn="l" fontAlgn="b"/>
                      <a:r>
                        <a:rPr lang="en-US" sz="1200" u="none" strike="noStrike" dirty="0">
                          <a:effectLst/>
                        </a:rPr>
                        <a:t>State</a:t>
                      </a:r>
                      <a:endParaRPr lang="en-IN" sz="1200" u="none" strike="noStrike" dirty="0">
                        <a:effectLst/>
                      </a:endParaRPr>
                    </a:p>
                  </a:txBody>
                  <a:tcPr marL="9525" marR="9525" marT="9525" marB="0" anchor="ctr"/>
                </a:tc>
                <a:extLst>
                  <a:ext uri="{0D108BD9-81ED-4DB2-BD59-A6C34878D82A}">
                    <a16:rowId xmlns:a16="http://schemas.microsoft.com/office/drawing/2014/main" val="1937196275"/>
                  </a:ext>
                </a:extLst>
              </a:tr>
            </a:tbl>
          </a:graphicData>
        </a:graphic>
      </p:graphicFrame>
      <p:cxnSp>
        <p:nvCxnSpPr>
          <p:cNvPr id="3" name="Straight Connector 2">
            <a:extLst>
              <a:ext uri="{FF2B5EF4-FFF2-40B4-BE49-F238E27FC236}">
                <a16:creationId xmlns:a16="http://schemas.microsoft.com/office/drawing/2014/main" id="{31F16BA0-B435-434E-4533-AC12B29B20B2}"/>
              </a:ext>
            </a:extLst>
          </p:cNvPr>
          <p:cNvCxnSpPr/>
          <p:nvPr/>
        </p:nvCxnSpPr>
        <p:spPr>
          <a:xfrm>
            <a:off x="5300932" y="2952391"/>
            <a:ext cx="0" cy="106752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71824DFB-D01E-F062-0C45-86097A97AC9B}"/>
              </a:ext>
            </a:extLst>
          </p:cNvPr>
          <p:cNvCxnSpPr>
            <a:cxnSpLocks/>
          </p:cNvCxnSpPr>
          <p:nvPr/>
        </p:nvCxnSpPr>
        <p:spPr>
          <a:xfrm>
            <a:off x="2562044" y="4855952"/>
            <a:ext cx="180675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22A6C98C-ECB4-0720-8F89-161501802FC8}"/>
              </a:ext>
            </a:extLst>
          </p:cNvPr>
          <p:cNvCxnSpPr>
            <a:cxnSpLocks/>
          </p:cNvCxnSpPr>
          <p:nvPr/>
        </p:nvCxnSpPr>
        <p:spPr>
          <a:xfrm>
            <a:off x="6366294" y="4930722"/>
            <a:ext cx="130821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6963575A-9F66-31CC-610A-CCEB32947950}"/>
              </a:ext>
            </a:extLst>
          </p:cNvPr>
          <p:cNvCxnSpPr>
            <a:cxnSpLocks/>
          </p:cNvCxnSpPr>
          <p:nvPr/>
        </p:nvCxnSpPr>
        <p:spPr>
          <a:xfrm>
            <a:off x="9376913" y="5191665"/>
            <a:ext cx="106104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C5D9B085-7D97-2511-FDC4-3FDF3BD2F6B1}"/>
              </a:ext>
            </a:extLst>
          </p:cNvPr>
          <p:cNvCxnSpPr>
            <a:cxnSpLocks/>
          </p:cNvCxnSpPr>
          <p:nvPr/>
        </p:nvCxnSpPr>
        <p:spPr>
          <a:xfrm>
            <a:off x="10437962" y="3806679"/>
            <a:ext cx="0" cy="1391456"/>
          </a:xfrm>
          <a:prstGeom prst="line">
            <a:avLst/>
          </a:prstGeom>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E13AB42A-D42E-4E0B-F968-4FA2EC8ACDE6}"/>
              </a:ext>
            </a:extLst>
          </p:cNvPr>
          <p:cNvSpPr txBox="1"/>
          <p:nvPr/>
        </p:nvSpPr>
        <p:spPr>
          <a:xfrm>
            <a:off x="2900391" y="4588667"/>
            <a:ext cx="1130060" cy="261610"/>
          </a:xfrm>
          <a:prstGeom prst="rect">
            <a:avLst/>
          </a:prstGeom>
          <a:noFill/>
        </p:spPr>
        <p:txBody>
          <a:bodyPr wrap="square" rtlCol="0">
            <a:spAutoFit/>
          </a:bodyPr>
          <a:lstStyle/>
          <a:p>
            <a:r>
              <a:rPr lang="en-IN" sz="1050" b="1" u="none" strike="noStrike" dirty="0">
                <a:effectLst/>
              </a:rPr>
              <a:t>Constituency ID</a:t>
            </a:r>
            <a:endParaRPr lang="en-IN" sz="1050" b="1" i="0" u="none" strike="noStrike" dirty="0">
              <a:solidFill>
                <a:srgbClr val="000000"/>
              </a:solidFill>
              <a:effectLst/>
              <a:latin typeface="Calibri" panose="020F0502020204030204" pitchFamily="34" charset="0"/>
            </a:endParaRPr>
          </a:p>
        </p:txBody>
      </p:sp>
      <p:sp>
        <p:nvSpPr>
          <p:cNvPr id="19" name="TextBox 18">
            <a:extLst>
              <a:ext uri="{FF2B5EF4-FFF2-40B4-BE49-F238E27FC236}">
                <a16:creationId xmlns:a16="http://schemas.microsoft.com/office/drawing/2014/main" id="{D4064F27-5BCB-D7B4-EA36-D902790FE89C}"/>
              </a:ext>
            </a:extLst>
          </p:cNvPr>
          <p:cNvSpPr txBox="1"/>
          <p:nvPr/>
        </p:nvSpPr>
        <p:spPr>
          <a:xfrm>
            <a:off x="9633430" y="4912862"/>
            <a:ext cx="651534" cy="261610"/>
          </a:xfrm>
          <a:prstGeom prst="rect">
            <a:avLst/>
          </a:prstGeom>
          <a:noFill/>
        </p:spPr>
        <p:txBody>
          <a:bodyPr wrap="square" rtlCol="0">
            <a:spAutoFit/>
          </a:bodyPr>
          <a:lstStyle>
            <a:defPPr>
              <a:defRPr lang="en-US"/>
            </a:defPPr>
            <a:lvl1pPr>
              <a:defRPr sz="1050" b="1" u="none" strike="noStrike">
                <a:effectLst/>
              </a:defRPr>
            </a:lvl1pPr>
          </a:lstStyle>
          <a:p>
            <a:r>
              <a:rPr lang="en-IN" dirty="0"/>
              <a:t>State ID</a:t>
            </a:r>
          </a:p>
        </p:txBody>
      </p:sp>
      <p:sp>
        <p:nvSpPr>
          <p:cNvPr id="20" name="TextBox 19">
            <a:extLst>
              <a:ext uri="{FF2B5EF4-FFF2-40B4-BE49-F238E27FC236}">
                <a16:creationId xmlns:a16="http://schemas.microsoft.com/office/drawing/2014/main" id="{48BFD8A5-E30B-31EB-7614-45AC70682565}"/>
              </a:ext>
            </a:extLst>
          </p:cNvPr>
          <p:cNvSpPr txBox="1"/>
          <p:nvPr/>
        </p:nvSpPr>
        <p:spPr>
          <a:xfrm>
            <a:off x="6455373" y="4507751"/>
            <a:ext cx="1130060" cy="415498"/>
          </a:xfrm>
          <a:prstGeom prst="rect">
            <a:avLst/>
          </a:prstGeom>
          <a:noFill/>
        </p:spPr>
        <p:txBody>
          <a:bodyPr wrap="square" rtlCol="0">
            <a:spAutoFit/>
          </a:bodyPr>
          <a:lstStyle/>
          <a:p>
            <a:pPr algn="ctr"/>
            <a:r>
              <a:rPr lang="en-IN" sz="1050" b="1" u="none" strike="noStrike" dirty="0">
                <a:effectLst/>
              </a:rPr>
              <a:t>Parliament Constituency</a:t>
            </a:r>
            <a:endParaRPr lang="en-IN" sz="1050" b="1" i="0" u="none" strike="noStrike" dirty="0">
              <a:solidFill>
                <a:srgbClr val="000000"/>
              </a:solidFill>
              <a:effectLst/>
              <a:latin typeface="Calibri" panose="020F0502020204030204" pitchFamily="34" charset="0"/>
            </a:endParaRPr>
          </a:p>
        </p:txBody>
      </p:sp>
      <p:sp>
        <p:nvSpPr>
          <p:cNvPr id="21" name="TextBox 20">
            <a:extLst>
              <a:ext uri="{FF2B5EF4-FFF2-40B4-BE49-F238E27FC236}">
                <a16:creationId xmlns:a16="http://schemas.microsoft.com/office/drawing/2014/main" id="{C60A4DAE-EDE0-EAF7-AFC2-6EFACCEA7161}"/>
              </a:ext>
            </a:extLst>
          </p:cNvPr>
          <p:cNvSpPr txBox="1"/>
          <p:nvPr/>
        </p:nvSpPr>
        <p:spPr>
          <a:xfrm>
            <a:off x="5285956" y="3334530"/>
            <a:ext cx="651534" cy="261610"/>
          </a:xfrm>
          <a:prstGeom prst="rect">
            <a:avLst/>
          </a:prstGeom>
          <a:noFill/>
        </p:spPr>
        <p:txBody>
          <a:bodyPr wrap="square" rtlCol="0">
            <a:spAutoFit/>
          </a:bodyPr>
          <a:lstStyle>
            <a:defPPr>
              <a:defRPr lang="en-US"/>
            </a:defPPr>
            <a:lvl1pPr>
              <a:defRPr sz="1050" b="1" u="none" strike="noStrike">
                <a:effectLst/>
              </a:defRPr>
            </a:lvl1pPr>
          </a:lstStyle>
          <a:p>
            <a:r>
              <a:rPr lang="en-IN" dirty="0"/>
              <a:t>Party ID</a:t>
            </a:r>
          </a:p>
        </p:txBody>
      </p:sp>
      <p:sp>
        <p:nvSpPr>
          <p:cNvPr id="22" name="TextBox 21">
            <a:extLst>
              <a:ext uri="{FF2B5EF4-FFF2-40B4-BE49-F238E27FC236}">
                <a16:creationId xmlns:a16="http://schemas.microsoft.com/office/drawing/2014/main" id="{EDCD4D04-EEDD-4743-053C-3B35EF14CEDF}"/>
              </a:ext>
            </a:extLst>
          </p:cNvPr>
          <p:cNvSpPr txBox="1"/>
          <p:nvPr/>
        </p:nvSpPr>
        <p:spPr>
          <a:xfrm>
            <a:off x="347870" y="1337032"/>
            <a:ext cx="7786838" cy="461665"/>
          </a:xfrm>
          <a:prstGeom prst="rect">
            <a:avLst/>
          </a:prstGeom>
          <a:noFill/>
          <a:ln w="28575">
            <a:solidFill>
              <a:schemeClr val="accent6">
                <a:lumMod val="50000"/>
              </a:schemeClr>
            </a:solidFill>
          </a:ln>
        </p:spPr>
        <p:txBody>
          <a:bodyPr wrap="square" rtlCol="0">
            <a:spAutoFit/>
          </a:bodyPr>
          <a:lstStyle/>
          <a:p>
            <a:pPr algn="ctr"/>
            <a:r>
              <a:rPr lang="en-US" sz="2400" b="1" dirty="0">
                <a:solidFill>
                  <a:schemeClr val="accent6">
                    <a:lumMod val="50000"/>
                  </a:schemeClr>
                </a:solidFill>
                <a:latin typeface="Arial Rounded MT Bold" panose="020F0704030504030204" pitchFamily="34" charset="0"/>
              </a:rPr>
              <a:t>ENTITY RELATIONSHIP DIAGRAM (ERD) / SCHEMA</a:t>
            </a:r>
            <a:endParaRPr lang="en-IN" sz="2400" b="1" dirty="0">
              <a:solidFill>
                <a:schemeClr val="accent6">
                  <a:lumMod val="50000"/>
                </a:schemeClr>
              </a:solidFill>
              <a:latin typeface="Arial Rounded MT Bold" panose="020F0704030504030204" pitchFamily="34" charset="0"/>
            </a:endParaRPr>
          </a:p>
        </p:txBody>
      </p:sp>
      <p:sp>
        <p:nvSpPr>
          <p:cNvPr id="23" name="TextBox 22">
            <a:extLst>
              <a:ext uri="{FF2B5EF4-FFF2-40B4-BE49-F238E27FC236}">
                <a16:creationId xmlns:a16="http://schemas.microsoft.com/office/drawing/2014/main" id="{C349A462-F683-FF9E-2884-322C8E54AF6A}"/>
              </a:ext>
            </a:extLst>
          </p:cNvPr>
          <p:cNvSpPr txBox="1"/>
          <p:nvPr/>
        </p:nvSpPr>
        <p:spPr>
          <a:xfrm>
            <a:off x="225931" y="-1714"/>
            <a:ext cx="4577812" cy="707886"/>
          </a:xfrm>
          <a:prstGeom prst="rect">
            <a:avLst/>
          </a:prstGeom>
          <a:noFill/>
        </p:spPr>
        <p:txBody>
          <a:bodyPr wrap="square" rtlCol="0">
            <a:spAutoFit/>
          </a:bodyPr>
          <a:lstStyle/>
          <a:p>
            <a:r>
              <a:rPr lang="en-US" sz="4000" dirty="0">
                <a:solidFill>
                  <a:schemeClr val="accent1">
                    <a:lumMod val="50000"/>
                  </a:schemeClr>
                </a:solidFill>
                <a:latin typeface="Arial Black" panose="020B0A04020102020204" pitchFamily="34" charset="0"/>
              </a:rPr>
              <a:t>SQL PROJECT</a:t>
            </a:r>
            <a:endParaRPr lang="en-IN" sz="4000" dirty="0">
              <a:solidFill>
                <a:schemeClr val="accent1">
                  <a:lumMod val="50000"/>
                </a:schemeClr>
              </a:solidFill>
              <a:latin typeface="Arial Black" panose="020B0A04020102020204" pitchFamily="34" charset="0"/>
            </a:endParaRPr>
          </a:p>
        </p:txBody>
      </p:sp>
      <p:sp>
        <p:nvSpPr>
          <p:cNvPr id="27" name="Rectangle 26">
            <a:extLst>
              <a:ext uri="{FF2B5EF4-FFF2-40B4-BE49-F238E27FC236}">
                <a16:creationId xmlns:a16="http://schemas.microsoft.com/office/drawing/2014/main" id="{656ED3E7-5D75-8B13-5431-49CF2DE9437F}"/>
              </a:ext>
            </a:extLst>
          </p:cNvPr>
          <p:cNvSpPr/>
          <p:nvPr/>
        </p:nvSpPr>
        <p:spPr>
          <a:xfrm>
            <a:off x="347870" y="1930448"/>
            <a:ext cx="10875095" cy="4323703"/>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066B2E6-A2B6-C6DA-9CEF-BE3B04956DDA}"/>
              </a:ext>
            </a:extLst>
          </p:cNvPr>
          <p:cNvSpPr txBox="1"/>
          <p:nvPr/>
        </p:nvSpPr>
        <p:spPr>
          <a:xfrm>
            <a:off x="225931" y="674938"/>
            <a:ext cx="10460556" cy="523220"/>
          </a:xfrm>
          <a:prstGeom prst="rect">
            <a:avLst/>
          </a:prstGeom>
          <a:noFill/>
        </p:spPr>
        <p:txBody>
          <a:bodyPr wrap="none" rtlCol="0">
            <a:spAutoFit/>
          </a:bodyPr>
          <a:lstStyle/>
          <a:p>
            <a:r>
              <a:rPr lang="en-IN" sz="2800" b="1" dirty="0">
                <a:solidFill>
                  <a:schemeClr val="accent2">
                    <a:lumMod val="75000"/>
                  </a:schemeClr>
                </a:solidFill>
                <a:latin typeface="Copperplate Gothic Bold" panose="020E0705020206020404" pitchFamily="34" charset="0"/>
              </a:rPr>
              <a:t>INDIA </a:t>
            </a:r>
            <a:r>
              <a:rPr lang="en-IN" sz="2800" b="1" dirty="0">
                <a:solidFill>
                  <a:schemeClr val="accent1">
                    <a:lumMod val="75000"/>
                  </a:schemeClr>
                </a:solidFill>
                <a:latin typeface="Copperplate Gothic Bold" panose="020E0705020206020404" pitchFamily="34" charset="0"/>
              </a:rPr>
              <a:t>GENERAL ELECTION </a:t>
            </a:r>
            <a:r>
              <a:rPr lang="en-IN" sz="2800" b="1" dirty="0">
                <a:solidFill>
                  <a:schemeClr val="accent6">
                    <a:lumMod val="75000"/>
                  </a:schemeClr>
                </a:solidFill>
                <a:latin typeface="Copperplate Gothic Bold" panose="020E0705020206020404" pitchFamily="34" charset="0"/>
              </a:rPr>
              <a:t>RESULT ANALYSIS </a:t>
            </a:r>
            <a:r>
              <a:rPr lang="en-IN" sz="2800" b="1" dirty="0">
                <a:solidFill>
                  <a:schemeClr val="tx2">
                    <a:lumMod val="50000"/>
                  </a:schemeClr>
                </a:solidFill>
                <a:latin typeface="Copperplate Gothic Bold" panose="020E0705020206020404" pitchFamily="34" charset="0"/>
              </a:rPr>
              <a:t>2024</a:t>
            </a:r>
          </a:p>
        </p:txBody>
      </p:sp>
    </p:spTree>
    <p:extLst>
      <p:ext uri="{BB962C8B-B14F-4D97-AF65-F5344CB8AC3E}">
        <p14:creationId xmlns:p14="http://schemas.microsoft.com/office/powerpoint/2010/main" val="3953662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469</Words>
  <Application>Microsoft Office PowerPoint</Application>
  <PresentationFormat>Widescreen</PresentationFormat>
  <Paragraphs>98</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Aptos Display</vt:lpstr>
      <vt:lpstr>Arial</vt:lpstr>
      <vt:lpstr>Arial Black</vt:lpstr>
      <vt:lpstr>Arial Rounded MT Bold</vt:lpstr>
      <vt:lpstr>Calibri</vt:lpstr>
      <vt:lpstr>Calibri Light</vt:lpstr>
      <vt:lpstr>Copperplate Gothic Bold</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Suneela R H</cp:lastModifiedBy>
  <cp:revision>26</cp:revision>
  <dcterms:created xsi:type="dcterms:W3CDTF">2024-08-26T16:35:30Z</dcterms:created>
  <dcterms:modified xsi:type="dcterms:W3CDTF">2025-03-10T03:01:19Z</dcterms:modified>
</cp:coreProperties>
</file>