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57" r:id="rId5"/>
    <p:sldId id="258" r:id="rId6"/>
    <p:sldId id="264" r:id="rId7"/>
    <p:sldId id="261" r:id="rId8"/>
    <p:sldId id="262" r:id="rId9"/>
    <p:sldId id="263" r:id="rId10"/>
    <p:sldId id="265" r:id="rId11"/>
    <p:sldId id="266" r:id="rId12"/>
    <p:sldId id="267" r:id="rId13"/>
    <p:sldId id="269" r:id="rId14"/>
    <p:sldId id="268" r:id="rId15"/>
    <p:sldId id="270" r:id="rId16"/>
    <p:sldId id="271" r:id="rId17"/>
    <p:sldId id="272" r:id="rId18"/>
    <p:sldId id="273" r:id="rId19"/>
    <p:sldId id="279" r:id="rId20"/>
    <p:sldId id="274" r:id="rId21"/>
    <p:sldId id="275" r:id="rId22"/>
    <p:sldId id="276" r:id="rId23"/>
    <p:sldId id="280" r:id="rId24"/>
    <p:sldId id="277" r:id="rId25"/>
    <p:sldId id="278" r:id="rId26"/>
    <p:sldId id="281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9966"/>
    <a:srgbClr val="008080"/>
    <a:srgbClr val="3C906A"/>
    <a:srgbClr val="006666"/>
    <a:srgbClr val="0000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49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339966"/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jpe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jpeg"/><Relationship Id="rId4" Type="http://schemas.openxmlformats.org/officeDocument/2006/relationships/image" Target="../media/image29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 smtClean="0">
                <a:latin typeface="Comic Sans MS" pitchFamily="66" charset="0"/>
              </a:rPr>
              <a:t>Kubernetes Security</a:t>
            </a:r>
            <a:endParaRPr lang="en-IN" b="1" dirty="0">
              <a:latin typeface="Comic Sans MS" pitchFamily="66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>
                <a:latin typeface="Comic Sans MS" pitchFamily="66" charset="0"/>
              </a:rPr>
              <a:t>Chen </a:t>
            </a:r>
            <a:r>
              <a:rPr lang="en-IN" dirty="0" err="1" smtClean="0">
                <a:latin typeface="Comic Sans MS" pitchFamily="66" charset="0"/>
              </a:rPr>
              <a:t>Fei</a:t>
            </a:r>
            <a:endParaRPr lang="en-IN" dirty="0" smtClean="0">
              <a:latin typeface="Comic Sans MS" pitchFamily="66" charset="0"/>
            </a:endParaRPr>
          </a:p>
          <a:p>
            <a:r>
              <a:rPr lang="en-IN" dirty="0" err="1" smtClean="0">
                <a:latin typeface="Comic Sans MS" pitchFamily="66" charset="0"/>
              </a:rPr>
              <a:t>Suneel</a:t>
            </a:r>
            <a:r>
              <a:rPr lang="en-IN" dirty="0" smtClean="0">
                <a:latin typeface="Comic Sans MS" pitchFamily="66" charset="0"/>
              </a:rPr>
              <a:t> </a:t>
            </a:r>
            <a:r>
              <a:rPr lang="en-IN" dirty="0" err="1" smtClean="0">
                <a:latin typeface="Comic Sans MS" pitchFamily="66" charset="0"/>
              </a:rPr>
              <a:t>Gandham</a:t>
            </a:r>
            <a:endParaRPr lang="en-IN" dirty="0" smtClean="0">
              <a:latin typeface="Comic Sans MS" pitchFamily="66" charset="0"/>
            </a:endParaRPr>
          </a:p>
          <a:p>
            <a:r>
              <a:rPr lang="en-IN" dirty="0" err="1" smtClean="0">
                <a:latin typeface="Comic Sans MS" pitchFamily="66" charset="0"/>
              </a:rPr>
              <a:t>Ebhadulla</a:t>
            </a:r>
            <a:r>
              <a:rPr lang="en-IN" dirty="0" smtClean="0">
                <a:latin typeface="Comic Sans MS" pitchFamily="66" charset="0"/>
              </a:rPr>
              <a:t> </a:t>
            </a:r>
            <a:r>
              <a:rPr lang="en-IN" dirty="0" err="1" smtClean="0">
                <a:latin typeface="Comic Sans MS" pitchFamily="66" charset="0"/>
              </a:rPr>
              <a:t>Shaik</a:t>
            </a:r>
            <a:endParaRPr lang="en-IN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458200" cy="1143000"/>
          </a:xfrm>
        </p:spPr>
        <p:txBody>
          <a:bodyPr>
            <a:normAutofit/>
          </a:bodyPr>
          <a:lstStyle/>
          <a:p>
            <a:pPr algn="l"/>
            <a:r>
              <a:rPr lang="en-IN" sz="3200" b="1" dirty="0" smtClean="0">
                <a:latin typeface="Comic Sans MS" pitchFamily="66" charset="0"/>
              </a:rPr>
              <a:t>How Secure Kubernetes by default?</a:t>
            </a:r>
            <a:endParaRPr lang="en-IN" sz="3200" b="1" dirty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 smtClean="0">
                <a:latin typeface="Comic Sans MS" pitchFamily="66" charset="0"/>
              </a:rPr>
              <a:t>Misconception: </a:t>
            </a:r>
            <a:r>
              <a:rPr lang="en-IN" dirty="0" smtClean="0">
                <a:latin typeface="Comic Sans MS" pitchFamily="66" charset="0"/>
              </a:rPr>
              <a:t>Cloud is always secure. </a:t>
            </a:r>
          </a:p>
          <a:p>
            <a:r>
              <a:rPr lang="en-IN" dirty="0" smtClean="0">
                <a:latin typeface="Comic Sans MS" pitchFamily="66" charset="0"/>
              </a:rPr>
              <a:t>It is just that, on cloud different security tools are available which we can leverage. </a:t>
            </a:r>
          </a:p>
          <a:p>
            <a:r>
              <a:rPr lang="en-IN" dirty="0" smtClean="0">
                <a:latin typeface="Comic Sans MS" pitchFamily="66" charset="0"/>
              </a:rPr>
              <a:t>K8s main aim is container orchestration and not much focus on security.</a:t>
            </a:r>
          </a:p>
          <a:p>
            <a:r>
              <a:rPr lang="en-IN" dirty="0" smtClean="0">
                <a:latin typeface="Comic Sans MS" pitchFamily="66" charset="0"/>
              </a:rPr>
              <a:t>Don’t worry… we have tools to secure the infrastructure. 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43800" y="152400"/>
            <a:ext cx="1304925" cy="126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/>
          </a:bodyPr>
          <a:lstStyle/>
          <a:p>
            <a:pPr algn="l"/>
            <a:r>
              <a:rPr lang="en-IN" sz="2800" b="1" dirty="0" smtClean="0">
                <a:latin typeface="Comic Sans MS" pitchFamily="66" charset="0"/>
              </a:rPr>
              <a:t>Building a secure image in CI/CD pipeline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43800" y="152400"/>
            <a:ext cx="1304925" cy="126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Content Placeholder 18"/>
          <p:cNvSpPr>
            <a:spLocks noGrp="1"/>
          </p:cNvSpPr>
          <p:nvPr>
            <p:ph idx="1"/>
          </p:nvPr>
        </p:nvSpPr>
        <p:spPr>
          <a:xfrm>
            <a:off x="0" y="1524000"/>
            <a:ext cx="9144000" cy="5334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800" b="1" dirty="0" smtClean="0">
                <a:latin typeface="Comic Sans MS" pitchFamily="66" charset="0"/>
              </a:rPr>
              <a:t>Causes for insecure image:</a:t>
            </a:r>
            <a:endParaRPr lang="en-IN" sz="2800" b="1" dirty="0" smtClean="0">
              <a:latin typeface="Comic Sans MS" pitchFamily="66" charset="0"/>
            </a:endParaRPr>
          </a:p>
          <a:p>
            <a:r>
              <a:rPr lang="en-IN" sz="2800" dirty="0" smtClean="0">
                <a:latin typeface="Comic Sans MS" pitchFamily="66" charset="0"/>
              </a:rPr>
              <a:t>Code </a:t>
            </a:r>
            <a:r>
              <a:rPr lang="en-IN" sz="2800" dirty="0" smtClean="0">
                <a:latin typeface="Comic Sans MS" pitchFamily="66" charset="0"/>
              </a:rPr>
              <a:t>from untrusted registries</a:t>
            </a:r>
          </a:p>
          <a:p>
            <a:r>
              <a:rPr lang="en-IN" sz="2800" dirty="0" smtClean="0">
                <a:latin typeface="Comic Sans MS" pitchFamily="66" charset="0"/>
              </a:rPr>
              <a:t>Vulnerabilities in tools of OS or code libraries</a:t>
            </a:r>
          </a:p>
          <a:p>
            <a:pPr>
              <a:buNone/>
            </a:pPr>
            <a:endParaRPr lang="en-IN" sz="2800" dirty="0" smtClean="0">
              <a:latin typeface="Comic Sans MS" pitchFamily="66" charset="0"/>
            </a:endParaRPr>
          </a:p>
          <a:p>
            <a:pPr>
              <a:buNone/>
            </a:pPr>
            <a:r>
              <a:rPr lang="en-IN" sz="2800" b="1" dirty="0" smtClean="0">
                <a:latin typeface="Comic Sans MS" pitchFamily="66" charset="0"/>
              </a:rPr>
              <a:t>Best </a:t>
            </a:r>
            <a:r>
              <a:rPr lang="en-IN" sz="2800" b="1" dirty="0" smtClean="0">
                <a:latin typeface="Comic Sans MS" pitchFamily="66" charset="0"/>
              </a:rPr>
              <a:t>Practices:</a:t>
            </a:r>
          </a:p>
          <a:p>
            <a:r>
              <a:rPr lang="en-IN" sz="2800" dirty="0" smtClean="0">
                <a:latin typeface="Comic Sans MS" pitchFamily="66" charset="0"/>
              </a:rPr>
              <a:t>Scanning the images in CI/CD pipeline using tools before pushing to registry.</a:t>
            </a:r>
          </a:p>
          <a:p>
            <a:r>
              <a:rPr lang="en-IN" sz="2800" dirty="0" smtClean="0">
                <a:latin typeface="Comic Sans MS" pitchFamily="66" charset="0"/>
              </a:rPr>
              <a:t>Scan images regularly that are pushed to registry.</a:t>
            </a:r>
            <a:endParaRPr lang="en-IN" sz="2800" dirty="0">
              <a:latin typeface="Comic Sans MS" pitchFamily="66" charset="0"/>
            </a:endParaRPr>
          </a:p>
        </p:txBody>
      </p:sp>
      <p:pic>
        <p:nvPicPr>
          <p:cNvPr id="2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892" y="5961185"/>
            <a:ext cx="2286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Picture 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921012" y="6027860"/>
            <a:ext cx="2152650" cy="77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7" name="Picture 1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003431" y="5486400"/>
            <a:ext cx="11049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3200" b="1" dirty="0" smtClean="0">
                <a:latin typeface="Comic Sans MS" pitchFamily="66" charset="0"/>
              </a:rPr>
              <a:t>Secure Container and Pods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610600" cy="2667000"/>
          </a:xfrm>
        </p:spPr>
        <p:txBody>
          <a:bodyPr>
            <a:normAutofit fontScale="92500"/>
          </a:bodyPr>
          <a:lstStyle/>
          <a:p>
            <a:r>
              <a:rPr lang="en-IN" dirty="0" smtClean="0">
                <a:latin typeface="Comic Sans MS" pitchFamily="66" charset="0"/>
              </a:rPr>
              <a:t>Running a container with root user will make attacker’s job easy to escalate the privileges.</a:t>
            </a:r>
          </a:p>
          <a:p>
            <a:r>
              <a:rPr lang="en-IN" dirty="0" smtClean="0">
                <a:latin typeface="Comic Sans MS" pitchFamily="66" charset="0"/>
              </a:rPr>
              <a:t>Attacker can easily break out from the container and can access the underlying host. </a:t>
            </a:r>
          </a:p>
          <a:p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43800" y="152400"/>
            <a:ext cx="1304925" cy="126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51" name="Picture 1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01617" y="5162550"/>
            <a:ext cx="1066800" cy="103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57" name="Picture 1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72206" y="4705350"/>
            <a:ext cx="1457325" cy="192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Right Arrow 20"/>
          <p:cNvSpPr/>
          <p:nvPr/>
        </p:nvSpPr>
        <p:spPr>
          <a:xfrm>
            <a:off x="2297725" y="5486400"/>
            <a:ext cx="3874475" cy="3048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261" name="Picture 2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503991" y="4629150"/>
            <a:ext cx="609600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2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IN" sz="2400" b="1" dirty="0" smtClean="0">
                <a:latin typeface="Comic Sans MS" pitchFamily="66" charset="0"/>
              </a:rPr>
              <a:t>Best Practice: Run container as non-root </a:t>
            </a:r>
            <a:endParaRPr lang="en-IN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447800"/>
            <a:ext cx="8839200" cy="5181600"/>
          </a:xfrm>
        </p:spPr>
        <p:txBody>
          <a:bodyPr/>
          <a:lstStyle/>
          <a:p>
            <a:r>
              <a:rPr lang="en-IN" sz="2400" dirty="0" smtClean="0">
                <a:latin typeface="Comic Sans MS" pitchFamily="66" charset="0"/>
              </a:rPr>
              <a:t>Create service user and run the container with that user</a:t>
            </a:r>
          </a:p>
          <a:p>
            <a:endParaRPr lang="en-IN" sz="2800" dirty="0" smtClean="0">
              <a:latin typeface="Comic Sans MS" pitchFamily="66" charset="0"/>
            </a:endParaRPr>
          </a:p>
          <a:p>
            <a:endParaRPr lang="en-IN" sz="2800" dirty="0" smtClean="0">
              <a:latin typeface="Comic Sans MS" pitchFamily="66" charset="0"/>
            </a:endParaRPr>
          </a:p>
          <a:p>
            <a:endParaRPr lang="en-IN" sz="2800" dirty="0" smtClean="0">
              <a:latin typeface="Comic Sans MS" pitchFamily="66" charset="0"/>
            </a:endParaRPr>
          </a:p>
          <a:p>
            <a:endParaRPr lang="en-IN" sz="2400" dirty="0" smtClean="0">
              <a:latin typeface="Comic Sans MS" pitchFamily="66" charset="0"/>
            </a:endParaRPr>
          </a:p>
          <a:p>
            <a:endParaRPr lang="en-IN" sz="2400" dirty="0" smtClean="0">
              <a:latin typeface="Comic Sans MS" pitchFamily="66" charset="0"/>
            </a:endParaRPr>
          </a:p>
          <a:p>
            <a:r>
              <a:rPr lang="en-IN" sz="2400" dirty="0" smtClean="0">
                <a:latin typeface="Comic Sans MS" pitchFamily="66" charset="0"/>
              </a:rPr>
              <a:t>Don’t </a:t>
            </a:r>
            <a:r>
              <a:rPr lang="en-IN" sz="2400" dirty="0" smtClean="0">
                <a:latin typeface="Comic Sans MS" pitchFamily="66" charset="0"/>
              </a:rPr>
              <a:t>allow privilege </a:t>
            </a:r>
            <a:r>
              <a:rPr lang="en-IN" sz="2400" dirty="0" smtClean="0">
                <a:latin typeface="Comic Sans MS" pitchFamily="66" charset="0"/>
              </a:rPr>
              <a:t>escalation</a:t>
            </a:r>
          </a:p>
          <a:p>
            <a:endParaRPr lang="en-IN" sz="2400" dirty="0" smtClean="0">
              <a:latin typeface="Comic Sans MS" pitchFamily="66" charset="0"/>
            </a:endParaRPr>
          </a:p>
          <a:p>
            <a:endParaRPr lang="en-IN" sz="2400" dirty="0" smtClean="0">
              <a:latin typeface="Comic Sans MS" pitchFamily="66" charset="0"/>
            </a:endParaRPr>
          </a:p>
          <a:p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905000"/>
            <a:ext cx="69342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8569" y="4724400"/>
            <a:ext cx="7010399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43800" y="152400"/>
            <a:ext cx="1304925" cy="126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534400" cy="1143000"/>
          </a:xfrm>
        </p:spPr>
        <p:txBody>
          <a:bodyPr>
            <a:normAutofit/>
          </a:bodyPr>
          <a:lstStyle/>
          <a:p>
            <a:pPr algn="l"/>
            <a:r>
              <a:rPr lang="en-IN" sz="3200" b="1" dirty="0" smtClean="0">
                <a:latin typeface="Comic Sans MS" pitchFamily="66" charset="0"/>
              </a:rPr>
              <a:t>Secure Container and Pods</a:t>
            </a:r>
            <a:endParaRPr lang="en-IN" b="1" dirty="0">
              <a:latin typeface="Comic Sans MS" pitchFamily="66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43800" y="152400"/>
            <a:ext cx="1304925" cy="126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3000" dirty="0" smtClean="0">
                <a:latin typeface="Comic Sans MS" pitchFamily="66" charset="0"/>
              </a:rPr>
              <a:t>Avoid running privileged Pods</a:t>
            </a:r>
          </a:p>
          <a:p>
            <a:r>
              <a:rPr lang="en-IN" sz="3000" dirty="0" smtClean="0">
                <a:latin typeface="Comic Sans MS" pitchFamily="66" charset="0"/>
              </a:rPr>
              <a:t>Set limits on cluster resources for containers </a:t>
            </a:r>
          </a:p>
          <a:p>
            <a:pPr lvl="1">
              <a:buFont typeface="Wingdings" pitchFamily="2" charset="2"/>
              <a:buChar char="v"/>
            </a:pPr>
            <a:r>
              <a:rPr lang="en-IN" dirty="0" smtClean="0">
                <a:latin typeface="Comic Sans MS" pitchFamily="66" charset="0"/>
              </a:rPr>
              <a:t> Resource quota</a:t>
            </a:r>
          </a:p>
          <a:p>
            <a:pPr lvl="1">
              <a:buFont typeface="Wingdings" pitchFamily="2" charset="2"/>
              <a:buChar char="v"/>
            </a:pPr>
            <a:r>
              <a:rPr lang="en-IN" dirty="0" smtClean="0">
                <a:latin typeface="Comic Sans MS" pitchFamily="66" charset="0"/>
              </a:rPr>
              <a:t> Limit ranges for the resources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686800" cy="1143000"/>
          </a:xfrm>
        </p:spPr>
        <p:txBody>
          <a:bodyPr>
            <a:normAutofit/>
          </a:bodyPr>
          <a:lstStyle/>
          <a:p>
            <a:pPr algn="l"/>
            <a:r>
              <a:rPr lang="en-IN" sz="2800" b="1" dirty="0" smtClean="0">
                <a:latin typeface="Comic Sans MS" pitchFamily="66" charset="0"/>
              </a:rPr>
              <a:t>Securing communication between Pods</a:t>
            </a:r>
            <a:endParaRPr lang="en-IN" sz="2800" b="1" dirty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915400" cy="5029200"/>
          </a:xfrm>
        </p:spPr>
        <p:txBody>
          <a:bodyPr/>
          <a:lstStyle/>
          <a:p>
            <a:r>
              <a:rPr lang="en-IN" dirty="0" smtClean="0"/>
              <a:t>Control how the Pods communicate with each other </a:t>
            </a:r>
            <a:r>
              <a:rPr lang="en-IN" dirty="0" smtClean="0"/>
              <a:t>using,</a:t>
            </a:r>
          </a:p>
          <a:p>
            <a:pPr>
              <a:buFont typeface="Wingdings" pitchFamily="2" charset="2"/>
              <a:buChar char="v"/>
            </a:pPr>
            <a:r>
              <a:rPr lang="en-IN" dirty="0" smtClean="0"/>
              <a:t>	</a:t>
            </a:r>
            <a:r>
              <a:rPr lang="en-IN" dirty="0" smtClean="0"/>
              <a:t>NetworkPolicy </a:t>
            </a:r>
          </a:p>
          <a:p>
            <a:pPr>
              <a:buNone/>
            </a:pPr>
            <a:r>
              <a:rPr lang="en-IN" dirty="0" smtClean="0"/>
              <a:t>  </a:t>
            </a:r>
            <a:endParaRPr lang="en-IN" dirty="0" smtClean="0"/>
          </a:p>
          <a:p>
            <a:pPr>
              <a:buFont typeface="Wingdings" pitchFamily="2" charset="2"/>
              <a:buChar char="v"/>
            </a:pPr>
            <a:r>
              <a:rPr lang="en-IN" dirty="0" smtClean="0"/>
              <a:t>	Firewalls for pods.</a:t>
            </a:r>
            <a:endParaRPr lang="en-IN" dirty="0" smtClean="0"/>
          </a:p>
          <a:p>
            <a:pPr>
              <a:buNone/>
            </a:pPr>
            <a:endParaRPr lang="en-IN" dirty="0" smtClean="0"/>
          </a:p>
          <a:p>
            <a:endParaRPr lang="en-IN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43800" y="152400"/>
            <a:ext cx="1304925" cy="126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300" name="Picture 1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8214" y="4953000"/>
            <a:ext cx="2209800" cy="178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29200" y="3938948"/>
            <a:ext cx="914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029200" y="3176948"/>
            <a:ext cx="838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/>
        </p:nvSpPr>
        <p:spPr>
          <a:xfrm>
            <a:off x="5029200" y="4853348"/>
            <a:ext cx="838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IN" b="1" dirty="0" smtClean="0"/>
              <a:t>Calico</a:t>
            </a:r>
            <a:endParaRPr lang="en-IN" b="1" dirty="0"/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867400" y="2057400"/>
            <a:ext cx="3124200" cy="4653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4000" b="1" dirty="0" smtClean="0">
                <a:latin typeface="Comic Sans MS" pitchFamily="66" charset="0"/>
              </a:rPr>
              <a:t>Maintaining Namespaces</a:t>
            </a:r>
            <a:endParaRPr lang="en-IN" sz="4000" b="1" dirty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r>
              <a:rPr lang="en-IN" dirty="0" smtClean="0">
                <a:latin typeface="Comic Sans MS" pitchFamily="66" charset="0"/>
              </a:rPr>
              <a:t>Namespaces help in separating the </a:t>
            </a:r>
            <a:r>
              <a:rPr lang="en-IN" dirty="0" smtClean="0">
                <a:latin typeface="Comic Sans MS" pitchFamily="66" charset="0"/>
              </a:rPr>
              <a:t>resources, </a:t>
            </a:r>
            <a:r>
              <a:rPr lang="en-IN" dirty="0" smtClean="0">
                <a:latin typeface="Comic Sans MS" pitchFamily="66" charset="0"/>
              </a:rPr>
              <a:t>there by limiting the scope in case of attacks.</a:t>
            </a:r>
          </a:p>
          <a:p>
            <a:endParaRPr lang="en-IN" dirty="0"/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3505200"/>
            <a:ext cx="807720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43800" y="152400"/>
            <a:ext cx="1304925" cy="126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IN" sz="2800" b="1" dirty="0" smtClean="0">
                <a:latin typeface="Comic Sans MS" pitchFamily="66" charset="0"/>
              </a:rPr>
              <a:t>Securing communication between Pods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5029200"/>
          </a:xfrm>
        </p:spPr>
        <p:txBody>
          <a:bodyPr/>
          <a:lstStyle/>
          <a:p>
            <a:r>
              <a:rPr lang="en-IN" sz="2800" dirty="0" smtClean="0">
                <a:latin typeface="Comic Sans MS" pitchFamily="66" charset="0"/>
              </a:rPr>
              <a:t>Service Mesh</a:t>
            </a:r>
          </a:p>
          <a:p>
            <a:pPr lvl="1">
              <a:buFont typeface="Wingdings" pitchFamily="2" charset="2"/>
              <a:buChar char="v"/>
            </a:pPr>
            <a:r>
              <a:rPr lang="en-IN" sz="2000" dirty="0" smtClean="0">
                <a:latin typeface="Comic Sans MS" pitchFamily="66" charset="0"/>
              </a:rPr>
              <a:t>mTLS – Mutual TLS</a:t>
            </a:r>
            <a:endParaRPr lang="en-IN" sz="2000" dirty="0" smtClean="0">
              <a:latin typeface="Comic Sans MS" pitchFamily="66" charset="0"/>
            </a:endParaRPr>
          </a:p>
          <a:p>
            <a:pPr lvl="1">
              <a:buFont typeface="Wingdings" pitchFamily="2" charset="2"/>
              <a:buChar char="v"/>
            </a:pPr>
            <a:r>
              <a:rPr lang="en-IN" sz="2000" dirty="0" smtClean="0">
                <a:latin typeface="Comic Sans MS" pitchFamily="66" charset="0"/>
              </a:rPr>
              <a:t>Limits the communication with Network Rules</a:t>
            </a:r>
            <a:endParaRPr lang="en-IN" sz="2000" dirty="0" smtClean="0">
              <a:latin typeface="Comic Sans MS" pitchFamily="66" charset="0"/>
            </a:endParaRPr>
          </a:p>
          <a:p>
            <a:pPr lvl="1">
              <a:buFont typeface="Wingdings" pitchFamily="2" charset="2"/>
              <a:buChar char="v"/>
            </a:pPr>
            <a:r>
              <a:rPr lang="en-IN" sz="2000" dirty="0" smtClean="0">
                <a:latin typeface="Comic Sans MS" pitchFamily="66" charset="0"/>
              </a:rPr>
              <a:t>Abstracts the rules to a layer of  infrastructure and out of individual services</a:t>
            </a:r>
          </a:p>
          <a:p>
            <a:pPr lvl="3">
              <a:buFont typeface="Wingdings" pitchFamily="2" charset="2"/>
              <a:buChar char="v"/>
            </a:pPr>
            <a:endParaRPr lang="en-IN" dirty="0" smtClean="0">
              <a:latin typeface="Comic Sans MS" pitchFamily="66" charset="0"/>
            </a:endParaRPr>
          </a:p>
          <a:p>
            <a:endParaRPr lang="en-IN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43800" y="152400"/>
            <a:ext cx="1304925" cy="126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28800" y="3810000"/>
            <a:ext cx="60198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3200" b="1" dirty="0" smtClean="0">
                <a:latin typeface="Comic Sans MS" pitchFamily="66" charset="0"/>
              </a:rPr>
              <a:t>Service Mesh Implementations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r>
              <a:rPr lang="en-IN" sz="2400" dirty="0" smtClean="0">
                <a:latin typeface="Comic Sans MS" pitchFamily="66" charset="0"/>
              </a:rPr>
              <a:t>Istio (native implementation) – Kiali dashboard</a:t>
            </a:r>
          </a:p>
          <a:p>
            <a:r>
              <a:rPr lang="en-IN" sz="2400" dirty="0" smtClean="0">
                <a:latin typeface="Comic Sans MS" pitchFamily="66" charset="0"/>
              </a:rPr>
              <a:t>Linkered</a:t>
            </a:r>
          </a:p>
          <a:p>
            <a:r>
              <a:rPr lang="en-IN" sz="2400" dirty="0" smtClean="0">
                <a:latin typeface="Comic Sans MS" pitchFamily="66" charset="0"/>
              </a:rPr>
              <a:t>Consul Connect(</a:t>
            </a:r>
            <a:r>
              <a:rPr lang="en-IN" sz="2400" dirty="0" err="1" smtClean="0">
                <a:latin typeface="Comic Sans MS" pitchFamily="66" charset="0"/>
              </a:rPr>
              <a:t>HashiCorp</a:t>
            </a:r>
            <a:r>
              <a:rPr lang="en-IN" sz="2400" dirty="0" smtClean="0">
                <a:latin typeface="Comic Sans MS" pitchFamily="66" charset="0"/>
              </a:rPr>
              <a:t>)</a:t>
            </a:r>
          </a:p>
          <a:p>
            <a:pPr>
              <a:buNone/>
            </a:pPr>
            <a:endParaRPr lang="en-IN" sz="2400" dirty="0">
              <a:latin typeface="Comic Sans MS" pitchFamily="66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43800" y="152400"/>
            <a:ext cx="1304925" cy="126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3124200"/>
            <a:ext cx="762000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3600" dirty="0" smtClean="0">
                <a:latin typeface="Comic Sans MS" pitchFamily="66" charset="0"/>
              </a:rPr>
              <a:t>Securing etcd &amp; secrets data</a:t>
            </a:r>
            <a:endParaRPr lang="en-IN" sz="3600" dirty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47800"/>
            <a:ext cx="8382000" cy="5105400"/>
          </a:xfrm>
        </p:spPr>
        <p:txBody>
          <a:bodyPr/>
          <a:lstStyle/>
          <a:p>
            <a:r>
              <a:rPr lang="en-IN" sz="2800" dirty="0" smtClean="0">
                <a:latin typeface="Comic Sans MS" pitchFamily="66" charset="0"/>
              </a:rPr>
              <a:t>By default secrets and configurations are  stored as plain text</a:t>
            </a:r>
          </a:p>
          <a:p>
            <a:r>
              <a:rPr lang="en-IN" sz="2800" dirty="0" smtClean="0">
                <a:latin typeface="Comic Sans MS" pitchFamily="66" charset="0"/>
              </a:rPr>
              <a:t>Encoding them is not sufficient.</a:t>
            </a:r>
          </a:p>
          <a:p>
            <a:r>
              <a:rPr lang="en-IN" sz="2800" dirty="0" smtClean="0">
                <a:latin typeface="Comic Sans MS" pitchFamily="66" charset="0"/>
              </a:rPr>
              <a:t>Tools:</a:t>
            </a:r>
          </a:p>
          <a:p>
            <a:pPr lvl="1">
              <a:buFont typeface="Wingdings" pitchFamily="2" charset="2"/>
              <a:buChar char="v"/>
            </a:pPr>
            <a:r>
              <a:rPr lang="en-IN" sz="1800" dirty="0" smtClean="0">
                <a:latin typeface="Comic Sans MS" pitchFamily="66" charset="0"/>
              </a:rPr>
              <a:t>HashiCorp’s Vault</a:t>
            </a:r>
          </a:p>
          <a:p>
            <a:pPr lvl="1">
              <a:buFont typeface="Wingdings" pitchFamily="2" charset="2"/>
              <a:buChar char="v"/>
            </a:pPr>
            <a:r>
              <a:rPr lang="en-IN" sz="1800" dirty="0" smtClean="0">
                <a:latin typeface="Comic Sans MS" pitchFamily="66" charset="0"/>
              </a:rPr>
              <a:t>Encryption tools from cloud providers</a:t>
            </a:r>
            <a:endParaRPr lang="en-IN" sz="2400" dirty="0" smtClean="0">
              <a:latin typeface="Comic Sans MS" pitchFamily="66" charset="0"/>
            </a:endParaRPr>
          </a:p>
          <a:p>
            <a:r>
              <a:rPr lang="en-IN" sz="2800" dirty="0" smtClean="0">
                <a:latin typeface="Comic Sans MS" pitchFamily="66" charset="0"/>
              </a:rPr>
              <a:t>Safe backup and recovery with K8s native K10.</a:t>
            </a:r>
            <a:endParaRPr lang="en-IN" dirty="0">
              <a:latin typeface="Comic Sans MS" pitchFamily="66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43800" y="152400"/>
            <a:ext cx="1304925" cy="126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47276" y="5257800"/>
            <a:ext cx="1076325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71628" y="5257800"/>
            <a:ext cx="1038225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sz="4000" b="1" dirty="0" smtClean="0">
                <a:latin typeface="Comic Sans MS" pitchFamily="66" charset="0"/>
              </a:rPr>
              <a:t>What is K8S?</a:t>
            </a:r>
            <a:r>
              <a:rPr lang="en-IN" sz="4000" b="1" dirty="0" smtClean="0">
                <a:solidFill>
                  <a:srgbClr val="0000FF"/>
                </a:solidFill>
              </a:rPr>
              <a:t>	</a:t>
            </a:r>
            <a:r>
              <a:rPr lang="en-IN" dirty="0" smtClean="0">
                <a:solidFill>
                  <a:srgbClr val="0000FF"/>
                </a:solidFill>
              </a:rPr>
              <a:t>			</a:t>
            </a:r>
            <a:endParaRPr lang="en-IN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 smtClean="0">
                <a:latin typeface="Comic Sans MS" pitchFamily="66" charset="0"/>
                <a:cs typeface="Aharoni" pitchFamily="2" charset="-79"/>
              </a:rPr>
              <a:t>K8S</a:t>
            </a:r>
            <a:r>
              <a:rPr lang="en-IN" dirty="0" smtClean="0">
                <a:latin typeface="Comic Sans MS" pitchFamily="66" charset="0"/>
                <a:cs typeface="Aharoni" pitchFamily="2" charset="-79"/>
              </a:rPr>
              <a:t> - K</a:t>
            </a:r>
            <a:r>
              <a:rPr lang="en-IN" dirty="0" smtClean="0">
                <a:solidFill>
                  <a:srgbClr val="0000FF"/>
                </a:solidFill>
                <a:latin typeface="Comic Sans MS" pitchFamily="66" charset="0"/>
                <a:cs typeface="Aharoni" pitchFamily="2" charset="-79"/>
              </a:rPr>
              <a:t>ubernete</a:t>
            </a:r>
            <a:r>
              <a:rPr lang="en-IN" dirty="0" smtClean="0">
                <a:latin typeface="Comic Sans MS" pitchFamily="66" charset="0"/>
                <a:cs typeface="Aharoni" pitchFamily="2" charset="-79"/>
              </a:rPr>
              <a:t>s </a:t>
            </a:r>
          </a:p>
          <a:p>
            <a:r>
              <a:rPr lang="en-IN" b="1" dirty="0" smtClean="0">
                <a:latin typeface="Comic Sans MS" pitchFamily="66" charset="0"/>
                <a:cs typeface="Aharoni" pitchFamily="2" charset="-79"/>
              </a:rPr>
              <a:t>Open source </a:t>
            </a:r>
            <a:r>
              <a:rPr lang="en-IN" dirty="0" smtClean="0">
                <a:latin typeface="Comic Sans MS" pitchFamily="66" charset="0"/>
                <a:cs typeface="Aharoni" pitchFamily="2" charset="-79"/>
              </a:rPr>
              <a:t>container orchestration tool</a:t>
            </a:r>
          </a:p>
          <a:p>
            <a:r>
              <a:rPr lang="en-IN" b="1" dirty="0" smtClean="0">
                <a:latin typeface="Comic Sans MS" pitchFamily="66" charset="0"/>
                <a:cs typeface="Aharoni" pitchFamily="2" charset="-79"/>
              </a:rPr>
              <a:t>Developed by</a:t>
            </a:r>
            <a:r>
              <a:rPr lang="en-IN" dirty="0" smtClean="0">
                <a:latin typeface="Comic Sans MS" pitchFamily="66" charset="0"/>
                <a:cs typeface="Aharoni" pitchFamily="2" charset="-79"/>
              </a:rPr>
              <a:t> Google by name </a:t>
            </a:r>
            <a:r>
              <a:rPr lang="en-IN" dirty="0" err="1" smtClean="0">
                <a:latin typeface="Comic Sans MS" pitchFamily="66" charset="0"/>
                <a:cs typeface="Aharoni" pitchFamily="2" charset="-79"/>
              </a:rPr>
              <a:t>Brog</a:t>
            </a:r>
            <a:r>
              <a:rPr lang="en-IN" dirty="0" smtClean="0">
                <a:latin typeface="Comic Sans MS" pitchFamily="66" charset="0"/>
                <a:cs typeface="Aharoni" pitchFamily="2" charset="-79"/>
              </a:rPr>
              <a:t>.</a:t>
            </a:r>
          </a:p>
          <a:p>
            <a:r>
              <a:rPr lang="en-IN" b="1" dirty="0" smtClean="0">
                <a:latin typeface="Comic Sans MS" pitchFamily="66" charset="0"/>
                <a:cs typeface="Aharoni" pitchFamily="2" charset="-79"/>
              </a:rPr>
              <a:t>Helps you manage </a:t>
            </a:r>
            <a:r>
              <a:rPr lang="en-IN" dirty="0" smtClean="0">
                <a:latin typeface="Comic Sans MS" pitchFamily="66" charset="0"/>
                <a:cs typeface="Aharoni" pitchFamily="2" charset="-79"/>
              </a:rPr>
              <a:t>containerized applications in different application environments</a:t>
            </a:r>
            <a:endParaRPr lang="en-IN" dirty="0">
              <a:latin typeface="Comic Sans MS" pitchFamily="66" charset="0"/>
              <a:cs typeface="Aharoni" pitchFamily="2" charset="-79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91400" y="152400"/>
            <a:ext cx="1304925" cy="126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sz="3600" b="1" dirty="0" smtClean="0">
                <a:latin typeface="Comic Sans MS" pitchFamily="66" charset="0"/>
              </a:rPr>
              <a:t>Securing access to K8s cluster</a:t>
            </a:r>
            <a:endParaRPr lang="en-IN" b="1" dirty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Don’t allow access application by node port.</a:t>
            </a:r>
          </a:p>
          <a:p>
            <a:pPr>
              <a:buNone/>
            </a:pPr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LoadBalancer </a:t>
            </a:r>
            <a:r>
              <a:rPr lang="en-IN" dirty="0" smtClean="0"/>
              <a:t>is better</a:t>
            </a:r>
          </a:p>
          <a:p>
            <a:pPr>
              <a:buNone/>
            </a:pPr>
            <a:endParaRPr lang="en-IN" dirty="0" smtClean="0"/>
          </a:p>
          <a:p>
            <a:r>
              <a:rPr lang="en-IN" dirty="0" smtClean="0"/>
              <a:t>Ingress is even better</a:t>
            </a:r>
          </a:p>
          <a:p>
            <a:endParaRPr lang="en-IN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43800" y="152400"/>
            <a:ext cx="1304925" cy="126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9200" y="2057400"/>
            <a:ext cx="895350" cy="88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29200" y="3352800"/>
            <a:ext cx="933450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90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029200" y="4648200"/>
            <a:ext cx="94297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3200" b="1" dirty="0" smtClean="0">
                <a:latin typeface="Comic Sans MS" pitchFamily="66" charset="0"/>
              </a:rPr>
              <a:t>Securing access to K8s cluster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latin typeface="Comic Sans MS" pitchFamily="66" charset="0"/>
              </a:rPr>
              <a:t>Authentication</a:t>
            </a:r>
          </a:p>
          <a:p>
            <a:pPr lvl="2">
              <a:buFont typeface="Wingdings" pitchFamily="2" charset="2"/>
              <a:buChar char="v"/>
            </a:pPr>
            <a:r>
              <a:rPr lang="en-IN" dirty="0" smtClean="0">
                <a:latin typeface="Comic Sans MS" pitchFamily="66" charset="0"/>
              </a:rPr>
              <a:t>Certificates  for authenticating users</a:t>
            </a:r>
          </a:p>
          <a:p>
            <a:pPr lvl="2">
              <a:buFont typeface="Wingdings" pitchFamily="2" charset="2"/>
              <a:buChar char="v"/>
            </a:pPr>
            <a:r>
              <a:rPr lang="en-IN" dirty="0" smtClean="0">
                <a:latin typeface="Comic Sans MS" pitchFamily="66" charset="0"/>
              </a:rPr>
              <a:t>Client certificates for human users</a:t>
            </a:r>
          </a:p>
          <a:p>
            <a:pPr lvl="2">
              <a:buFont typeface="Wingdings" pitchFamily="2" charset="2"/>
              <a:buChar char="v"/>
            </a:pPr>
            <a:r>
              <a:rPr lang="en-IN" dirty="0" smtClean="0">
                <a:latin typeface="Comic Sans MS" pitchFamily="66" charset="0"/>
              </a:rPr>
              <a:t>Service Accounts for non-human users</a:t>
            </a:r>
            <a:endParaRPr lang="en-IN" dirty="0">
              <a:latin typeface="Comic Sans MS" pitchFamily="66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43800" y="152400"/>
            <a:ext cx="1304925" cy="126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76800" y="4572000"/>
            <a:ext cx="1295399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934200" y="4495800"/>
            <a:ext cx="120015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3600" b="1" dirty="0" smtClean="0">
                <a:latin typeface="Comic Sans MS" pitchFamily="66" charset="0"/>
              </a:rPr>
              <a:t>Securing access to K8s cluster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Authorization</a:t>
            </a:r>
          </a:p>
          <a:p>
            <a:pPr lvl="1"/>
            <a:r>
              <a:rPr lang="en-IN" dirty="0" smtClean="0"/>
              <a:t>Role Based Access Control (RBAC)</a:t>
            </a:r>
          </a:p>
          <a:p>
            <a:pPr lvl="1"/>
            <a:r>
              <a:rPr lang="en-IN" dirty="0" smtClean="0"/>
              <a:t>Cluster-wide </a:t>
            </a:r>
          </a:p>
          <a:p>
            <a:pPr lvl="2">
              <a:buFont typeface="Wingdings" pitchFamily="2" charset="2"/>
              <a:buChar char="v"/>
            </a:pPr>
            <a:r>
              <a:rPr lang="en-IN" dirty="0" smtClean="0"/>
              <a:t> Cluster Role</a:t>
            </a:r>
          </a:p>
          <a:p>
            <a:pPr lvl="2">
              <a:buFont typeface="Wingdings" pitchFamily="2" charset="2"/>
              <a:buChar char="v"/>
            </a:pPr>
            <a:r>
              <a:rPr lang="en-IN" dirty="0" smtClean="0"/>
              <a:t> Cluster Role Binding</a:t>
            </a:r>
          </a:p>
          <a:p>
            <a:pPr lvl="1"/>
            <a:r>
              <a:rPr lang="en-IN" dirty="0" smtClean="0"/>
              <a:t>Namespace-scoped</a:t>
            </a:r>
          </a:p>
          <a:p>
            <a:pPr lvl="2">
              <a:buFont typeface="Wingdings" pitchFamily="2" charset="2"/>
              <a:buChar char="v"/>
            </a:pPr>
            <a:r>
              <a:rPr lang="en-IN" dirty="0" smtClean="0"/>
              <a:t> Role</a:t>
            </a:r>
            <a:endParaRPr lang="en-IN" dirty="0" smtClean="0"/>
          </a:p>
          <a:p>
            <a:pPr lvl="2">
              <a:buFont typeface="Wingdings" pitchFamily="2" charset="2"/>
              <a:buChar char="v"/>
            </a:pPr>
            <a:r>
              <a:rPr lang="en-IN" dirty="0" smtClean="0"/>
              <a:t> Role Binding</a:t>
            </a:r>
          </a:p>
          <a:p>
            <a:pPr lvl="1"/>
            <a:r>
              <a:rPr lang="en-IN" dirty="0" smtClean="0"/>
              <a:t>Give least possible privileges for </a:t>
            </a:r>
            <a:r>
              <a:rPr lang="en-IN" dirty="0" smtClean="0"/>
              <a:t>an user</a:t>
            </a:r>
          </a:p>
          <a:p>
            <a:pPr lvl="1">
              <a:buNone/>
            </a:pPr>
            <a:endParaRPr lang="en-IN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43800" y="152400"/>
            <a:ext cx="1304925" cy="126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3200" b="1" dirty="0" smtClean="0">
                <a:latin typeface="Comic Sans MS" pitchFamily="66" charset="0"/>
              </a:rPr>
              <a:t>Role Based Access Control</a:t>
            </a:r>
            <a:endParaRPr lang="en-IN" sz="3200" b="1" dirty="0">
              <a:latin typeface="Comic Sans MS" pitchFamily="66" charset="0"/>
            </a:endParaRP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600201"/>
            <a:ext cx="91440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43800" y="152400"/>
            <a:ext cx="1304925" cy="126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2800" b="1" dirty="0" smtClean="0">
                <a:latin typeface="Comic Sans MS" pitchFamily="66" charset="0"/>
              </a:rPr>
              <a:t>Monitor and Mitigate Runtime Attacks</a:t>
            </a:r>
            <a:endParaRPr lang="en-IN" sz="2800" b="1" dirty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Monitoring communications of Pods</a:t>
            </a:r>
          </a:p>
          <a:p>
            <a:r>
              <a:rPr lang="en-IN" dirty="0" smtClean="0"/>
              <a:t>Using monitoring and logging tools</a:t>
            </a:r>
          </a:p>
          <a:p>
            <a:pPr lvl="1"/>
            <a:r>
              <a:rPr lang="en-IN" dirty="0" smtClean="0"/>
              <a:t>Kiali</a:t>
            </a:r>
          </a:p>
          <a:p>
            <a:pPr lvl="1"/>
            <a:r>
              <a:rPr lang="en-IN" dirty="0" smtClean="0"/>
              <a:t>Prometheus</a:t>
            </a:r>
          </a:p>
          <a:p>
            <a:pPr lvl="1"/>
            <a:r>
              <a:rPr lang="en-IN" dirty="0" smtClean="0"/>
              <a:t>Fluent Bit</a:t>
            </a:r>
          </a:p>
          <a:p>
            <a:pPr lvl="1"/>
            <a:r>
              <a:rPr lang="en-IN" dirty="0" smtClean="0"/>
              <a:t>Grafana</a:t>
            </a:r>
            <a:endParaRPr lang="en-IN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43800" y="152400"/>
            <a:ext cx="1304925" cy="126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3200" b="1" dirty="0" smtClean="0">
                <a:latin typeface="Comic Sans MS" pitchFamily="66" charset="0"/>
              </a:rPr>
              <a:t>Kiali dashboard</a:t>
            </a:r>
            <a:endParaRPr lang="en-IN" sz="3200" b="1" dirty="0">
              <a:latin typeface="Comic Sans MS" pitchFamily="66" charset="0"/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524000"/>
            <a:ext cx="88392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43800" y="152400"/>
            <a:ext cx="1304925" cy="126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pPr algn="ctr">
              <a:buNone/>
            </a:pPr>
            <a:r>
              <a:rPr lang="en-IN" sz="4800" dirty="0" smtClean="0">
                <a:latin typeface="Comic Sans MS" pitchFamily="66" charset="0"/>
              </a:rPr>
              <a:t>Thank you</a:t>
            </a:r>
            <a:endParaRPr lang="en-IN" dirty="0" smtClean="0">
              <a:latin typeface="Comic Sans MS" pitchFamily="66" charset="0"/>
            </a:endParaRP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Autofit/>
          </a:bodyPr>
          <a:lstStyle/>
          <a:p>
            <a:pPr algn="l"/>
            <a:r>
              <a:rPr lang="en-IN" sz="3600" b="1" dirty="0" smtClean="0">
                <a:latin typeface="Comic Sans MS" pitchFamily="66" charset="0"/>
              </a:rPr>
              <a:t>The need for a container </a:t>
            </a:r>
            <a:br>
              <a:rPr lang="en-IN" sz="3600" b="1" dirty="0" smtClean="0">
                <a:latin typeface="Comic Sans MS" pitchFamily="66" charset="0"/>
              </a:rPr>
            </a:br>
            <a:r>
              <a:rPr lang="en-IN" sz="3600" b="1" dirty="0" smtClean="0">
                <a:latin typeface="Comic Sans MS" pitchFamily="66" charset="0"/>
              </a:rPr>
              <a:t>orchestration tool</a:t>
            </a:r>
            <a:endParaRPr lang="en-IN" sz="3600" b="1" dirty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763000" cy="5029200"/>
          </a:xfrm>
        </p:spPr>
        <p:txBody>
          <a:bodyPr/>
          <a:lstStyle/>
          <a:p>
            <a:r>
              <a:rPr lang="en-IN" sz="2800" dirty="0" smtClean="0">
                <a:latin typeface="Comic Sans MS" pitchFamily="66" charset="0"/>
              </a:rPr>
              <a:t>Trend from Monolith to Microservices</a:t>
            </a:r>
          </a:p>
          <a:p>
            <a:r>
              <a:rPr lang="en-IN" sz="2800" dirty="0" smtClean="0">
                <a:latin typeface="Comic Sans MS" pitchFamily="66" charset="0"/>
              </a:rPr>
              <a:t>Increased usages of containers</a:t>
            </a:r>
          </a:p>
          <a:p>
            <a:r>
              <a:rPr lang="en-IN" sz="2800" dirty="0" smtClean="0">
                <a:latin typeface="Comic Sans MS" pitchFamily="66" charset="0"/>
              </a:rPr>
              <a:t>Need for managing hundreds of independent microservices</a:t>
            </a:r>
          </a:p>
          <a:p>
            <a:r>
              <a:rPr lang="en-IN" sz="2800" dirty="0" smtClean="0">
                <a:latin typeface="Comic Sans MS" pitchFamily="66" charset="0"/>
              </a:rPr>
              <a:t>Managing them self made tools is difficult</a:t>
            </a:r>
          </a:p>
          <a:p>
            <a:r>
              <a:rPr lang="en-IN" sz="2800" dirty="0" smtClean="0">
                <a:latin typeface="Comic Sans MS" pitchFamily="66" charset="0"/>
              </a:rPr>
              <a:t>Availability</a:t>
            </a:r>
          </a:p>
          <a:p>
            <a:r>
              <a:rPr lang="en-IN" sz="2800" dirty="0" smtClean="0">
                <a:latin typeface="Comic Sans MS" pitchFamily="66" charset="0"/>
              </a:rPr>
              <a:t>Scalability</a:t>
            </a:r>
          </a:p>
          <a:p>
            <a:r>
              <a:rPr lang="en-IN" sz="2800" dirty="0" smtClean="0">
                <a:latin typeface="Comic Sans MS" pitchFamily="66" charset="0"/>
              </a:rPr>
              <a:t>Disaster recovery</a:t>
            </a:r>
          </a:p>
          <a:p>
            <a:pPr>
              <a:buNone/>
            </a:pPr>
            <a:endParaRPr lang="en-IN" dirty="0"/>
          </a:p>
        </p:txBody>
      </p:sp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77000" y="4419600"/>
            <a:ext cx="65722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82" name="Picture 1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00600" y="5867400"/>
            <a:ext cx="65722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1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38800" y="5181600"/>
            <a:ext cx="65722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77000" y="5181600"/>
            <a:ext cx="65722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15200" y="5181600"/>
            <a:ext cx="65722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1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38800" y="5867400"/>
            <a:ext cx="65722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77000" y="5867400"/>
            <a:ext cx="65722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15200" y="5867400"/>
            <a:ext cx="65722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1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53400" y="5867400"/>
            <a:ext cx="65722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91400" y="152400"/>
            <a:ext cx="1304925" cy="126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229600" cy="1143000"/>
          </a:xfrm>
        </p:spPr>
        <p:txBody>
          <a:bodyPr/>
          <a:lstStyle/>
          <a:p>
            <a:pPr algn="l"/>
            <a:r>
              <a:rPr lang="en-IN" dirty="0" smtClean="0">
                <a:latin typeface="Comic Sans MS" pitchFamily="66" charset="0"/>
              </a:rPr>
              <a:t>Kubernetes Basics</a:t>
            </a:r>
            <a:endParaRPr lang="en-IN" dirty="0">
              <a:latin typeface="Comic Sans MS" pitchFamily="66" charset="0"/>
            </a:endParaRPr>
          </a:p>
        </p:txBody>
      </p:sp>
      <p:pic>
        <p:nvPicPr>
          <p:cNvPr id="8" name="Content Placeholder 7" descr="Node.pn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3200400" y="1905000"/>
            <a:ext cx="2029108" cy="4220164"/>
          </a:xfrm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91400" y="152400"/>
            <a:ext cx="1304925" cy="126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Oval Callout 9"/>
          <p:cNvSpPr/>
          <p:nvPr/>
        </p:nvSpPr>
        <p:spPr>
          <a:xfrm>
            <a:off x="5638800" y="1524000"/>
            <a:ext cx="3276600" cy="1600200"/>
          </a:xfrm>
          <a:prstGeom prst="wedgeEllipseCallout">
            <a:avLst>
              <a:gd name="adj1" fmla="val -86947"/>
              <a:gd name="adj2" fmla="val 1704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latin typeface="Comic Sans MS" pitchFamily="66" charset="0"/>
              </a:rPr>
              <a:t>POD</a:t>
            </a:r>
            <a:r>
              <a:rPr lang="en-IN" dirty="0" smtClean="0">
                <a:latin typeface="Comic Sans MS" pitchFamily="66" charset="0"/>
              </a:rPr>
              <a:t>: </a:t>
            </a:r>
          </a:p>
          <a:p>
            <a:pPr algn="ctr"/>
            <a:r>
              <a:rPr lang="en-IN" dirty="0" smtClean="0">
                <a:latin typeface="Comic Sans MS" pitchFamily="66" charset="0"/>
              </a:rPr>
              <a:t>Abstraction over container and</a:t>
            </a:r>
          </a:p>
          <a:p>
            <a:pPr algn="ctr"/>
            <a:r>
              <a:rPr lang="en-IN" dirty="0" smtClean="0">
                <a:latin typeface="Comic Sans MS" pitchFamily="66" charset="0"/>
              </a:rPr>
              <a:t>Smallest unit of K8S</a:t>
            </a:r>
            <a:endParaRPr lang="en-IN" dirty="0">
              <a:latin typeface="Comic Sans MS" pitchFamily="66" charset="0"/>
            </a:endParaRPr>
          </a:p>
        </p:txBody>
      </p:sp>
      <p:sp>
        <p:nvSpPr>
          <p:cNvPr id="11" name="Oval Callout 10"/>
          <p:cNvSpPr/>
          <p:nvPr/>
        </p:nvSpPr>
        <p:spPr>
          <a:xfrm>
            <a:off x="1143000" y="2819400"/>
            <a:ext cx="1828800" cy="1066800"/>
          </a:xfrm>
          <a:prstGeom prst="wedgeEllipseCallout">
            <a:avLst>
              <a:gd name="adj1" fmla="val 100192"/>
              <a:gd name="adj2" fmla="val -2809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atin typeface="Comic Sans MS" pitchFamily="66" charset="0"/>
              </a:rPr>
              <a:t>Container</a:t>
            </a:r>
            <a:endParaRPr lang="en-IN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3600" b="1" dirty="0" smtClean="0">
                <a:latin typeface="Comic Sans MS" pitchFamily="66" charset="0"/>
              </a:rPr>
              <a:t>Kubernetes Architecture</a:t>
            </a:r>
            <a:endParaRPr lang="en-IN" sz="3600" b="1" dirty="0">
              <a:latin typeface="Comic Sans MS" pitchFamily="66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43800" y="152400"/>
            <a:ext cx="1304925" cy="126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1631021"/>
            <a:ext cx="8229600" cy="446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 smtClean="0"/>
              <a:t>Kubernetes Architecture</a:t>
            </a:r>
            <a:endParaRPr lang="en-IN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43800" y="152400"/>
            <a:ext cx="1304925" cy="126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38800" y="1676400"/>
            <a:ext cx="3228975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1000" y="4191000"/>
            <a:ext cx="1428750" cy="244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8" name="Picture 10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133600" y="4191000"/>
            <a:ext cx="1447800" cy="2466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TextBox 18"/>
          <p:cNvSpPr txBox="1"/>
          <p:nvPr/>
        </p:nvSpPr>
        <p:spPr>
          <a:xfrm>
            <a:off x="609600" y="3810000"/>
            <a:ext cx="1066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 smtClean="0"/>
              <a:t>30% used</a:t>
            </a:r>
            <a:endParaRPr lang="en-IN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2286000" y="3810000"/>
            <a:ext cx="1066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 smtClean="0"/>
              <a:t>60% used</a:t>
            </a:r>
            <a:endParaRPr lang="en-IN" sz="1600" dirty="0"/>
          </a:p>
        </p:txBody>
      </p:sp>
      <p:cxnSp>
        <p:nvCxnSpPr>
          <p:cNvPr id="23" name="Straight Connector 22"/>
          <p:cNvCxnSpPr/>
          <p:nvPr/>
        </p:nvCxnSpPr>
        <p:spPr>
          <a:xfrm flipV="1">
            <a:off x="3352800" y="4876800"/>
            <a:ext cx="2590800" cy="129540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 smtClean="0">
                <a:latin typeface="Comic Sans MS" pitchFamily="66" charset="0"/>
              </a:rPr>
              <a:t>Scale as needed</a:t>
            </a:r>
            <a:endParaRPr lang="en-IN" dirty="0">
              <a:latin typeface="Comic Sans MS" pitchFamily="66" charset="0"/>
            </a:endParaRPr>
          </a:p>
        </p:txBody>
      </p:sp>
      <p:pic>
        <p:nvPicPr>
          <p:cNvPr id="4105" name="Picture 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19400" y="2057400"/>
            <a:ext cx="1276350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6" name="Picture 1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43400" y="2057400"/>
            <a:ext cx="1276350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9" name="Picture 13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0" y="4343400"/>
            <a:ext cx="1438275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1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4343400"/>
            <a:ext cx="1438275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Picture 1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62400" y="4343400"/>
            <a:ext cx="1438275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" name="Picture 1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38800" y="4343400"/>
            <a:ext cx="1438275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Picture 1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91400" y="4343400"/>
            <a:ext cx="1438275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43800" y="152400"/>
            <a:ext cx="1304925" cy="126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 smtClean="0">
                <a:latin typeface="Comic Sans MS" pitchFamily="66" charset="0"/>
              </a:rPr>
              <a:t>Cluster view</a:t>
            </a:r>
            <a:endParaRPr lang="en-IN" dirty="0">
              <a:latin typeface="Comic Sans MS" pitchFamily="66" charset="0"/>
            </a:endParaRPr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447800"/>
            <a:ext cx="87630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43800" y="152400"/>
            <a:ext cx="1304925" cy="126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 smtClean="0">
                <a:latin typeface="Comic Sans MS" pitchFamily="66" charset="0"/>
              </a:rPr>
              <a:t>Few Key components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r>
              <a:rPr lang="en-IN" dirty="0" smtClean="0">
                <a:latin typeface="Comic Sans MS" pitchFamily="66" charset="0"/>
              </a:rPr>
              <a:t>Services</a:t>
            </a:r>
          </a:p>
          <a:p>
            <a:r>
              <a:rPr lang="en-IN" dirty="0" smtClean="0">
                <a:latin typeface="Comic Sans MS" pitchFamily="66" charset="0"/>
              </a:rPr>
              <a:t>Ingress</a:t>
            </a:r>
          </a:p>
          <a:p>
            <a:r>
              <a:rPr lang="en-IN" dirty="0" err="1" smtClean="0">
                <a:latin typeface="Comic Sans MS" pitchFamily="66" charset="0"/>
              </a:rPr>
              <a:t>ConfigMap</a:t>
            </a:r>
            <a:endParaRPr lang="en-IN" dirty="0" smtClean="0">
              <a:latin typeface="Comic Sans MS" pitchFamily="66" charset="0"/>
            </a:endParaRPr>
          </a:p>
          <a:p>
            <a:r>
              <a:rPr lang="en-IN" dirty="0" smtClean="0">
                <a:latin typeface="Comic Sans MS" pitchFamily="66" charset="0"/>
              </a:rPr>
              <a:t>Secrets</a:t>
            </a:r>
          </a:p>
          <a:p>
            <a:r>
              <a:rPr lang="en-IN" dirty="0" err="1" smtClean="0">
                <a:latin typeface="Comic Sans MS" pitchFamily="66" charset="0"/>
              </a:rPr>
              <a:t>Kube</a:t>
            </a:r>
            <a:r>
              <a:rPr lang="en-IN" dirty="0" smtClean="0">
                <a:latin typeface="Comic Sans MS" pitchFamily="66" charset="0"/>
              </a:rPr>
              <a:t> Proxy</a:t>
            </a:r>
          </a:p>
          <a:p>
            <a:r>
              <a:rPr lang="en-IN" dirty="0" err="1" smtClean="0">
                <a:latin typeface="Comic Sans MS" pitchFamily="66" charset="0"/>
              </a:rPr>
              <a:t>Kubelet</a:t>
            </a:r>
            <a:endParaRPr lang="en-IN" dirty="0" smtClean="0">
              <a:latin typeface="Comic Sans MS" pitchFamily="66" charset="0"/>
            </a:endParaRPr>
          </a:p>
          <a:p>
            <a:r>
              <a:rPr lang="en-IN" dirty="0" smtClean="0">
                <a:latin typeface="Comic Sans MS" pitchFamily="66" charset="0"/>
              </a:rPr>
              <a:t>Deployment</a:t>
            </a:r>
          </a:p>
          <a:p>
            <a:r>
              <a:rPr lang="en-IN" dirty="0" smtClean="0">
                <a:latin typeface="Comic Sans MS" pitchFamily="66" charset="0"/>
              </a:rPr>
              <a:t>Volumes</a:t>
            </a:r>
          </a:p>
          <a:p>
            <a:endParaRPr lang="en-IN" dirty="0" smtClean="0">
              <a:latin typeface="Comic Sans MS" pitchFamily="66" charset="0"/>
            </a:endParaRPr>
          </a:p>
          <a:p>
            <a:endParaRPr lang="en-IN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43800" y="152400"/>
            <a:ext cx="1304925" cy="126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1090</TotalTime>
  <Words>509</Words>
  <Application>Microsoft Office PowerPoint</Application>
  <PresentationFormat>On-screen Show (4:3)</PresentationFormat>
  <Paragraphs>129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Kubernetes Security</vt:lpstr>
      <vt:lpstr>What is K8S?    </vt:lpstr>
      <vt:lpstr>The need for a container  orchestration tool</vt:lpstr>
      <vt:lpstr>Kubernetes Basics</vt:lpstr>
      <vt:lpstr>Kubernetes Architecture</vt:lpstr>
      <vt:lpstr>Kubernetes Architecture</vt:lpstr>
      <vt:lpstr>Scale as needed</vt:lpstr>
      <vt:lpstr>Cluster view</vt:lpstr>
      <vt:lpstr>Few Key components</vt:lpstr>
      <vt:lpstr>How Secure Kubernetes by default?</vt:lpstr>
      <vt:lpstr>Building a secure image in CI/CD pipeline</vt:lpstr>
      <vt:lpstr>Secure Container and Pods</vt:lpstr>
      <vt:lpstr>Best Practice: Run container as non-root </vt:lpstr>
      <vt:lpstr>Secure Container and Pods</vt:lpstr>
      <vt:lpstr>Securing communication between Pods</vt:lpstr>
      <vt:lpstr>Maintaining Namespaces</vt:lpstr>
      <vt:lpstr>Securing communication between Pods</vt:lpstr>
      <vt:lpstr>Service Mesh Implementations</vt:lpstr>
      <vt:lpstr>Securing etcd &amp; secrets data</vt:lpstr>
      <vt:lpstr>Securing access to K8s cluster</vt:lpstr>
      <vt:lpstr>Securing access to K8s cluster</vt:lpstr>
      <vt:lpstr>Securing access to K8s cluster</vt:lpstr>
      <vt:lpstr>Role Based Access Control</vt:lpstr>
      <vt:lpstr>Monitor and Mitigate Runtime Attacks</vt:lpstr>
      <vt:lpstr>Kiali dashboard</vt:lpstr>
      <vt:lpstr>Slide 26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Vedansh Gandham</dc:creator>
  <cp:lastModifiedBy>Vedansh Gandham</cp:lastModifiedBy>
  <cp:revision>182</cp:revision>
  <dcterms:created xsi:type="dcterms:W3CDTF">2006-08-16T00:00:00Z</dcterms:created>
  <dcterms:modified xsi:type="dcterms:W3CDTF">2022-09-05T07:41:01Z</dcterms:modified>
</cp:coreProperties>
</file>