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7"/>
  </p:notesMasterIdLst>
  <p:sldIdLst>
    <p:sldId id="256" r:id="rId2"/>
    <p:sldId id="258" r:id="rId3"/>
    <p:sldId id="259" r:id="rId4"/>
    <p:sldId id="279" r:id="rId5"/>
    <p:sldId id="262" r:id="rId6"/>
    <p:sldId id="276" r:id="rId7"/>
    <p:sldId id="268" r:id="rId8"/>
    <p:sldId id="275" r:id="rId9"/>
    <p:sldId id="304" r:id="rId10"/>
    <p:sldId id="280" r:id="rId11"/>
    <p:sldId id="281" r:id="rId12"/>
    <p:sldId id="282" r:id="rId13"/>
    <p:sldId id="305" r:id="rId14"/>
    <p:sldId id="283" r:id="rId15"/>
    <p:sldId id="285" r:id="rId16"/>
    <p:sldId id="286" r:id="rId17"/>
    <p:sldId id="287" r:id="rId18"/>
    <p:sldId id="288" r:id="rId19"/>
    <p:sldId id="289" r:id="rId20"/>
    <p:sldId id="306" r:id="rId21"/>
    <p:sldId id="290" r:id="rId22"/>
    <p:sldId id="291" r:id="rId23"/>
    <p:sldId id="292" r:id="rId24"/>
    <p:sldId id="293" r:id="rId25"/>
    <p:sldId id="294" r:id="rId26"/>
    <p:sldId id="295" r:id="rId27"/>
    <p:sldId id="296" r:id="rId28"/>
    <p:sldId id="297" r:id="rId29"/>
    <p:sldId id="307" r:id="rId30"/>
    <p:sldId id="298" r:id="rId31"/>
    <p:sldId id="299" r:id="rId32"/>
    <p:sldId id="300" r:id="rId33"/>
    <p:sldId id="301" r:id="rId34"/>
    <p:sldId id="302" r:id="rId35"/>
    <p:sldId id="269" r:id="rId36"/>
  </p:sldIdLst>
  <p:sldSz cx="9144000" cy="5143500" type="screen16x9"/>
  <p:notesSz cx="6858000" cy="9144000"/>
  <p:embeddedFontLst>
    <p:embeddedFont>
      <p:font typeface="Old Standard TT" panose="020B0604020202020204" charset="0"/>
      <p:regular r:id="rId38"/>
      <p:bold r:id="rId39"/>
      <p:italic r:id="rId40"/>
    </p:embeddedFont>
    <p:embeddedFont>
      <p:font typeface="宋体" panose="02010600030101010101" pitchFamily="2" charset="-122"/>
      <p:regular r:id="rId41"/>
    </p:embeddedFont>
    <p:embeddedFont>
      <p:font typeface="Calibri" panose="020F0502020204030204" pitchFamily="3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265" autoAdjust="0"/>
    <p:restoredTop sz="54116" autoAdjust="0"/>
  </p:normalViewPr>
  <p:slideViewPr>
    <p:cSldViewPr snapToGrid="0">
      <p:cViewPr varScale="1">
        <p:scale>
          <a:sx n="63" d="100"/>
          <a:sy n="63" d="100"/>
        </p:scale>
        <p:origin x="1608" y="53"/>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67" d="100"/>
          <a:sy n="67" d="100"/>
        </p:scale>
        <p:origin x="3120"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spPr>
            <a:ln w="28575">
              <a:solidFill>
                <a:schemeClr val="bg2">
                  <a:lumMod val="75000"/>
                </a:schemeClr>
              </a:solidFill>
            </a:ln>
          </c:spPr>
          <c:dPt>
            <c:idx val="0"/>
            <c:bubble3D val="0"/>
            <c:spPr>
              <a:solidFill>
                <a:schemeClr val="accent2"/>
              </a:solidFill>
              <a:ln w="28575">
                <a:solidFill>
                  <a:schemeClr val="tx1"/>
                </a:solidFill>
              </a:ln>
              <a:effectLst>
                <a:outerShdw blurRad="63500" sx="102000" sy="102000" algn="ctr" rotWithShape="0">
                  <a:prstClr val="black">
                    <a:alpha val="20000"/>
                  </a:prstClr>
                </a:outerShdw>
              </a:effectLst>
            </c:spPr>
          </c:dPt>
          <c:dPt>
            <c:idx val="1"/>
            <c:bubble3D val="0"/>
            <c:spPr>
              <a:solidFill>
                <a:schemeClr val="accent4"/>
              </a:solidFill>
              <a:ln w="28575">
                <a:solidFill>
                  <a:schemeClr val="bg2">
                    <a:lumMod val="75000"/>
                  </a:schemeClr>
                </a:solidFill>
              </a:ln>
              <a:effectLst>
                <a:outerShdw blurRad="63500" sx="102000" sy="102000" algn="ctr" rotWithShape="0">
                  <a:prstClr val="black">
                    <a:alpha val="20000"/>
                  </a:prstClr>
                </a:outerShdw>
              </a:effectLst>
            </c:spPr>
          </c:dPt>
          <c:dPt>
            <c:idx val="2"/>
            <c:bubble3D val="0"/>
            <c:spPr>
              <a:solidFill>
                <a:schemeClr val="accent6"/>
              </a:solidFill>
              <a:ln w="28575">
                <a:solidFill>
                  <a:schemeClr val="bg2">
                    <a:lumMod val="75000"/>
                  </a:schemeClr>
                </a:solidFill>
              </a:ln>
              <a:effectLst>
                <a:outerShdw blurRad="63500" sx="102000" sy="102000" algn="ctr" rotWithShape="0">
                  <a:prstClr val="black">
                    <a:alpha val="20000"/>
                  </a:prstClr>
                </a:outerShdw>
              </a:effectLst>
            </c:spPr>
          </c:dPt>
          <c:dPt>
            <c:idx val="3"/>
            <c:bubble3D val="0"/>
            <c:spPr>
              <a:solidFill>
                <a:schemeClr val="accent2">
                  <a:lumMod val="60000"/>
                </a:schemeClr>
              </a:solidFill>
              <a:ln w="28575">
                <a:solidFill>
                  <a:schemeClr val="bg2">
                    <a:lumMod val="75000"/>
                  </a:schemeClr>
                </a:solidFill>
              </a:ln>
              <a:effectLst>
                <a:outerShdw blurRad="63500" sx="102000" sy="102000" algn="ctr" rotWithShape="0">
                  <a:prstClr val="black">
                    <a:alpha val="20000"/>
                  </a:prstClr>
                </a:outerShdw>
              </a:effectLst>
            </c:spPr>
          </c:dPt>
          <c:dPt>
            <c:idx val="4"/>
            <c:bubble3D val="0"/>
            <c:spPr>
              <a:solidFill>
                <a:schemeClr val="accent4">
                  <a:lumMod val="60000"/>
                </a:schemeClr>
              </a:solidFill>
              <a:ln w="28575">
                <a:solidFill>
                  <a:schemeClr val="tx1"/>
                </a:solidFill>
              </a:ln>
              <a:effectLst>
                <a:outerShdw blurRad="63500" sx="102000" sy="102000" algn="ctr" rotWithShape="0">
                  <a:prstClr val="black">
                    <a:alpha val="20000"/>
                  </a:prstClr>
                </a:outerShdw>
              </a:effectLst>
            </c:spPr>
          </c:dPt>
          <c:dLbls>
            <c:dLbl>
              <c:idx val="0"/>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tx1">
                          <a:lumMod val="95000"/>
                          <a:lumOff val="5000"/>
                        </a:schemeClr>
                      </a:solidFill>
                      <a:latin typeface="+mn-lt"/>
                      <a:ea typeface="+mn-ea"/>
                      <a:cs typeface="+mn-cs"/>
                    </a:defRPr>
                  </a:pPr>
                  <a:endParaRPr lang="en-US"/>
                </a:p>
              </c:txPr>
              <c:dLblPos val="outEnd"/>
              <c:showLegendKey val="0"/>
              <c:showVal val="1"/>
              <c:showCatName val="1"/>
              <c:showSerName val="0"/>
              <c:showPercent val="1"/>
              <c:showBubbleSize val="0"/>
            </c:dLbl>
            <c:dLbl>
              <c:idx val="1"/>
              <c:layout>
                <c:manualLayout>
                  <c:x val="0.10654111363098308"/>
                  <c:y val="1.6621133050861322E-2"/>
                </c:manualLayout>
              </c:layout>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tx1">
                          <a:lumMod val="95000"/>
                          <a:lumOff val="5000"/>
                        </a:schemeClr>
                      </a:solidFill>
                      <a:latin typeface="+mn-lt"/>
                      <a:ea typeface="+mn-ea"/>
                      <a:cs typeface="+mn-cs"/>
                    </a:defRPr>
                  </a:pPr>
                  <a:endParaRPr lang="en-US"/>
                </a:p>
              </c:txPr>
              <c:dLblPos val="bestFit"/>
              <c:showLegendKey val="0"/>
              <c:showVal val="1"/>
              <c:showCatName val="1"/>
              <c:showSerName val="0"/>
              <c:showPercent val="1"/>
              <c:showBubbleSize val="0"/>
              <c:extLst>
                <c:ext xmlns:c15="http://schemas.microsoft.com/office/drawing/2012/chart" uri="{CE6537A1-D6FC-4f65-9D91-7224C49458BB}">
                  <c15:layout/>
                </c:ext>
              </c:extLst>
            </c:dLbl>
            <c:dLbl>
              <c:idx val="2"/>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tx1">
                          <a:lumMod val="95000"/>
                          <a:lumOff val="5000"/>
                        </a:schemeClr>
                      </a:solidFill>
                      <a:latin typeface="+mn-lt"/>
                      <a:ea typeface="+mn-ea"/>
                      <a:cs typeface="+mn-cs"/>
                    </a:defRPr>
                  </a:pPr>
                  <a:endParaRPr lang="en-US"/>
                </a:p>
              </c:txPr>
              <c:dLblPos val="outEnd"/>
              <c:showLegendKey val="0"/>
              <c:showVal val="1"/>
              <c:showCatName val="1"/>
              <c:showSerName val="0"/>
              <c:showPercent val="1"/>
              <c:showBubbleSize val="0"/>
            </c:dLbl>
            <c:dLbl>
              <c:idx val="3"/>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tx1">
                          <a:lumMod val="95000"/>
                          <a:lumOff val="5000"/>
                        </a:schemeClr>
                      </a:solidFill>
                      <a:latin typeface="+mn-lt"/>
                      <a:ea typeface="+mn-ea"/>
                      <a:cs typeface="+mn-cs"/>
                    </a:defRPr>
                  </a:pPr>
                  <a:endParaRPr lang="en-US"/>
                </a:p>
              </c:txPr>
              <c:dLblPos val="outEnd"/>
              <c:showLegendKey val="0"/>
              <c:showVal val="1"/>
              <c:showCatName val="1"/>
              <c:showSerName val="0"/>
              <c:showPercent val="1"/>
              <c:showBubbleSize val="0"/>
            </c:dLbl>
            <c:dLbl>
              <c:idx val="4"/>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tx1">
                          <a:lumMod val="95000"/>
                          <a:lumOff val="5000"/>
                        </a:schemeClr>
                      </a:solidFill>
                      <a:latin typeface="+mn-lt"/>
                      <a:ea typeface="+mn-ea"/>
                      <a:cs typeface="+mn-cs"/>
                    </a:defRPr>
                  </a:pPr>
                  <a:endParaRPr lang="en-US"/>
                </a:p>
              </c:txPr>
              <c:dLblPos val="outEnd"/>
              <c:showLegendKey val="0"/>
              <c:showVal val="1"/>
              <c:showCatName val="1"/>
              <c:showSerName val="0"/>
              <c:showPercent val="1"/>
              <c:showBubbleSize val="0"/>
            </c:dLbl>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tx1">
                        <a:lumMod val="95000"/>
                        <a:lumOff val="5000"/>
                      </a:schemeClr>
                    </a:solidFill>
                    <a:latin typeface="+mn-lt"/>
                    <a:ea typeface="+mn-ea"/>
                    <a:cs typeface="+mn-cs"/>
                  </a:defRPr>
                </a:pPr>
                <a:endParaRPr lang="en-US"/>
              </a:p>
            </c:txPr>
            <c:dLblPos val="outEnd"/>
            <c:showLegendKey val="0"/>
            <c:showVal val="1"/>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Visible foreground application</c:v>
                </c:pt>
                <c:pt idx="1">
                  <c:v>Invisible background application</c:v>
                </c:pt>
                <c:pt idx="2">
                  <c:v>Visible background service</c:v>
                </c:pt>
                <c:pt idx="3">
                  <c:v>Invisible background service</c:v>
                </c:pt>
                <c:pt idx="4">
                  <c:v>Screen off</c:v>
                </c:pt>
              </c:strCache>
            </c:strRef>
          </c:cat>
          <c:val>
            <c:numRef>
              <c:f>Sheet1!$B$2:$B$6</c:f>
              <c:numCache>
                <c:formatCode>General</c:formatCode>
                <c:ptCount val="5"/>
                <c:pt idx="0">
                  <c:v>12.04</c:v>
                </c:pt>
                <c:pt idx="1">
                  <c:v>0.7</c:v>
                </c:pt>
                <c:pt idx="2" formatCode="0.00%">
                  <c:v>12.86</c:v>
                </c:pt>
                <c:pt idx="3">
                  <c:v>14.4</c:v>
                </c:pt>
                <c:pt idx="4">
                  <c:v>60</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Application States</c:v>
                      </c:pt>
                    </c:strCache>
                  </c:strRef>
                </c15:tx>
              </c15:filteredSeriesTitle>
            </c:ext>
          </c:extLst>
        </c:ser>
        <c:dLbls>
          <c:dLblPos val="outEnd"/>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spPr>
            <a:ln w="28575">
              <a:solidFill>
                <a:schemeClr val="bg2">
                  <a:lumMod val="75000"/>
                </a:schemeClr>
              </a:solidFill>
            </a:ln>
          </c:spPr>
          <c:dPt>
            <c:idx val="0"/>
            <c:bubble3D val="0"/>
            <c:spPr>
              <a:solidFill>
                <a:schemeClr val="accent2"/>
              </a:solidFill>
              <a:ln w="28575">
                <a:solidFill>
                  <a:schemeClr val="tx1">
                    <a:lumMod val="75000"/>
                    <a:lumOff val="25000"/>
                  </a:schemeClr>
                </a:solidFill>
              </a:ln>
              <a:effectLst>
                <a:outerShdw blurRad="63500" sx="102000" sy="102000" algn="ctr" rotWithShape="0">
                  <a:prstClr val="black">
                    <a:alpha val="20000"/>
                  </a:prstClr>
                </a:outerShdw>
              </a:effectLst>
            </c:spPr>
          </c:dPt>
          <c:dPt>
            <c:idx val="1"/>
            <c:bubble3D val="0"/>
            <c:spPr>
              <a:solidFill>
                <a:schemeClr val="accent4"/>
              </a:solidFill>
              <a:ln w="28575">
                <a:solidFill>
                  <a:schemeClr val="bg2">
                    <a:lumMod val="75000"/>
                  </a:schemeClr>
                </a:solidFill>
              </a:ln>
              <a:effectLst>
                <a:outerShdw blurRad="63500" sx="102000" sy="102000" algn="ctr" rotWithShape="0">
                  <a:prstClr val="black">
                    <a:alpha val="20000"/>
                  </a:prstClr>
                </a:outerShdw>
              </a:effectLst>
            </c:spPr>
          </c:dPt>
          <c:dPt>
            <c:idx val="2"/>
            <c:bubble3D val="0"/>
            <c:spPr>
              <a:solidFill>
                <a:schemeClr val="accent6"/>
              </a:solidFill>
              <a:ln w="28575">
                <a:solidFill>
                  <a:schemeClr val="bg2">
                    <a:lumMod val="75000"/>
                  </a:schemeClr>
                </a:solidFill>
              </a:ln>
              <a:effectLst>
                <a:outerShdw blurRad="63500" sx="102000" sy="102000" algn="ctr" rotWithShape="0">
                  <a:prstClr val="black">
                    <a:alpha val="20000"/>
                  </a:prstClr>
                </a:outerShdw>
              </a:effectLst>
            </c:spPr>
          </c:dPt>
          <c:dPt>
            <c:idx val="3"/>
            <c:bubble3D val="0"/>
            <c:spPr>
              <a:solidFill>
                <a:schemeClr val="accent2">
                  <a:lumMod val="60000"/>
                </a:schemeClr>
              </a:solidFill>
              <a:ln w="28575">
                <a:solidFill>
                  <a:schemeClr val="bg2">
                    <a:lumMod val="75000"/>
                  </a:schemeClr>
                </a:solidFill>
              </a:ln>
              <a:effectLst>
                <a:outerShdw blurRad="63500" sx="102000" sy="102000" algn="ctr" rotWithShape="0">
                  <a:prstClr val="black">
                    <a:alpha val="20000"/>
                  </a:prstClr>
                </a:outerShdw>
              </a:effectLst>
            </c:spPr>
          </c:dPt>
          <c:dLbls>
            <c:dLbl>
              <c:idx val="0"/>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tx1">
                          <a:lumMod val="95000"/>
                          <a:lumOff val="5000"/>
                        </a:schemeClr>
                      </a:solidFill>
                      <a:latin typeface="+mn-lt"/>
                      <a:ea typeface="+mn-ea"/>
                      <a:cs typeface="+mn-cs"/>
                    </a:defRPr>
                  </a:pPr>
                  <a:endParaRPr lang="en-US"/>
                </a:p>
              </c:txPr>
              <c:dLblPos val="outEnd"/>
              <c:showLegendKey val="0"/>
              <c:showVal val="0"/>
              <c:showCatName val="1"/>
              <c:showSerName val="0"/>
              <c:showPercent val="1"/>
              <c:showBubbleSize val="0"/>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tx1">
                          <a:lumMod val="95000"/>
                          <a:lumOff val="5000"/>
                        </a:schemeClr>
                      </a:solidFill>
                      <a:latin typeface="+mn-lt"/>
                      <a:ea typeface="+mn-ea"/>
                      <a:cs typeface="+mn-cs"/>
                    </a:defRPr>
                  </a:pPr>
                  <a:endParaRPr lang="en-US"/>
                </a:p>
              </c:txPr>
              <c:dLblPos val="outEnd"/>
              <c:showLegendKey val="0"/>
              <c:showVal val="0"/>
              <c:showCatName val="1"/>
              <c:showSerName val="0"/>
              <c:showPercent val="1"/>
              <c:showBubbleSize val="0"/>
            </c:dLbl>
            <c:dLbl>
              <c:idx val="2"/>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1"/>
              <c:showBubbleSize val="0"/>
            </c:dLbl>
            <c:dLbl>
              <c:idx val="3"/>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1"/>
              <c:showBubbleSize val="0"/>
            </c:dLbl>
            <c:spPr>
              <a:noFill/>
              <a:ln>
                <a:noFill/>
              </a:ln>
              <a:effectLst/>
            </c:sp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2"/>
                <c:pt idx="0">
                  <c:v>Functionally irrelavant</c:v>
                </c:pt>
                <c:pt idx="1">
                  <c:v>Privacy Sensitive</c:v>
                </c:pt>
              </c:strCache>
            </c:strRef>
          </c:cat>
          <c:val>
            <c:numRef>
              <c:f>Sheet1!$B$2:$B$5</c:f>
              <c:numCache>
                <c:formatCode>General</c:formatCode>
                <c:ptCount val="4"/>
                <c:pt idx="0">
                  <c:v>53</c:v>
                </c:pt>
                <c:pt idx="1">
                  <c:v>32</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Column1</c:v>
                      </c:pt>
                    </c:strCache>
                  </c:strRef>
                </c15:tx>
              </c15:filteredSeriesTitle>
            </c:ext>
          </c:extLst>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spPr>
            <a:ln w="28575">
              <a:solidFill>
                <a:schemeClr val="tx1">
                  <a:lumMod val="75000"/>
                  <a:lumOff val="25000"/>
                </a:schemeClr>
              </a:solidFill>
            </a:ln>
          </c:spPr>
          <c:dPt>
            <c:idx val="0"/>
            <c:bubble3D val="0"/>
            <c:spPr>
              <a:solidFill>
                <a:schemeClr val="accent2"/>
              </a:solidFill>
              <a:ln w="28575">
                <a:solidFill>
                  <a:schemeClr val="tx1">
                    <a:lumMod val="75000"/>
                    <a:lumOff val="25000"/>
                  </a:schemeClr>
                </a:solidFill>
              </a:ln>
              <a:effectLst/>
            </c:spPr>
          </c:dPt>
          <c:dPt>
            <c:idx val="1"/>
            <c:bubble3D val="0"/>
            <c:spPr>
              <a:solidFill>
                <a:schemeClr val="accent4"/>
              </a:solidFill>
              <a:ln w="28575">
                <a:solidFill>
                  <a:schemeClr val="tx1">
                    <a:lumMod val="75000"/>
                    <a:lumOff val="25000"/>
                  </a:schemeClr>
                </a:solidFill>
              </a:ln>
              <a:effectLst/>
            </c:spPr>
          </c:dPt>
          <c:dPt>
            <c:idx val="2"/>
            <c:bubble3D val="0"/>
            <c:spPr>
              <a:solidFill>
                <a:schemeClr val="accent6"/>
              </a:solidFill>
              <a:ln w="28575">
                <a:solidFill>
                  <a:schemeClr val="tx1">
                    <a:lumMod val="75000"/>
                    <a:lumOff val="25000"/>
                  </a:schemeClr>
                </a:solidFill>
              </a:ln>
              <a:effectLst/>
            </c:spPr>
          </c:dPt>
          <c:dPt>
            <c:idx val="3"/>
            <c:bubble3D val="0"/>
            <c:spPr>
              <a:solidFill>
                <a:schemeClr val="accent2">
                  <a:lumMod val="60000"/>
                </a:schemeClr>
              </a:solidFill>
              <a:ln w="28575">
                <a:solidFill>
                  <a:schemeClr val="tx1">
                    <a:lumMod val="75000"/>
                    <a:lumOff val="25000"/>
                  </a:schemeClr>
                </a:solidFill>
              </a:ln>
              <a:effectLst/>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4"/>
                <c:pt idx="0">
                  <c:v>Reading SMS</c:v>
                </c:pt>
                <c:pt idx="1">
                  <c:v>Location</c:v>
                </c:pt>
                <c:pt idx="2">
                  <c:v>Sending SMS</c:v>
                </c:pt>
                <c:pt idx="3">
                  <c:v>Reading browser history</c:v>
                </c:pt>
              </c:strCache>
            </c:strRef>
          </c:cat>
          <c:val>
            <c:numRef>
              <c:f>Sheet1!$B$2:$B$5</c:f>
              <c:numCache>
                <c:formatCode>0.00%</c:formatCode>
                <c:ptCount val="4"/>
                <c:pt idx="0" formatCode="General">
                  <c:v>13.51</c:v>
                </c:pt>
                <c:pt idx="1">
                  <c:v>78.37</c:v>
                </c:pt>
                <c:pt idx="2" formatCode="General">
                  <c:v>2.7</c:v>
                </c:pt>
                <c:pt idx="3" formatCode="General">
                  <c:v>5.4</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Sales</c:v>
                      </c:pt>
                    </c:strCache>
                  </c:strRef>
                </c15:tx>
              </c15:filteredSeriesTitle>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145B39-1A90-42F6-8814-FE1E7A437664}" type="doc">
      <dgm:prSet loTypeId="urn:microsoft.com/office/officeart/2005/8/layout/orgChart1" loCatId="hierarchy" qsTypeId="urn:microsoft.com/office/officeart/2005/8/quickstyle/simple1" qsCatId="simple" csTypeId="urn:microsoft.com/office/officeart/2005/8/colors/accent0_2" csCatId="mainScheme" phldr="1"/>
      <dgm:spPr/>
      <dgm:t>
        <a:bodyPr/>
        <a:lstStyle/>
        <a:p>
          <a:endParaRPr lang="en-US"/>
        </a:p>
      </dgm:t>
    </dgm:pt>
    <dgm:pt modelId="{A5BFD1C5-91B3-44B9-BC8D-BEB36E97FF7F}">
      <dgm:prSet phldrT="[Text]"/>
      <dgm:spPr/>
      <dgm:t>
        <a:bodyPr/>
        <a:lstStyle/>
        <a:p>
          <a:r>
            <a:rPr lang="en-US" dirty="0" smtClean="0">
              <a:latin typeface="Old Standard TT" panose="020B0604020202020204" charset="0"/>
              <a:ea typeface="Old Standard TT" panose="020B0604020202020204" charset="0"/>
              <a:cs typeface="Old Standard TT" panose="020B0604020202020204" charset="0"/>
            </a:rPr>
            <a:t>Show list of permissions before installation</a:t>
          </a:r>
          <a:endParaRPr lang="en-US" dirty="0">
            <a:latin typeface="Old Standard TT" panose="020B0604020202020204" charset="0"/>
            <a:ea typeface="Old Standard TT" panose="020B0604020202020204" charset="0"/>
            <a:cs typeface="Old Standard TT" panose="020B0604020202020204" charset="0"/>
          </a:endParaRPr>
        </a:p>
      </dgm:t>
    </dgm:pt>
    <dgm:pt modelId="{63EF26C1-74BF-4082-A016-8A3BA193C508}" type="parTrans" cxnId="{B1AD71EB-3FF5-43FA-AD45-26C441716EEB}">
      <dgm:prSet/>
      <dgm:spPr/>
      <dgm:t>
        <a:bodyPr/>
        <a:lstStyle/>
        <a:p>
          <a:endParaRPr lang="en-US"/>
        </a:p>
      </dgm:t>
    </dgm:pt>
    <dgm:pt modelId="{6F3388F6-53B9-459A-A35B-884EFDDCA467}" type="sibTrans" cxnId="{B1AD71EB-3FF5-43FA-AD45-26C441716EEB}">
      <dgm:prSet/>
      <dgm:spPr/>
      <dgm:t>
        <a:bodyPr/>
        <a:lstStyle/>
        <a:p>
          <a:endParaRPr lang="en-US"/>
        </a:p>
      </dgm:t>
    </dgm:pt>
    <dgm:pt modelId="{EA3941C9-BC21-42F3-B844-78F66C4E7F77}" type="asst">
      <dgm:prSet phldrT="[Text]"/>
      <dgm:spPr/>
      <dgm:t>
        <a:bodyPr/>
        <a:lstStyle/>
        <a:p>
          <a:r>
            <a:rPr lang="en-US" dirty="0" smtClean="0">
              <a:latin typeface="Old Standard TT" panose="020B0604020202020204" charset="0"/>
              <a:ea typeface="Old Standard TT" panose="020B0604020202020204" charset="0"/>
              <a:cs typeface="Old Standard TT" panose="020B0604020202020204" charset="0"/>
            </a:rPr>
            <a:t>Accept or Cancel?</a:t>
          </a:r>
          <a:endParaRPr lang="en-US" dirty="0">
            <a:latin typeface="Old Standard TT" panose="020B0604020202020204" charset="0"/>
            <a:ea typeface="Old Standard TT" panose="020B0604020202020204" charset="0"/>
            <a:cs typeface="Old Standard TT" panose="020B0604020202020204" charset="0"/>
          </a:endParaRPr>
        </a:p>
      </dgm:t>
    </dgm:pt>
    <dgm:pt modelId="{6A0CAA1C-2D5F-4721-9078-C41166B0589A}" type="parTrans" cxnId="{0DEBF9B1-572B-4790-91B9-9148338C439D}">
      <dgm:prSet/>
      <dgm:spPr/>
      <dgm:t>
        <a:bodyPr/>
        <a:lstStyle/>
        <a:p>
          <a:endParaRPr lang="en-US"/>
        </a:p>
      </dgm:t>
    </dgm:pt>
    <dgm:pt modelId="{68547C0B-D094-4ED0-8DF6-DD3CF41B3651}" type="sibTrans" cxnId="{0DEBF9B1-572B-4790-91B9-9148338C439D}">
      <dgm:prSet/>
      <dgm:spPr/>
      <dgm:t>
        <a:bodyPr/>
        <a:lstStyle/>
        <a:p>
          <a:endParaRPr lang="en-US"/>
        </a:p>
      </dgm:t>
    </dgm:pt>
    <dgm:pt modelId="{F9628AC8-4D86-495F-B7C6-40AA85646C93}">
      <dgm:prSet phldrT="[Text]" custT="1"/>
      <dgm:spPr/>
      <dgm:t>
        <a:bodyPr/>
        <a:lstStyle/>
        <a:p>
          <a:r>
            <a:rPr lang="en-US" sz="2000" b="0" i="1" dirty="0" smtClean="0">
              <a:latin typeface="Old Standard TT" panose="020B0604020202020204" charset="0"/>
              <a:ea typeface="Old Standard TT" panose="020B0604020202020204" charset="0"/>
              <a:cs typeface="Old Standard TT" panose="020B0604020202020204" charset="0"/>
            </a:rPr>
            <a:t>Accept</a:t>
          </a:r>
          <a:r>
            <a:rPr lang="en-US" sz="2000" b="0" dirty="0" smtClean="0">
              <a:latin typeface="Old Standard TT" panose="020B0604020202020204" charset="0"/>
              <a:ea typeface="Old Standard TT" panose="020B0604020202020204" charset="0"/>
              <a:cs typeface="Old Standard TT" panose="020B0604020202020204" charset="0"/>
            </a:rPr>
            <a:t/>
          </a:r>
          <a:br>
            <a:rPr lang="en-US" sz="2000" b="0" dirty="0" smtClean="0">
              <a:latin typeface="Old Standard TT" panose="020B0604020202020204" charset="0"/>
              <a:ea typeface="Old Standard TT" panose="020B0604020202020204" charset="0"/>
              <a:cs typeface="Old Standard TT" panose="020B0604020202020204" charset="0"/>
            </a:rPr>
          </a:br>
          <a:r>
            <a:rPr lang="en-US" sz="2000" b="0" dirty="0" smtClean="0">
              <a:latin typeface="Old Standard TT" panose="020B0604020202020204" charset="0"/>
              <a:ea typeface="Old Standard TT" panose="020B0604020202020204" charset="0"/>
              <a:cs typeface="Old Standard TT" panose="020B0604020202020204" charset="0"/>
            </a:rPr>
            <a:t>Application will be installed. Permission cannot be revoked.</a:t>
          </a:r>
          <a:endParaRPr lang="en-US" sz="2000" b="0" dirty="0">
            <a:latin typeface="Old Standard TT" panose="020B0604020202020204" charset="0"/>
            <a:ea typeface="Old Standard TT" panose="020B0604020202020204" charset="0"/>
            <a:cs typeface="Old Standard TT" panose="020B0604020202020204" charset="0"/>
          </a:endParaRPr>
        </a:p>
      </dgm:t>
    </dgm:pt>
    <dgm:pt modelId="{FE770B9A-BB1F-47A5-8722-58DDC0B77DDB}" type="parTrans" cxnId="{0B7D0DCF-56E4-4DD0-A2DE-A3E5728531F5}">
      <dgm:prSet/>
      <dgm:spPr/>
      <dgm:t>
        <a:bodyPr/>
        <a:lstStyle/>
        <a:p>
          <a:endParaRPr lang="en-US"/>
        </a:p>
      </dgm:t>
    </dgm:pt>
    <dgm:pt modelId="{2245DAB8-EC29-4FC2-A6F2-D99939B03140}" type="sibTrans" cxnId="{0B7D0DCF-56E4-4DD0-A2DE-A3E5728531F5}">
      <dgm:prSet/>
      <dgm:spPr/>
      <dgm:t>
        <a:bodyPr/>
        <a:lstStyle/>
        <a:p>
          <a:endParaRPr lang="en-US"/>
        </a:p>
      </dgm:t>
    </dgm:pt>
    <dgm:pt modelId="{17C4FA2D-5B7C-4AE5-BAB2-C1A896EE957A}">
      <dgm:prSet phldrT="[Text]" custT="1"/>
      <dgm:spPr/>
      <dgm:t>
        <a:bodyPr/>
        <a:lstStyle/>
        <a:p>
          <a:r>
            <a:rPr lang="en-US" sz="2000" b="0" i="1" dirty="0" smtClean="0">
              <a:latin typeface="Old Standard TT" panose="020B0604020202020204" charset="0"/>
              <a:ea typeface="Old Standard TT" panose="020B0604020202020204" charset="0"/>
              <a:cs typeface="Old Standard TT" panose="020B0604020202020204" charset="0"/>
            </a:rPr>
            <a:t>Cancel installation</a:t>
          </a:r>
          <a:r>
            <a:rPr lang="en-US" sz="2000" b="0" dirty="0" smtClean="0">
              <a:latin typeface="Old Standard TT" panose="020B0604020202020204" charset="0"/>
              <a:ea typeface="Old Standard TT" panose="020B0604020202020204" charset="0"/>
              <a:cs typeface="Old Standard TT" panose="020B0604020202020204" charset="0"/>
            </a:rPr>
            <a:t/>
          </a:r>
          <a:br>
            <a:rPr lang="en-US" sz="2000" b="0" dirty="0" smtClean="0">
              <a:latin typeface="Old Standard TT" panose="020B0604020202020204" charset="0"/>
              <a:ea typeface="Old Standard TT" panose="020B0604020202020204" charset="0"/>
              <a:cs typeface="Old Standard TT" panose="020B0604020202020204" charset="0"/>
            </a:rPr>
          </a:br>
          <a:r>
            <a:rPr lang="en-US" sz="2000" b="0" dirty="0" smtClean="0">
              <a:latin typeface="Old Standard TT" panose="020B0604020202020204" charset="0"/>
              <a:ea typeface="Old Standard TT" panose="020B0604020202020204" charset="0"/>
              <a:cs typeface="Old Standard TT" panose="020B0604020202020204" charset="0"/>
            </a:rPr>
            <a:t>App will not be installed.</a:t>
          </a:r>
          <a:endParaRPr lang="en-US" sz="2000" b="0" dirty="0">
            <a:latin typeface="Old Standard TT" panose="020B0604020202020204" charset="0"/>
            <a:ea typeface="Old Standard TT" panose="020B0604020202020204" charset="0"/>
            <a:cs typeface="Old Standard TT" panose="020B0604020202020204" charset="0"/>
          </a:endParaRPr>
        </a:p>
      </dgm:t>
    </dgm:pt>
    <dgm:pt modelId="{7CB1DB8B-BEBD-4FE8-B16D-DDF0E58525F4}" type="parTrans" cxnId="{F078B495-F37D-4D4C-A218-DE30B6232DA6}">
      <dgm:prSet/>
      <dgm:spPr/>
      <dgm:t>
        <a:bodyPr/>
        <a:lstStyle/>
        <a:p>
          <a:endParaRPr lang="en-US"/>
        </a:p>
      </dgm:t>
    </dgm:pt>
    <dgm:pt modelId="{F204EBBB-F49E-46D0-876D-83D1D17E4C82}" type="sibTrans" cxnId="{F078B495-F37D-4D4C-A218-DE30B6232DA6}">
      <dgm:prSet/>
      <dgm:spPr/>
      <dgm:t>
        <a:bodyPr/>
        <a:lstStyle/>
        <a:p>
          <a:endParaRPr lang="en-US"/>
        </a:p>
      </dgm:t>
    </dgm:pt>
    <dgm:pt modelId="{49E8B0A0-F1A2-414B-AAEE-B82465D21BD4}" type="pres">
      <dgm:prSet presAssocID="{2D145B39-1A90-42F6-8814-FE1E7A437664}" presName="hierChild1" presStyleCnt="0">
        <dgm:presLayoutVars>
          <dgm:orgChart val="1"/>
          <dgm:chPref val="1"/>
          <dgm:dir/>
          <dgm:animOne val="branch"/>
          <dgm:animLvl val="lvl"/>
          <dgm:resizeHandles/>
        </dgm:presLayoutVars>
      </dgm:prSet>
      <dgm:spPr/>
      <dgm:t>
        <a:bodyPr/>
        <a:lstStyle/>
        <a:p>
          <a:endParaRPr lang="en-US"/>
        </a:p>
      </dgm:t>
    </dgm:pt>
    <dgm:pt modelId="{75EA21CE-CF1F-4F70-BA49-9573D07A3925}" type="pres">
      <dgm:prSet presAssocID="{A5BFD1C5-91B3-44B9-BC8D-BEB36E97FF7F}" presName="hierRoot1" presStyleCnt="0">
        <dgm:presLayoutVars>
          <dgm:hierBranch val="init"/>
        </dgm:presLayoutVars>
      </dgm:prSet>
      <dgm:spPr/>
    </dgm:pt>
    <dgm:pt modelId="{2E1490F2-5033-49A4-9E27-E9C873C1984B}" type="pres">
      <dgm:prSet presAssocID="{A5BFD1C5-91B3-44B9-BC8D-BEB36E97FF7F}" presName="rootComposite1" presStyleCnt="0"/>
      <dgm:spPr/>
    </dgm:pt>
    <dgm:pt modelId="{34A7F4B3-E25D-4B50-8FFF-DD7965C362C6}" type="pres">
      <dgm:prSet presAssocID="{A5BFD1C5-91B3-44B9-BC8D-BEB36E97FF7F}" presName="rootText1" presStyleLbl="node0" presStyleIdx="0" presStyleCnt="2" custLinFactNeighborX="2737" custLinFactNeighborY="1718">
        <dgm:presLayoutVars>
          <dgm:chPref val="3"/>
        </dgm:presLayoutVars>
      </dgm:prSet>
      <dgm:spPr/>
      <dgm:t>
        <a:bodyPr/>
        <a:lstStyle/>
        <a:p>
          <a:endParaRPr lang="en-US"/>
        </a:p>
      </dgm:t>
    </dgm:pt>
    <dgm:pt modelId="{CBCAD17B-051A-432A-AF6D-ABA5BBEDBBF7}" type="pres">
      <dgm:prSet presAssocID="{A5BFD1C5-91B3-44B9-BC8D-BEB36E97FF7F}" presName="rootConnector1" presStyleLbl="node1" presStyleIdx="0" presStyleCnt="0"/>
      <dgm:spPr/>
      <dgm:t>
        <a:bodyPr/>
        <a:lstStyle/>
        <a:p>
          <a:endParaRPr lang="en-US"/>
        </a:p>
      </dgm:t>
    </dgm:pt>
    <dgm:pt modelId="{DEC58F31-7314-493B-B1BB-267FE1FF8780}" type="pres">
      <dgm:prSet presAssocID="{A5BFD1C5-91B3-44B9-BC8D-BEB36E97FF7F}" presName="hierChild2" presStyleCnt="0"/>
      <dgm:spPr/>
    </dgm:pt>
    <dgm:pt modelId="{AE3A89F5-9E92-427F-B03E-1DE987716B85}" type="pres">
      <dgm:prSet presAssocID="{A5BFD1C5-91B3-44B9-BC8D-BEB36E97FF7F}" presName="hierChild3" presStyleCnt="0"/>
      <dgm:spPr/>
    </dgm:pt>
    <dgm:pt modelId="{9E7D70F3-1368-4C91-B8B9-60B8234CA34E}" type="pres">
      <dgm:prSet presAssocID="{EA3941C9-BC21-42F3-B844-78F66C4E7F77}" presName="hierRoot1" presStyleCnt="0">
        <dgm:presLayoutVars>
          <dgm:hierBranch val="init"/>
        </dgm:presLayoutVars>
      </dgm:prSet>
      <dgm:spPr/>
    </dgm:pt>
    <dgm:pt modelId="{D1CE51F4-FB5B-4494-ADC3-C84D38A3DC57}" type="pres">
      <dgm:prSet presAssocID="{EA3941C9-BC21-42F3-B844-78F66C4E7F77}" presName="rootComposite1" presStyleCnt="0"/>
      <dgm:spPr/>
    </dgm:pt>
    <dgm:pt modelId="{16782264-56D2-4141-B281-11387ADA6283}" type="pres">
      <dgm:prSet presAssocID="{EA3941C9-BC21-42F3-B844-78F66C4E7F77}" presName="rootText1" presStyleLbl="node0" presStyleIdx="1" presStyleCnt="2" custLinFactNeighborX="39019" custLinFactNeighborY="-5147">
        <dgm:presLayoutVars>
          <dgm:chPref val="3"/>
        </dgm:presLayoutVars>
      </dgm:prSet>
      <dgm:spPr/>
      <dgm:t>
        <a:bodyPr/>
        <a:lstStyle/>
        <a:p>
          <a:endParaRPr lang="en-US"/>
        </a:p>
      </dgm:t>
    </dgm:pt>
    <dgm:pt modelId="{6FE3E6A2-692F-4809-AADE-886AFEE7281A}" type="pres">
      <dgm:prSet presAssocID="{EA3941C9-BC21-42F3-B844-78F66C4E7F77}" presName="rootConnector1" presStyleLbl="asst0" presStyleIdx="0" presStyleCnt="0"/>
      <dgm:spPr/>
      <dgm:t>
        <a:bodyPr/>
        <a:lstStyle/>
        <a:p>
          <a:endParaRPr lang="en-US"/>
        </a:p>
      </dgm:t>
    </dgm:pt>
    <dgm:pt modelId="{FBAA1E36-3070-4986-AEA4-BC929CCD15A8}" type="pres">
      <dgm:prSet presAssocID="{EA3941C9-BC21-42F3-B844-78F66C4E7F77}" presName="hierChild2" presStyleCnt="0"/>
      <dgm:spPr/>
    </dgm:pt>
    <dgm:pt modelId="{1C44EA11-8467-4A80-BDBD-80BCADBEA0CE}" type="pres">
      <dgm:prSet presAssocID="{FE770B9A-BB1F-47A5-8722-58DDC0B77DDB}" presName="Name37" presStyleLbl="parChTrans1D2" presStyleIdx="0" presStyleCnt="2"/>
      <dgm:spPr/>
      <dgm:t>
        <a:bodyPr/>
        <a:lstStyle/>
        <a:p>
          <a:endParaRPr lang="en-US"/>
        </a:p>
      </dgm:t>
    </dgm:pt>
    <dgm:pt modelId="{2173A35E-6304-4ED6-9297-255426B33126}" type="pres">
      <dgm:prSet presAssocID="{F9628AC8-4D86-495F-B7C6-40AA85646C93}" presName="hierRoot2" presStyleCnt="0">
        <dgm:presLayoutVars>
          <dgm:hierBranch val="init"/>
        </dgm:presLayoutVars>
      </dgm:prSet>
      <dgm:spPr/>
    </dgm:pt>
    <dgm:pt modelId="{6952C3C6-C867-47EF-8A6C-C8502B621196}" type="pres">
      <dgm:prSet presAssocID="{F9628AC8-4D86-495F-B7C6-40AA85646C93}" presName="rootComposite" presStyleCnt="0"/>
      <dgm:spPr/>
    </dgm:pt>
    <dgm:pt modelId="{1A215DFB-0F7B-415E-BFCD-E5FDA31723C0}" type="pres">
      <dgm:prSet presAssocID="{F9628AC8-4D86-495F-B7C6-40AA85646C93}" presName="rootText" presStyleLbl="node2" presStyleIdx="0" presStyleCnt="2" custScaleX="124242" custScaleY="135993">
        <dgm:presLayoutVars>
          <dgm:chPref val="3"/>
        </dgm:presLayoutVars>
      </dgm:prSet>
      <dgm:spPr/>
      <dgm:t>
        <a:bodyPr/>
        <a:lstStyle/>
        <a:p>
          <a:endParaRPr lang="en-US"/>
        </a:p>
      </dgm:t>
    </dgm:pt>
    <dgm:pt modelId="{0579EC92-1066-4227-A1CF-54569FD9EAB0}" type="pres">
      <dgm:prSet presAssocID="{F9628AC8-4D86-495F-B7C6-40AA85646C93}" presName="rootConnector" presStyleLbl="node2" presStyleIdx="0" presStyleCnt="2"/>
      <dgm:spPr/>
      <dgm:t>
        <a:bodyPr/>
        <a:lstStyle/>
        <a:p>
          <a:endParaRPr lang="en-US"/>
        </a:p>
      </dgm:t>
    </dgm:pt>
    <dgm:pt modelId="{7765098C-2007-46CE-B2E6-6CD1BA3E4426}" type="pres">
      <dgm:prSet presAssocID="{F9628AC8-4D86-495F-B7C6-40AA85646C93}" presName="hierChild4" presStyleCnt="0"/>
      <dgm:spPr/>
    </dgm:pt>
    <dgm:pt modelId="{224C560B-1887-4C33-A940-FDBAAEC57B74}" type="pres">
      <dgm:prSet presAssocID="{F9628AC8-4D86-495F-B7C6-40AA85646C93}" presName="hierChild5" presStyleCnt="0"/>
      <dgm:spPr/>
    </dgm:pt>
    <dgm:pt modelId="{175A3D33-7013-4CB0-A6FC-361EBB6D88BB}" type="pres">
      <dgm:prSet presAssocID="{7CB1DB8B-BEBD-4FE8-B16D-DDF0E58525F4}" presName="Name37" presStyleLbl="parChTrans1D2" presStyleIdx="1" presStyleCnt="2"/>
      <dgm:spPr/>
      <dgm:t>
        <a:bodyPr/>
        <a:lstStyle/>
        <a:p>
          <a:endParaRPr lang="en-US"/>
        </a:p>
      </dgm:t>
    </dgm:pt>
    <dgm:pt modelId="{A7A24B11-678B-44E9-A46F-844F173CC31F}" type="pres">
      <dgm:prSet presAssocID="{17C4FA2D-5B7C-4AE5-BAB2-C1A896EE957A}" presName="hierRoot2" presStyleCnt="0">
        <dgm:presLayoutVars>
          <dgm:hierBranch val="init"/>
        </dgm:presLayoutVars>
      </dgm:prSet>
      <dgm:spPr/>
    </dgm:pt>
    <dgm:pt modelId="{FFF58327-1955-40CF-9324-0B5CA86B78CF}" type="pres">
      <dgm:prSet presAssocID="{17C4FA2D-5B7C-4AE5-BAB2-C1A896EE957A}" presName="rootComposite" presStyleCnt="0"/>
      <dgm:spPr/>
    </dgm:pt>
    <dgm:pt modelId="{08ED4A8B-DE24-46EF-9605-6BC203A6B3DE}" type="pres">
      <dgm:prSet presAssocID="{17C4FA2D-5B7C-4AE5-BAB2-C1A896EE957A}" presName="rootText" presStyleLbl="node2" presStyleIdx="1" presStyleCnt="2" custScaleX="124385" custScaleY="141060">
        <dgm:presLayoutVars>
          <dgm:chPref val="3"/>
        </dgm:presLayoutVars>
      </dgm:prSet>
      <dgm:spPr/>
      <dgm:t>
        <a:bodyPr/>
        <a:lstStyle/>
        <a:p>
          <a:endParaRPr lang="en-US"/>
        </a:p>
      </dgm:t>
    </dgm:pt>
    <dgm:pt modelId="{BB9B8327-18F8-45C6-99E9-5DE68A37DE61}" type="pres">
      <dgm:prSet presAssocID="{17C4FA2D-5B7C-4AE5-BAB2-C1A896EE957A}" presName="rootConnector" presStyleLbl="node2" presStyleIdx="1" presStyleCnt="2"/>
      <dgm:spPr/>
      <dgm:t>
        <a:bodyPr/>
        <a:lstStyle/>
        <a:p>
          <a:endParaRPr lang="en-US"/>
        </a:p>
      </dgm:t>
    </dgm:pt>
    <dgm:pt modelId="{7D034FDC-F4ED-40E8-9943-E7B10BB0D60C}" type="pres">
      <dgm:prSet presAssocID="{17C4FA2D-5B7C-4AE5-BAB2-C1A896EE957A}" presName="hierChild4" presStyleCnt="0"/>
      <dgm:spPr/>
    </dgm:pt>
    <dgm:pt modelId="{174FAA2D-38F7-4B81-BA6D-6E74D0B8CC39}" type="pres">
      <dgm:prSet presAssocID="{17C4FA2D-5B7C-4AE5-BAB2-C1A896EE957A}" presName="hierChild5" presStyleCnt="0"/>
      <dgm:spPr/>
    </dgm:pt>
    <dgm:pt modelId="{565F1D0D-903C-4092-911B-EF94A7204030}" type="pres">
      <dgm:prSet presAssocID="{EA3941C9-BC21-42F3-B844-78F66C4E7F77}" presName="hierChild3" presStyleCnt="0"/>
      <dgm:spPr/>
    </dgm:pt>
  </dgm:ptLst>
  <dgm:cxnLst>
    <dgm:cxn modelId="{2C4275C3-18C6-4A4C-A8F2-C4A560DE69C8}" type="presOf" srcId="{FE770B9A-BB1F-47A5-8722-58DDC0B77DDB}" destId="{1C44EA11-8467-4A80-BDBD-80BCADBEA0CE}" srcOrd="0" destOrd="0" presId="urn:microsoft.com/office/officeart/2005/8/layout/orgChart1"/>
    <dgm:cxn modelId="{480986A6-56B5-4FE8-AF2B-9D98D715EEEF}" type="presOf" srcId="{17C4FA2D-5B7C-4AE5-BAB2-C1A896EE957A}" destId="{08ED4A8B-DE24-46EF-9605-6BC203A6B3DE}" srcOrd="0" destOrd="0" presId="urn:microsoft.com/office/officeart/2005/8/layout/orgChart1"/>
    <dgm:cxn modelId="{5904D385-D424-46F0-AF0C-BE8F2E7754C8}" type="presOf" srcId="{7CB1DB8B-BEBD-4FE8-B16D-DDF0E58525F4}" destId="{175A3D33-7013-4CB0-A6FC-361EBB6D88BB}" srcOrd="0" destOrd="0" presId="urn:microsoft.com/office/officeart/2005/8/layout/orgChart1"/>
    <dgm:cxn modelId="{DE2F1587-3E69-4D74-A033-A92FA09E6B30}" type="presOf" srcId="{EA3941C9-BC21-42F3-B844-78F66C4E7F77}" destId="{6FE3E6A2-692F-4809-AADE-886AFEE7281A}" srcOrd="1" destOrd="0" presId="urn:microsoft.com/office/officeart/2005/8/layout/orgChart1"/>
    <dgm:cxn modelId="{D808E15D-A1F3-451E-B895-53C7F3C7C681}" type="presOf" srcId="{2D145B39-1A90-42F6-8814-FE1E7A437664}" destId="{49E8B0A0-F1A2-414B-AAEE-B82465D21BD4}" srcOrd="0" destOrd="0" presId="urn:microsoft.com/office/officeart/2005/8/layout/orgChart1"/>
    <dgm:cxn modelId="{113C69A1-3E60-4FDB-92F2-1861A857F8C8}" type="presOf" srcId="{A5BFD1C5-91B3-44B9-BC8D-BEB36E97FF7F}" destId="{CBCAD17B-051A-432A-AF6D-ABA5BBEDBBF7}" srcOrd="1" destOrd="0" presId="urn:microsoft.com/office/officeart/2005/8/layout/orgChart1"/>
    <dgm:cxn modelId="{CD5595ED-3D90-4EE2-8D56-B78605E90613}" type="presOf" srcId="{EA3941C9-BC21-42F3-B844-78F66C4E7F77}" destId="{16782264-56D2-4141-B281-11387ADA6283}" srcOrd="0" destOrd="0" presId="urn:microsoft.com/office/officeart/2005/8/layout/orgChart1"/>
    <dgm:cxn modelId="{B1AD71EB-3FF5-43FA-AD45-26C441716EEB}" srcId="{2D145B39-1A90-42F6-8814-FE1E7A437664}" destId="{A5BFD1C5-91B3-44B9-BC8D-BEB36E97FF7F}" srcOrd="0" destOrd="0" parTransId="{63EF26C1-74BF-4082-A016-8A3BA193C508}" sibTransId="{6F3388F6-53B9-459A-A35B-884EFDDCA467}"/>
    <dgm:cxn modelId="{AB843BF6-09D3-452B-95A9-CAFBB762A030}" type="presOf" srcId="{17C4FA2D-5B7C-4AE5-BAB2-C1A896EE957A}" destId="{BB9B8327-18F8-45C6-99E9-5DE68A37DE61}" srcOrd="1" destOrd="0" presId="urn:microsoft.com/office/officeart/2005/8/layout/orgChart1"/>
    <dgm:cxn modelId="{BA293B56-9669-4AB0-A526-A237A2E87CAD}" type="presOf" srcId="{F9628AC8-4D86-495F-B7C6-40AA85646C93}" destId="{0579EC92-1066-4227-A1CF-54569FD9EAB0}" srcOrd="1" destOrd="0" presId="urn:microsoft.com/office/officeart/2005/8/layout/orgChart1"/>
    <dgm:cxn modelId="{F078B495-F37D-4D4C-A218-DE30B6232DA6}" srcId="{EA3941C9-BC21-42F3-B844-78F66C4E7F77}" destId="{17C4FA2D-5B7C-4AE5-BAB2-C1A896EE957A}" srcOrd="1" destOrd="0" parTransId="{7CB1DB8B-BEBD-4FE8-B16D-DDF0E58525F4}" sibTransId="{F204EBBB-F49E-46D0-876D-83D1D17E4C82}"/>
    <dgm:cxn modelId="{444718D1-4A58-483E-BB3A-8CFBCEAC9B61}" type="presOf" srcId="{F9628AC8-4D86-495F-B7C6-40AA85646C93}" destId="{1A215DFB-0F7B-415E-BFCD-E5FDA31723C0}" srcOrd="0" destOrd="0" presId="urn:microsoft.com/office/officeart/2005/8/layout/orgChart1"/>
    <dgm:cxn modelId="{069D9CC0-2EFC-4122-804B-79F51C96B302}" type="presOf" srcId="{A5BFD1C5-91B3-44B9-BC8D-BEB36E97FF7F}" destId="{34A7F4B3-E25D-4B50-8FFF-DD7965C362C6}" srcOrd="0" destOrd="0" presId="urn:microsoft.com/office/officeart/2005/8/layout/orgChart1"/>
    <dgm:cxn modelId="{0B7D0DCF-56E4-4DD0-A2DE-A3E5728531F5}" srcId="{EA3941C9-BC21-42F3-B844-78F66C4E7F77}" destId="{F9628AC8-4D86-495F-B7C6-40AA85646C93}" srcOrd="0" destOrd="0" parTransId="{FE770B9A-BB1F-47A5-8722-58DDC0B77DDB}" sibTransId="{2245DAB8-EC29-4FC2-A6F2-D99939B03140}"/>
    <dgm:cxn modelId="{0DEBF9B1-572B-4790-91B9-9148338C439D}" srcId="{2D145B39-1A90-42F6-8814-FE1E7A437664}" destId="{EA3941C9-BC21-42F3-B844-78F66C4E7F77}" srcOrd="1" destOrd="0" parTransId="{6A0CAA1C-2D5F-4721-9078-C41166B0589A}" sibTransId="{68547C0B-D094-4ED0-8DF6-DD3CF41B3651}"/>
    <dgm:cxn modelId="{D1EC5110-5732-467A-B3F9-7BA6FFD15F60}" type="presParOf" srcId="{49E8B0A0-F1A2-414B-AAEE-B82465D21BD4}" destId="{75EA21CE-CF1F-4F70-BA49-9573D07A3925}" srcOrd="0" destOrd="0" presId="urn:microsoft.com/office/officeart/2005/8/layout/orgChart1"/>
    <dgm:cxn modelId="{1BE84AB3-B484-4D02-BF46-F1521F111C9D}" type="presParOf" srcId="{75EA21CE-CF1F-4F70-BA49-9573D07A3925}" destId="{2E1490F2-5033-49A4-9E27-E9C873C1984B}" srcOrd="0" destOrd="0" presId="urn:microsoft.com/office/officeart/2005/8/layout/orgChart1"/>
    <dgm:cxn modelId="{327E5E70-FCA0-412F-963A-2A51C6A7B69B}" type="presParOf" srcId="{2E1490F2-5033-49A4-9E27-E9C873C1984B}" destId="{34A7F4B3-E25D-4B50-8FFF-DD7965C362C6}" srcOrd="0" destOrd="0" presId="urn:microsoft.com/office/officeart/2005/8/layout/orgChart1"/>
    <dgm:cxn modelId="{79C9B1FB-D2EE-4D5A-B9B2-B67812D75707}" type="presParOf" srcId="{2E1490F2-5033-49A4-9E27-E9C873C1984B}" destId="{CBCAD17B-051A-432A-AF6D-ABA5BBEDBBF7}" srcOrd="1" destOrd="0" presId="urn:microsoft.com/office/officeart/2005/8/layout/orgChart1"/>
    <dgm:cxn modelId="{A1082F55-0558-4732-9074-2CEBD209AA00}" type="presParOf" srcId="{75EA21CE-CF1F-4F70-BA49-9573D07A3925}" destId="{DEC58F31-7314-493B-B1BB-267FE1FF8780}" srcOrd="1" destOrd="0" presId="urn:microsoft.com/office/officeart/2005/8/layout/orgChart1"/>
    <dgm:cxn modelId="{DE50CB1E-75A6-44F3-A245-B2D6D6B55234}" type="presParOf" srcId="{75EA21CE-CF1F-4F70-BA49-9573D07A3925}" destId="{AE3A89F5-9E92-427F-B03E-1DE987716B85}" srcOrd="2" destOrd="0" presId="urn:microsoft.com/office/officeart/2005/8/layout/orgChart1"/>
    <dgm:cxn modelId="{A758E36F-B506-408B-ADCC-80AE1271CDFD}" type="presParOf" srcId="{49E8B0A0-F1A2-414B-AAEE-B82465D21BD4}" destId="{9E7D70F3-1368-4C91-B8B9-60B8234CA34E}" srcOrd="1" destOrd="0" presId="urn:microsoft.com/office/officeart/2005/8/layout/orgChart1"/>
    <dgm:cxn modelId="{CCB10343-2E02-4F42-89B4-34C803639787}" type="presParOf" srcId="{9E7D70F3-1368-4C91-B8B9-60B8234CA34E}" destId="{D1CE51F4-FB5B-4494-ADC3-C84D38A3DC57}" srcOrd="0" destOrd="0" presId="urn:microsoft.com/office/officeart/2005/8/layout/orgChart1"/>
    <dgm:cxn modelId="{A1A30F73-144B-4988-ADC9-B7B879DA0211}" type="presParOf" srcId="{D1CE51F4-FB5B-4494-ADC3-C84D38A3DC57}" destId="{16782264-56D2-4141-B281-11387ADA6283}" srcOrd="0" destOrd="0" presId="urn:microsoft.com/office/officeart/2005/8/layout/orgChart1"/>
    <dgm:cxn modelId="{A76651D0-C1BA-4D6E-86C6-181E3F27E441}" type="presParOf" srcId="{D1CE51F4-FB5B-4494-ADC3-C84D38A3DC57}" destId="{6FE3E6A2-692F-4809-AADE-886AFEE7281A}" srcOrd="1" destOrd="0" presId="urn:microsoft.com/office/officeart/2005/8/layout/orgChart1"/>
    <dgm:cxn modelId="{31CD26DC-5132-4DB2-830C-0CE3F42B0A46}" type="presParOf" srcId="{9E7D70F3-1368-4C91-B8B9-60B8234CA34E}" destId="{FBAA1E36-3070-4986-AEA4-BC929CCD15A8}" srcOrd="1" destOrd="0" presId="urn:microsoft.com/office/officeart/2005/8/layout/orgChart1"/>
    <dgm:cxn modelId="{20410321-BAA3-4419-96DB-131F425F731C}" type="presParOf" srcId="{FBAA1E36-3070-4986-AEA4-BC929CCD15A8}" destId="{1C44EA11-8467-4A80-BDBD-80BCADBEA0CE}" srcOrd="0" destOrd="0" presId="urn:microsoft.com/office/officeart/2005/8/layout/orgChart1"/>
    <dgm:cxn modelId="{834CA183-09A9-49F9-A27D-8266B9511E3D}" type="presParOf" srcId="{FBAA1E36-3070-4986-AEA4-BC929CCD15A8}" destId="{2173A35E-6304-4ED6-9297-255426B33126}" srcOrd="1" destOrd="0" presId="urn:microsoft.com/office/officeart/2005/8/layout/orgChart1"/>
    <dgm:cxn modelId="{88BBCCAF-5199-472E-BF61-C54330477D0F}" type="presParOf" srcId="{2173A35E-6304-4ED6-9297-255426B33126}" destId="{6952C3C6-C867-47EF-8A6C-C8502B621196}" srcOrd="0" destOrd="0" presId="urn:microsoft.com/office/officeart/2005/8/layout/orgChart1"/>
    <dgm:cxn modelId="{201508A0-0980-4CE4-B1FE-E65C9EA7CDA8}" type="presParOf" srcId="{6952C3C6-C867-47EF-8A6C-C8502B621196}" destId="{1A215DFB-0F7B-415E-BFCD-E5FDA31723C0}" srcOrd="0" destOrd="0" presId="urn:microsoft.com/office/officeart/2005/8/layout/orgChart1"/>
    <dgm:cxn modelId="{91B34A8C-E199-41DE-9A3D-57B54507BE53}" type="presParOf" srcId="{6952C3C6-C867-47EF-8A6C-C8502B621196}" destId="{0579EC92-1066-4227-A1CF-54569FD9EAB0}" srcOrd="1" destOrd="0" presId="urn:microsoft.com/office/officeart/2005/8/layout/orgChart1"/>
    <dgm:cxn modelId="{37A075A3-E38D-430F-A9A4-528E06D52BD6}" type="presParOf" srcId="{2173A35E-6304-4ED6-9297-255426B33126}" destId="{7765098C-2007-46CE-B2E6-6CD1BA3E4426}" srcOrd="1" destOrd="0" presId="urn:microsoft.com/office/officeart/2005/8/layout/orgChart1"/>
    <dgm:cxn modelId="{C3E30E2F-9DBB-438C-A444-FE2D0FE5FA8F}" type="presParOf" srcId="{2173A35E-6304-4ED6-9297-255426B33126}" destId="{224C560B-1887-4C33-A940-FDBAAEC57B74}" srcOrd="2" destOrd="0" presId="urn:microsoft.com/office/officeart/2005/8/layout/orgChart1"/>
    <dgm:cxn modelId="{7FCEEE18-4C9E-4B59-87CA-426EFD0CFAD4}" type="presParOf" srcId="{FBAA1E36-3070-4986-AEA4-BC929CCD15A8}" destId="{175A3D33-7013-4CB0-A6FC-361EBB6D88BB}" srcOrd="2" destOrd="0" presId="urn:microsoft.com/office/officeart/2005/8/layout/orgChart1"/>
    <dgm:cxn modelId="{BB5846C0-D8CB-4137-B351-0CB740A26596}" type="presParOf" srcId="{FBAA1E36-3070-4986-AEA4-BC929CCD15A8}" destId="{A7A24B11-678B-44E9-A46F-844F173CC31F}" srcOrd="3" destOrd="0" presId="urn:microsoft.com/office/officeart/2005/8/layout/orgChart1"/>
    <dgm:cxn modelId="{A8631E2A-37C6-4521-9526-B5084FBA281A}" type="presParOf" srcId="{A7A24B11-678B-44E9-A46F-844F173CC31F}" destId="{FFF58327-1955-40CF-9324-0B5CA86B78CF}" srcOrd="0" destOrd="0" presId="urn:microsoft.com/office/officeart/2005/8/layout/orgChart1"/>
    <dgm:cxn modelId="{3445CD8A-8675-498E-A26E-374DCD122F93}" type="presParOf" srcId="{FFF58327-1955-40CF-9324-0B5CA86B78CF}" destId="{08ED4A8B-DE24-46EF-9605-6BC203A6B3DE}" srcOrd="0" destOrd="0" presId="urn:microsoft.com/office/officeart/2005/8/layout/orgChart1"/>
    <dgm:cxn modelId="{008DD4B2-43B8-4FDC-B6FF-1D6C454ACC32}" type="presParOf" srcId="{FFF58327-1955-40CF-9324-0B5CA86B78CF}" destId="{BB9B8327-18F8-45C6-99E9-5DE68A37DE61}" srcOrd="1" destOrd="0" presId="urn:microsoft.com/office/officeart/2005/8/layout/orgChart1"/>
    <dgm:cxn modelId="{E060BDBD-EBC5-461D-A148-67CFE975EC0A}" type="presParOf" srcId="{A7A24B11-678B-44E9-A46F-844F173CC31F}" destId="{7D034FDC-F4ED-40E8-9943-E7B10BB0D60C}" srcOrd="1" destOrd="0" presId="urn:microsoft.com/office/officeart/2005/8/layout/orgChart1"/>
    <dgm:cxn modelId="{33A1435F-78F3-47CC-A281-233DAE84AF05}" type="presParOf" srcId="{A7A24B11-678B-44E9-A46F-844F173CC31F}" destId="{174FAA2D-38F7-4B81-BA6D-6E74D0B8CC39}" srcOrd="2" destOrd="0" presId="urn:microsoft.com/office/officeart/2005/8/layout/orgChart1"/>
    <dgm:cxn modelId="{FDFEAC1C-42F5-49DC-B906-CC7B6436429C}" type="presParOf" srcId="{9E7D70F3-1368-4C91-B8B9-60B8234CA34E}" destId="{565F1D0D-903C-4092-911B-EF94A720403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FA6009-C1F3-472D-91E6-1C731E8E6F65}" type="doc">
      <dgm:prSet loTypeId="urn:microsoft.com/office/officeart/2005/8/layout/orgChart1" loCatId="hierarchy" qsTypeId="urn:microsoft.com/office/officeart/2005/8/quickstyle/simple1" qsCatId="simple" csTypeId="urn:microsoft.com/office/officeart/2005/8/colors/accent0_2" csCatId="mainScheme" phldr="1"/>
      <dgm:spPr/>
      <dgm:t>
        <a:bodyPr/>
        <a:lstStyle/>
        <a:p>
          <a:endParaRPr lang="en-US"/>
        </a:p>
      </dgm:t>
    </dgm:pt>
    <dgm:pt modelId="{5AE6D7C9-7A37-451E-8A6C-1CDCDB003F90}">
      <dgm:prSet phldrT="[Text]"/>
      <dgm:spPr/>
      <dgm:t>
        <a:bodyPr/>
        <a:lstStyle/>
        <a:p>
          <a:r>
            <a:rPr lang="en-US" dirty="0" smtClean="0">
              <a:latin typeface="Old Standard TT" panose="020B0604020202020204" charset="0"/>
              <a:ea typeface="Old Standard TT" panose="020B0604020202020204" charset="0"/>
              <a:cs typeface="Old Standard TT" panose="020B0604020202020204" charset="0"/>
            </a:rPr>
            <a:t>Installed application needs to access permission at runtime</a:t>
          </a:r>
          <a:endParaRPr lang="en-US" dirty="0">
            <a:latin typeface="Old Standard TT" panose="020B0604020202020204" charset="0"/>
            <a:ea typeface="Old Standard TT" panose="020B0604020202020204" charset="0"/>
            <a:cs typeface="Old Standard TT" panose="020B0604020202020204" charset="0"/>
          </a:endParaRPr>
        </a:p>
      </dgm:t>
    </dgm:pt>
    <dgm:pt modelId="{6134A0C0-2AD5-4479-8C61-C7E804C3D4AC}" type="parTrans" cxnId="{23B87E7D-A092-4E53-91B2-CCD9F4C70E81}">
      <dgm:prSet/>
      <dgm:spPr/>
      <dgm:t>
        <a:bodyPr/>
        <a:lstStyle/>
        <a:p>
          <a:endParaRPr lang="en-US"/>
        </a:p>
      </dgm:t>
    </dgm:pt>
    <dgm:pt modelId="{DF5B9CA6-8406-4C83-8D82-FA2340850A80}" type="sibTrans" cxnId="{23B87E7D-A092-4E53-91B2-CCD9F4C70E81}">
      <dgm:prSet/>
      <dgm:spPr/>
      <dgm:t>
        <a:bodyPr/>
        <a:lstStyle/>
        <a:p>
          <a:endParaRPr lang="en-US"/>
        </a:p>
      </dgm:t>
    </dgm:pt>
    <dgm:pt modelId="{0B9E5115-EC96-4881-8D3B-F36FA51A5392}" type="asst">
      <dgm:prSet phldrT="[Text]"/>
      <dgm:spPr/>
      <dgm:t>
        <a:bodyPr/>
        <a:lstStyle/>
        <a:p>
          <a:r>
            <a:rPr lang="en-US" dirty="0" smtClean="0">
              <a:latin typeface="Old Standard TT" panose="020B0604020202020204" charset="0"/>
              <a:ea typeface="Old Standard TT" panose="020B0604020202020204" charset="0"/>
              <a:cs typeface="Old Standard TT" panose="020B0604020202020204" charset="0"/>
            </a:rPr>
            <a:t>“Normal” or “Dangerous”?</a:t>
          </a:r>
          <a:endParaRPr lang="en-US" dirty="0">
            <a:latin typeface="Old Standard TT" panose="020B0604020202020204" charset="0"/>
            <a:ea typeface="Old Standard TT" panose="020B0604020202020204" charset="0"/>
            <a:cs typeface="Old Standard TT" panose="020B0604020202020204" charset="0"/>
          </a:endParaRPr>
        </a:p>
      </dgm:t>
    </dgm:pt>
    <dgm:pt modelId="{1ED024C5-EF4C-49C2-A2AA-B0743ED30766}" type="parTrans" cxnId="{7D18FC5E-D073-4EA5-829C-37C8D90E7921}">
      <dgm:prSet>
        <dgm:style>
          <a:lnRef idx="1">
            <a:schemeClr val="accent1"/>
          </a:lnRef>
          <a:fillRef idx="0">
            <a:schemeClr val="accent1"/>
          </a:fillRef>
          <a:effectRef idx="0">
            <a:schemeClr val="accent1"/>
          </a:effectRef>
          <a:fontRef idx="minor">
            <a:schemeClr val="tx1"/>
          </a:fontRef>
        </dgm:style>
      </dgm:prSet>
      <dgm:spPr/>
      <dgm:t>
        <a:bodyPr/>
        <a:lstStyle/>
        <a:p>
          <a:endParaRPr lang="en-US"/>
        </a:p>
      </dgm:t>
    </dgm:pt>
    <dgm:pt modelId="{BB8CC47A-5DAA-4561-B83E-E7CFB3D6B4D1}" type="sibTrans" cxnId="{7D18FC5E-D073-4EA5-829C-37C8D90E7921}">
      <dgm:prSet/>
      <dgm:spPr/>
      <dgm:t>
        <a:bodyPr/>
        <a:lstStyle/>
        <a:p>
          <a:endParaRPr lang="en-US"/>
        </a:p>
      </dgm:t>
    </dgm:pt>
    <dgm:pt modelId="{E7283D77-11ED-4B8C-A372-62E00D34B486}">
      <dgm:prSet phldrT="[Text]"/>
      <dgm:spPr/>
      <dgm:t>
        <a:bodyPr/>
        <a:lstStyle/>
        <a:p>
          <a:r>
            <a:rPr lang="en-US" b="0" i="1" dirty="0" smtClean="0">
              <a:latin typeface="Old Standard TT" panose="020B0604020202020204" charset="0"/>
              <a:ea typeface="Old Standard TT" panose="020B0604020202020204" charset="0"/>
              <a:cs typeface="Old Standard TT" panose="020B0604020202020204" charset="0"/>
            </a:rPr>
            <a:t>Normal Permissions</a:t>
          </a:r>
          <a:r>
            <a:rPr lang="en-US" b="0" dirty="0" smtClean="0">
              <a:latin typeface="Old Standard TT" panose="020B0604020202020204" charset="0"/>
              <a:ea typeface="Old Standard TT" panose="020B0604020202020204" charset="0"/>
              <a:cs typeface="Old Standard TT" panose="020B0604020202020204" charset="0"/>
            </a:rPr>
            <a:t/>
          </a:r>
          <a:br>
            <a:rPr lang="en-US" b="0" dirty="0" smtClean="0">
              <a:latin typeface="Old Standard TT" panose="020B0604020202020204" charset="0"/>
              <a:ea typeface="Old Standard TT" panose="020B0604020202020204" charset="0"/>
              <a:cs typeface="Old Standard TT" panose="020B0604020202020204" charset="0"/>
            </a:rPr>
          </a:br>
          <a:r>
            <a:rPr lang="en-US" b="0" dirty="0" smtClean="0">
              <a:latin typeface="Old Standard TT" panose="020B0604020202020204" charset="0"/>
              <a:ea typeface="Old Standard TT" panose="020B0604020202020204" charset="0"/>
              <a:cs typeface="Old Standard TT" panose="020B0604020202020204" charset="0"/>
            </a:rPr>
            <a:t>Grant without notifying the user.</a:t>
          </a:r>
          <a:endParaRPr lang="en-US" b="0" dirty="0">
            <a:latin typeface="Old Standard TT" panose="020B0604020202020204" charset="0"/>
            <a:ea typeface="Old Standard TT" panose="020B0604020202020204" charset="0"/>
            <a:cs typeface="Old Standard TT" panose="020B0604020202020204" charset="0"/>
          </a:endParaRPr>
        </a:p>
      </dgm:t>
    </dgm:pt>
    <dgm:pt modelId="{EF1DD768-BCA5-48EA-9DA5-0463914A0337}" type="parTrans" cxnId="{52439194-587A-43DC-BE0B-AB0521368C5D}">
      <dgm:prSet/>
      <dgm:spPr/>
      <dgm:t>
        <a:bodyPr/>
        <a:lstStyle/>
        <a:p>
          <a:endParaRPr lang="en-US"/>
        </a:p>
      </dgm:t>
    </dgm:pt>
    <dgm:pt modelId="{DF7204D8-4A59-4F42-8D0A-178F2DD57F5E}" type="sibTrans" cxnId="{52439194-587A-43DC-BE0B-AB0521368C5D}">
      <dgm:prSet/>
      <dgm:spPr/>
      <dgm:t>
        <a:bodyPr/>
        <a:lstStyle/>
        <a:p>
          <a:endParaRPr lang="en-US"/>
        </a:p>
      </dgm:t>
    </dgm:pt>
    <dgm:pt modelId="{9E2AA60E-69DC-4AF8-9C52-C4BAD5EB7A7A}">
      <dgm:prSet phldrT="[Text]"/>
      <dgm:spPr/>
      <dgm:t>
        <a:bodyPr/>
        <a:lstStyle/>
        <a:p>
          <a:r>
            <a:rPr lang="en-US" dirty="0" smtClean="0">
              <a:latin typeface="Old Standard TT" panose="020B0604020202020204" charset="0"/>
              <a:ea typeface="Old Standard TT" panose="020B0604020202020204" charset="0"/>
              <a:cs typeface="Old Standard TT" panose="020B0604020202020204" charset="0"/>
            </a:rPr>
            <a:t>Dangerous Permissions</a:t>
          </a:r>
          <a:endParaRPr lang="en-US" dirty="0">
            <a:latin typeface="Old Standard TT" panose="020B0604020202020204" charset="0"/>
            <a:ea typeface="Old Standard TT" panose="020B0604020202020204" charset="0"/>
            <a:cs typeface="Old Standard TT" panose="020B0604020202020204" charset="0"/>
          </a:endParaRPr>
        </a:p>
      </dgm:t>
    </dgm:pt>
    <dgm:pt modelId="{76797732-614B-40DA-BA10-557FBE99DDD2}" type="parTrans" cxnId="{35302F6D-6FD2-4243-9D1F-0A57C9E68A53}">
      <dgm:prSet/>
      <dgm:spPr/>
      <dgm:t>
        <a:bodyPr/>
        <a:lstStyle/>
        <a:p>
          <a:endParaRPr lang="en-US"/>
        </a:p>
      </dgm:t>
    </dgm:pt>
    <dgm:pt modelId="{1C5B24F2-55F8-4738-B75D-FAA59915BE05}" type="sibTrans" cxnId="{35302F6D-6FD2-4243-9D1F-0A57C9E68A53}">
      <dgm:prSet/>
      <dgm:spPr/>
      <dgm:t>
        <a:bodyPr/>
        <a:lstStyle/>
        <a:p>
          <a:endParaRPr lang="en-US"/>
        </a:p>
      </dgm:t>
    </dgm:pt>
    <dgm:pt modelId="{B07C314B-BA92-43C1-AE8B-764D931DD5AF}" type="asst">
      <dgm:prSet/>
      <dgm:spPr/>
      <dgm:t>
        <a:bodyPr/>
        <a:lstStyle/>
        <a:p>
          <a:r>
            <a:rPr lang="en-US" b="0" i="1" dirty="0" smtClean="0">
              <a:latin typeface="Old Standard TT" panose="020B0604020202020204" charset="0"/>
              <a:ea typeface="Old Standard TT" panose="020B0604020202020204" charset="0"/>
              <a:cs typeface="Old Standard TT" panose="020B0604020202020204" charset="0"/>
            </a:rPr>
            <a:t>Completely new</a:t>
          </a:r>
          <a:r>
            <a:rPr lang="en-US" b="0" dirty="0" smtClean="0">
              <a:latin typeface="Old Standard TT" panose="020B0604020202020204" charset="0"/>
              <a:ea typeface="Old Standard TT" panose="020B0604020202020204" charset="0"/>
              <a:cs typeface="Old Standard TT" panose="020B0604020202020204" charset="0"/>
            </a:rPr>
            <a:t/>
          </a:r>
          <a:br>
            <a:rPr lang="en-US" b="0" dirty="0" smtClean="0">
              <a:latin typeface="Old Standard TT" panose="020B0604020202020204" charset="0"/>
              <a:ea typeface="Old Standard TT" panose="020B0604020202020204" charset="0"/>
              <a:cs typeface="Old Standard TT" panose="020B0604020202020204" charset="0"/>
            </a:rPr>
          </a:br>
          <a:r>
            <a:rPr lang="en-US" b="0" dirty="0" smtClean="0">
              <a:latin typeface="Old Standard TT" panose="020B0604020202020204" charset="0"/>
              <a:ea typeface="Old Standard TT" panose="020B0604020202020204" charset="0"/>
              <a:cs typeface="Old Standard TT" panose="020B0604020202020204" charset="0"/>
            </a:rPr>
            <a:t>Popup notification appears requesting for permission</a:t>
          </a:r>
          <a:endParaRPr lang="en-US" b="0" dirty="0">
            <a:latin typeface="Old Standard TT" panose="020B0604020202020204" charset="0"/>
            <a:ea typeface="Old Standard TT" panose="020B0604020202020204" charset="0"/>
            <a:cs typeface="Old Standard TT" panose="020B0604020202020204" charset="0"/>
          </a:endParaRPr>
        </a:p>
      </dgm:t>
    </dgm:pt>
    <dgm:pt modelId="{D5E2745E-C61E-49B5-B638-090C666CD2B3}" type="parTrans" cxnId="{CC00B3D7-ED9E-48A2-8515-5DABB7B3B7CB}">
      <dgm:prSet/>
      <dgm:spPr/>
      <dgm:t>
        <a:bodyPr/>
        <a:lstStyle/>
        <a:p>
          <a:endParaRPr lang="en-US"/>
        </a:p>
      </dgm:t>
    </dgm:pt>
    <dgm:pt modelId="{824F6244-7175-4255-B23F-D1EFFF49B288}" type="sibTrans" cxnId="{CC00B3D7-ED9E-48A2-8515-5DABB7B3B7CB}">
      <dgm:prSet/>
      <dgm:spPr/>
      <dgm:t>
        <a:bodyPr/>
        <a:lstStyle/>
        <a:p>
          <a:endParaRPr lang="en-US"/>
        </a:p>
      </dgm:t>
    </dgm:pt>
    <dgm:pt modelId="{0BECC2D5-B570-488B-B764-44E8E0586DC9}" type="asst">
      <dgm:prSet/>
      <dgm:spPr/>
      <dgm:t>
        <a:bodyPr/>
        <a:lstStyle/>
        <a:p>
          <a:r>
            <a:rPr lang="en-US" b="0" i="1" dirty="0" smtClean="0">
              <a:latin typeface="Old Standard TT" panose="020B0604020202020204" charset="0"/>
              <a:ea typeface="Old Standard TT" panose="020B0604020202020204" charset="0"/>
              <a:cs typeface="Old Standard TT" panose="020B0604020202020204" charset="0"/>
            </a:rPr>
            <a:t>Another permission in the group has already been granted</a:t>
          </a:r>
        </a:p>
        <a:p>
          <a:r>
            <a:rPr lang="en-US" b="0" dirty="0" smtClean="0">
              <a:latin typeface="Old Standard TT" panose="020B0604020202020204" charset="0"/>
              <a:ea typeface="Old Standard TT" panose="020B0604020202020204" charset="0"/>
              <a:cs typeface="Old Standard TT" panose="020B0604020202020204" charset="0"/>
            </a:rPr>
            <a:t>Grant permission</a:t>
          </a:r>
          <a:endParaRPr lang="en-US" b="0" dirty="0">
            <a:latin typeface="Old Standard TT" panose="020B0604020202020204" charset="0"/>
            <a:ea typeface="Old Standard TT" panose="020B0604020202020204" charset="0"/>
            <a:cs typeface="Old Standard TT" panose="020B0604020202020204" charset="0"/>
          </a:endParaRPr>
        </a:p>
      </dgm:t>
    </dgm:pt>
    <dgm:pt modelId="{17B0B3CD-5408-40CB-8025-40183E455805}" type="parTrans" cxnId="{CA027717-1531-4528-847E-BB79C6748C77}">
      <dgm:prSet/>
      <dgm:spPr/>
      <dgm:t>
        <a:bodyPr/>
        <a:lstStyle/>
        <a:p>
          <a:endParaRPr lang="en-US"/>
        </a:p>
      </dgm:t>
    </dgm:pt>
    <dgm:pt modelId="{4FEBB018-AAE6-48E3-BA0C-7ACB3BF9E341}" type="sibTrans" cxnId="{CA027717-1531-4528-847E-BB79C6748C77}">
      <dgm:prSet/>
      <dgm:spPr/>
      <dgm:t>
        <a:bodyPr/>
        <a:lstStyle/>
        <a:p>
          <a:endParaRPr lang="en-US"/>
        </a:p>
      </dgm:t>
    </dgm:pt>
    <dgm:pt modelId="{77471D5A-3FC4-4C0B-A974-C89B60BA1013}" type="pres">
      <dgm:prSet presAssocID="{A1FA6009-C1F3-472D-91E6-1C731E8E6F65}" presName="hierChild1" presStyleCnt="0">
        <dgm:presLayoutVars>
          <dgm:orgChart val="1"/>
          <dgm:chPref val="1"/>
          <dgm:dir/>
          <dgm:animOne val="branch"/>
          <dgm:animLvl val="lvl"/>
          <dgm:resizeHandles/>
        </dgm:presLayoutVars>
      </dgm:prSet>
      <dgm:spPr/>
      <dgm:t>
        <a:bodyPr/>
        <a:lstStyle/>
        <a:p>
          <a:endParaRPr lang="en-US"/>
        </a:p>
      </dgm:t>
    </dgm:pt>
    <dgm:pt modelId="{78B6FF7C-E4E2-4BD2-90DE-BA23BFF8CAB6}" type="pres">
      <dgm:prSet presAssocID="{5AE6D7C9-7A37-451E-8A6C-1CDCDB003F90}" presName="hierRoot1" presStyleCnt="0">
        <dgm:presLayoutVars>
          <dgm:hierBranch val="init"/>
        </dgm:presLayoutVars>
      </dgm:prSet>
      <dgm:spPr/>
    </dgm:pt>
    <dgm:pt modelId="{63F39335-2CBE-4916-BF74-5C80D3940AE9}" type="pres">
      <dgm:prSet presAssocID="{5AE6D7C9-7A37-451E-8A6C-1CDCDB003F90}" presName="rootComposite1" presStyleCnt="0"/>
      <dgm:spPr/>
    </dgm:pt>
    <dgm:pt modelId="{E91D5DE3-0725-4CCB-B675-1C37488D2EA6}" type="pres">
      <dgm:prSet presAssocID="{5AE6D7C9-7A37-451E-8A6C-1CDCDB003F90}" presName="rootText1" presStyleLbl="node0" presStyleIdx="0" presStyleCnt="1" custLinFactNeighborX="-1793" custLinFactNeighborY="9317">
        <dgm:presLayoutVars>
          <dgm:chPref val="3"/>
        </dgm:presLayoutVars>
      </dgm:prSet>
      <dgm:spPr/>
      <dgm:t>
        <a:bodyPr/>
        <a:lstStyle/>
        <a:p>
          <a:endParaRPr lang="en-US"/>
        </a:p>
      </dgm:t>
    </dgm:pt>
    <dgm:pt modelId="{C09B8039-37C8-4E88-975A-8F6F4CDE8B31}" type="pres">
      <dgm:prSet presAssocID="{5AE6D7C9-7A37-451E-8A6C-1CDCDB003F90}" presName="rootConnector1" presStyleLbl="node1" presStyleIdx="0" presStyleCnt="0"/>
      <dgm:spPr/>
      <dgm:t>
        <a:bodyPr/>
        <a:lstStyle/>
        <a:p>
          <a:endParaRPr lang="en-US"/>
        </a:p>
      </dgm:t>
    </dgm:pt>
    <dgm:pt modelId="{77486EC8-9F98-431B-BD7A-167CFDA378D7}" type="pres">
      <dgm:prSet presAssocID="{5AE6D7C9-7A37-451E-8A6C-1CDCDB003F90}" presName="hierChild2" presStyleCnt="0"/>
      <dgm:spPr/>
    </dgm:pt>
    <dgm:pt modelId="{0FA052F0-CEBF-43A9-8CAF-0F79273F0E62}" type="pres">
      <dgm:prSet presAssocID="{EF1DD768-BCA5-48EA-9DA5-0463914A0337}" presName="Name37" presStyleLbl="parChTrans1D2" presStyleIdx="0" presStyleCnt="3"/>
      <dgm:spPr/>
      <dgm:t>
        <a:bodyPr/>
        <a:lstStyle/>
        <a:p>
          <a:endParaRPr lang="en-US"/>
        </a:p>
      </dgm:t>
    </dgm:pt>
    <dgm:pt modelId="{DB2CD7EC-99E0-48EE-991C-7502FEF67012}" type="pres">
      <dgm:prSet presAssocID="{E7283D77-11ED-4B8C-A372-62E00D34B486}" presName="hierRoot2" presStyleCnt="0">
        <dgm:presLayoutVars>
          <dgm:hierBranch val="init"/>
        </dgm:presLayoutVars>
      </dgm:prSet>
      <dgm:spPr/>
    </dgm:pt>
    <dgm:pt modelId="{A5265476-900D-4A84-A6B5-F25468720659}" type="pres">
      <dgm:prSet presAssocID="{E7283D77-11ED-4B8C-A372-62E00D34B486}" presName="rootComposite" presStyleCnt="0"/>
      <dgm:spPr/>
    </dgm:pt>
    <dgm:pt modelId="{04AD0F95-C53C-4327-B013-465E1D7DCDA0}" type="pres">
      <dgm:prSet presAssocID="{E7283D77-11ED-4B8C-A372-62E00D34B486}" presName="rootText" presStyleLbl="node2" presStyleIdx="0" presStyleCnt="2">
        <dgm:presLayoutVars>
          <dgm:chPref val="3"/>
        </dgm:presLayoutVars>
      </dgm:prSet>
      <dgm:spPr/>
      <dgm:t>
        <a:bodyPr/>
        <a:lstStyle/>
        <a:p>
          <a:endParaRPr lang="en-US"/>
        </a:p>
      </dgm:t>
    </dgm:pt>
    <dgm:pt modelId="{7A998B6D-3216-4D94-B459-1CA8F8184F5B}" type="pres">
      <dgm:prSet presAssocID="{E7283D77-11ED-4B8C-A372-62E00D34B486}" presName="rootConnector" presStyleLbl="node2" presStyleIdx="0" presStyleCnt="2"/>
      <dgm:spPr/>
      <dgm:t>
        <a:bodyPr/>
        <a:lstStyle/>
        <a:p>
          <a:endParaRPr lang="en-US"/>
        </a:p>
      </dgm:t>
    </dgm:pt>
    <dgm:pt modelId="{97E44EB0-D1E0-4D9B-895D-A1A074D06CFA}" type="pres">
      <dgm:prSet presAssocID="{E7283D77-11ED-4B8C-A372-62E00D34B486}" presName="hierChild4" presStyleCnt="0"/>
      <dgm:spPr/>
    </dgm:pt>
    <dgm:pt modelId="{087CF8B1-77C1-4374-BED6-64864E5495FE}" type="pres">
      <dgm:prSet presAssocID="{E7283D77-11ED-4B8C-A372-62E00D34B486}" presName="hierChild5" presStyleCnt="0"/>
      <dgm:spPr/>
    </dgm:pt>
    <dgm:pt modelId="{D85B5F13-33C1-415D-B2C5-18176A5C795F}" type="pres">
      <dgm:prSet presAssocID="{76797732-614B-40DA-BA10-557FBE99DDD2}" presName="Name37" presStyleLbl="parChTrans1D2" presStyleIdx="1" presStyleCnt="3"/>
      <dgm:spPr/>
      <dgm:t>
        <a:bodyPr/>
        <a:lstStyle/>
        <a:p>
          <a:endParaRPr lang="en-US"/>
        </a:p>
      </dgm:t>
    </dgm:pt>
    <dgm:pt modelId="{1D924A14-6A68-411D-8D0A-7AAE3695EACD}" type="pres">
      <dgm:prSet presAssocID="{9E2AA60E-69DC-4AF8-9C52-C4BAD5EB7A7A}" presName="hierRoot2" presStyleCnt="0">
        <dgm:presLayoutVars>
          <dgm:hierBranch val="init"/>
        </dgm:presLayoutVars>
      </dgm:prSet>
      <dgm:spPr/>
    </dgm:pt>
    <dgm:pt modelId="{5A6832A6-B45C-4D8D-A9FE-D129F373310F}" type="pres">
      <dgm:prSet presAssocID="{9E2AA60E-69DC-4AF8-9C52-C4BAD5EB7A7A}" presName="rootComposite" presStyleCnt="0"/>
      <dgm:spPr/>
    </dgm:pt>
    <dgm:pt modelId="{CA2E87BF-B581-4033-9AF3-FD0533A7ABE7}" type="pres">
      <dgm:prSet presAssocID="{9E2AA60E-69DC-4AF8-9C52-C4BAD5EB7A7A}" presName="rootText" presStyleLbl="node2" presStyleIdx="1" presStyleCnt="2">
        <dgm:presLayoutVars>
          <dgm:chPref val="3"/>
        </dgm:presLayoutVars>
      </dgm:prSet>
      <dgm:spPr/>
      <dgm:t>
        <a:bodyPr/>
        <a:lstStyle/>
        <a:p>
          <a:endParaRPr lang="en-US"/>
        </a:p>
      </dgm:t>
    </dgm:pt>
    <dgm:pt modelId="{753348F5-8239-405E-8A98-7CDD0F2789C9}" type="pres">
      <dgm:prSet presAssocID="{9E2AA60E-69DC-4AF8-9C52-C4BAD5EB7A7A}" presName="rootConnector" presStyleLbl="node2" presStyleIdx="1" presStyleCnt="2"/>
      <dgm:spPr/>
      <dgm:t>
        <a:bodyPr/>
        <a:lstStyle/>
        <a:p>
          <a:endParaRPr lang="en-US"/>
        </a:p>
      </dgm:t>
    </dgm:pt>
    <dgm:pt modelId="{430CBD1C-390B-49B7-9036-9992A06E5F90}" type="pres">
      <dgm:prSet presAssocID="{9E2AA60E-69DC-4AF8-9C52-C4BAD5EB7A7A}" presName="hierChild4" presStyleCnt="0"/>
      <dgm:spPr/>
    </dgm:pt>
    <dgm:pt modelId="{129C8FBD-2F9D-48DD-B8B8-9B1ADFAC6505}" type="pres">
      <dgm:prSet presAssocID="{9E2AA60E-69DC-4AF8-9C52-C4BAD5EB7A7A}" presName="hierChild5" presStyleCnt="0"/>
      <dgm:spPr/>
    </dgm:pt>
    <dgm:pt modelId="{295B2116-22BC-4D48-B777-FEEE68D64D34}" type="pres">
      <dgm:prSet presAssocID="{D5E2745E-C61E-49B5-B638-090C666CD2B3}" presName="Name111" presStyleLbl="parChTrans1D3" presStyleIdx="0" presStyleCnt="2"/>
      <dgm:spPr/>
      <dgm:t>
        <a:bodyPr/>
        <a:lstStyle/>
        <a:p>
          <a:endParaRPr lang="en-US"/>
        </a:p>
      </dgm:t>
    </dgm:pt>
    <dgm:pt modelId="{6488DA14-D022-47D6-B795-336DCDA400B9}" type="pres">
      <dgm:prSet presAssocID="{B07C314B-BA92-43C1-AE8B-764D931DD5AF}" presName="hierRoot3" presStyleCnt="0">
        <dgm:presLayoutVars>
          <dgm:hierBranch val="init"/>
        </dgm:presLayoutVars>
      </dgm:prSet>
      <dgm:spPr/>
    </dgm:pt>
    <dgm:pt modelId="{59C69ACF-7CC1-485A-9002-60A4A08356B6}" type="pres">
      <dgm:prSet presAssocID="{B07C314B-BA92-43C1-AE8B-764D931DD5AF}" presName="rootComposite3" presStyleCnt="0"/>
      <dgm:spPr/>
    </dgm:pt>
    <dgm:pt modelId="{2951C816-1A40-4968-ADBB-825F98E47D3C}" type="pres">
      <dgm:prSet presAssocID="{B07C314B-BA92-43C1-AE8B-764D931DD5AF}" presName="rootText3" presStyleLbl="asst2" presStyleIdx="0" presStyleCnt="2" custLinFactX="100000" custLinFactY="-81933" custLinFactNeighborX="104737" custLinFactNeighborY="-100000">
        <dgm:presLayoutVars>
          <dgm:chPref val="3"/>
        </dgm:presLayoutVars>
      </dgm:prSet>
      <dgm:spPr/>
      <dgm:t>
        <a:bodyPr/>
        <a:lstStyle/>
        <a:p>
          <a:endParaRPr lang="en-US"/>
        </a:p>
      </dgm:t>
    </dgm:pt>
    <dgm:pt modelId="{D1F52341-EB03-4942-8BDE-7DDA89235EA7}" type="pres">
      <dgm:prSet presAssocID="{B07C314B-BA92-43C1-AE8B-764D931DD5AF}" presName="rootConnector3" presStyleLbl="asst2" presStyleIdx="0" presStyleCnt="2"/>
      <dgm:spPr/>
      <dgm:t>
        <a:bodyPr/>
        <a:lstStyle/>
        <a:p>
          <a:endParaRPr lang="en-US"/>
        </a:p>
      </dgm:t>
    </dgm:pt>
    <dgm:pt modelId="{F02452A4-8580-4EA0-A490-6ECF9B121821}" type="pres">
      <dgm:prSet presAssocID="{B07C314B-BA92-43C1-AE8B-764D931DD5AF}" presName="hierChild6" presStyleCnt="0"/>
      <dgm:spPr/>
    </dgm:pt>
    <dgm:pt modelId="{929D9D65-BCDB-48DF-951B-C47BF0D79144}" type="pres">
      <dgm:prSet presAssocID="{B07C314B-BA92-43C1-AE8B-764D931DD5AF}" presName="hierChild7" presStyleCnt="0"/>
      <dgm:spPr/>
    </dgm:pt>
    <dgm:pt modelId="{A771E342-141C-4E64-9D33-0E24DE028338}" type="pres">
      <dgm:prSet presAssocID="{17B0B3CD-5408-40CB-8025-40183E455805}" presName="Name111" presStyleLbl="parChTrans1D3" presStyleIdx="1" presStyleCnt="2"/>
      <dgm:spPr/>
      <dgm:t>
        <a:bodyPr/>
        <a:lstStyle/>
        <a:p>
          <a:endParaRPr lang="en-US"/>
        </a:p>
      </dgm:t>
    </dgm:pt>
    <dgm:pt modelId="{25775EAF-DCA2-4334-9398-7C8ACC2535BD}" type="pres">
      <dgm:prSet presAssocID="{0BECC2D5-B570-488B-B764-44E8E0586DC9}" presName="hierRoot3" presStyleCnt="0">
        <dgm:presLayoutVars>
          <dgm:hierBranch val="init"/>
        </dgm:presLayoutVars>
      </dgm:prSet>
      <dgm:spPr/>
    </dgm:pt>
    <dgm:pt modelId="{7A9E3C57-104B-4A73-9D32-D2E9A219D082}" type="pres">
      <dgm:prSet presAssocID="{0BECC2D5-B570-488B-B764-44E8E0586DC9}" presName="rootComposite3" presStyleCnt="0"/>
      <dgm:spPr/>
    </dgm:pt>
    <dgm:pt modelId="{1F484783-0DE3-4AB9-AA6C-BF1EE7E8A99A}" type="pres">
      <dgm:prSet presAssocID="{0BECC2D5-B570-488B-B764-44E8E0586DC9}" presName="rootText3" presStyleLbl="asst2" presStyleIdx="1" presStyleCnt="2" custLinFactY="-104036" custLinFactNeighborX="82018" custLinFactNeighborY="-200000">
        <dgm:presLayoutVars>
          <dgm:chPref val="3"/>
        </dgm:presLayoutVars>
      </dgm:prSet>
      <dgm:spPr/>
      <dgm:t>
        <a:bodyPr/>
        <a:lstStyle/>
        <a:p>
          <a:endParaRPr lang="en-US"/>
        </a:p>
      </dgm:t>
    </dgm:pt>
    <dgm:pt modelId="{FF7526BD-2A45-4475-82BB-167C964A3357}" type="pres">
      <dgm:prSet presAssocID="{0BECC2D5-B570-488B-B764-44E8E0586DC9}" presName="rootConnector3" presStyleLbl="asst2" presStyleIdx="1" presStyleCnt="2"/>
      <dgm:spPr/>
      <dgm:t>
        <a:bodyPr/>
        <a:lstStyle/>
        <a:p>
          <a:endParaRPr lang="en-US"/>
        </a:p>
      </dgm:t>
    </dgm:pt>
    <dgm:pt modelId="{9CCC8D98-0259-4BC9-994F-6B73C33FBC3F}" type="pres">
      <dgm:prSet presAssocID="{0BECC2D5-B570-488B-B764-44E8E0586DC9}" presName="hierChild6" presStyleCnt="0"/>
      <dgm:spPr/>
    </dgm:pt>
    <dgm:pt modelId="{4F853E31-8B42-4CFA-93A4-2E3300B68F9C}" type="pres">
      <dgm:prSet presAssocID="{0BECC2D5-B570-488B-B764-44E8E0586DC9}" presName="hierChild7" presStyleCnt="0"/>
      <dgm:spPr/>
    </dgm:pt>
    <dgm:pt modelId="{12815F4D-07BB-47BF-8B17-4D59B088573A}" type="pres">
      <dgm:prSet presAssocID="{5AE6D7C9-7A37-451E-8A6C-1CDCDB003F90}" presName="hierChild3" presStyleCnt="0"/>
      <dgm:spPr/>
    </dgm:pt>
    <dgm:pt modelId="{2820EABD-F78E-4F23-92E7-B320953EB846}" type="pres">
      <dgm:prSet presAssocID="{1ED024C5-EF4C-49C2-A2AA-B0743ED30766}" presName="Name111" presStyleLbl="parChTrans1D2" presStyleIdx="2" presStyleCnt="3"/>
      <dgm:spPr/>
      <dgm:t>
        <a:bodyPr/>
        <a:lstStyle/>
        <a:p>
          <a:endParaRPr lang="en-US"/>
        </a:p>
      </dgm:t>
    </dgm:pt>
    <dgm:pt modelId="{B2CE3583-3A1A-4B42-A42B-C70A857F48A9}" type="pres">
      <dgm:prSet presAssocID="{0B9E5115-EC96-4881-8D3B-F36FA51A5392}" presName="hierRoot3" presStyleCnt="0">
        <dgm:presLayoutVars>
          <dgm:hierBranch val="init"/>
        </dgm:presLayoutVars>
      </dgm:prSet>
      <dgm:spPr/>
    </dgm:pt>
    <dgm:pt modelId="{BA3AE030-7AD6-40B1-862B-C406AF3755B0}" type="pres">
      <dgm:prSet presAssocID="{0B9E5115-EC96-4881-8D3B-F36FA51A5392}" presName="rootComposite3" presStyleCnt="0"/>
      <dgm:spPr/>
    </dgm:pt>
    <dgm:pt modelId="{35CB0A56-D965-4CB7-9CE4-2A3ED01AEE08}" type="pres">
      <dgm:prSet presAssocID="{0B9E5115-EC96-4881-8D3B-F36FA51A5392}" presName="rootText3" presStyleLbl="asst1" presStyleIdx="0" presStyleCnt="1" custLinFactNeighborX="60500" custLinFactNeighborY="-5344">
        <dgm:presLayoutVars>
          <dgm:chPref val="3"/>
        </dgm:presLayoutVars>
      </dgm:prSet>
      <dgm:spPr/>
      <dgm:t>
        <a:bodyPr/>
        <a:lstStyle/>
        <a:p>
          <a:endParaRPr lang="en-US"/>
        </a:p>
      </dgm:t>
    </dgm:pt>
    <dgm:pt modelId="{D895300E-FA38-4BA1-8832-8E0E9F2F9FE9}" type="pres">
      <dgm:prSet presAssocID="{0B9E5115-EC96-4881-8D3B-F36FA51A5392}" presName="rootConnector3" presStyleLbl="asst1" presStyleIdx="0" presStyleCnt="1"/>
      <dgm:spPr/>
      <dgm:t>
        <a:bodyPr/>
        <a:lstStyle/>
        <a:p>
          <a:endParaRPr lang="en-US"/>
        </a:p>
      </dgm:t>
    </dgm:pt>
    <dgm:pt modelId="{EF204C28-4A30-4796-AAB5-4840E9FA4100}" type="pres">
      <dgm:prSet presAssocID="{0B9E5115-EC96-4881-8D3B-F36FA51A5392}" presName="hierChild6" presStyleCnt="0"/>
      <dgm:spPr/>
    </dgm:pt>
    <dgm:pt modelId="{1AB4B37E-8F89-4F51-A084-D0FE64D2FC6B}" type="pres">
      <dgm:prSet presAssocID="{0B9E5115-EC96-4881-8D3B-F36FA51A5392}" presName="hierChild7" presStyleCnt="0"/>
      <dgm:spPr/>
    </dgm:pt>
  </dgm:ptLst>
  <dgm:cxnLst>
    <dgm:cxn modelId="{6C652646-2D03-4749-91C0-9B4FA63F560E}" type="presOf" srcId="{0BECC2D5-B570-488B-B764-44E8E0586DC9}" destId="{1F484783-0DE3-4AB9-AA6C-BF1EE7E8A99A}" srcOrd="0" destOrd="0" presId="urn:microsoft.com/office/officeart/2005/8/layout/orgChart1"/>
    <dgm:cxn modelId="{870A8536-650E-44DD-BB9F-1BE335F2BE7A}" type="presOf" srcId="{17B0B3CD-5408-40CB-8025-40183E455805}" destId="{A771E342-141C-4E64-9D33-0E24DE028338}" srcOrd="0" destOrd="0" presId="urn:microsoft.com/office/officeart/2005/8/layout/orgChart1"/>
    <dgm:cxn modelId="{6F51F568-4D6B-49D0-9EAE-D9AFEAFBD03A}" type="presOf" srcId="{D5E2745E-C61E-49B5-B638-090C666CD2B3}" destId="{295B2116-22BC-4D48-B777-FEEE68D64D34}" srcOrd="0" destOrd="0" presId="urn:microsoft.com/office/officeart/2005/8/layout/orgChart1"/>
    <dgm:cxn modelId="{CC00B3D7-ED9E-48A2-8515-5DABB7B3B7CB}" srcId="{9E2AA60E-69DC-4AF8-9C52-C4BAD5EB7A7A}" destId="{B07C314B-BA92-43C1-AE8B-764D931DD5AF}" srcOrd="0" destOrd="0" parTransId="{D5E2745E-C61E-49B5-B638-090C666CD2B3}" sibTransId="{824F6244-7175-4255-B23F-D1EFFF49B288}"/>
    <dgm:cxn modelId="{ADD720DC-2D9D-420A-8A7D-21750E67A5CA}" type="presOf" srcId="{E7283D77-11ED-4B8C-A372-62E00D34B486}" destId="{04AD0F95-C53C-4327-B013-465E1D7DCDA0}" srcOrd="0" destOrd="0" presId="urn:microsoft.com/office/officeart/2005/8/layout/orgChart1"/>
    <dgm:cxn modelId="{988C1BE9-48F1-4A8D-B8E1-F127BBEEF1A9}" type="presOf" srcId="{5AE6D7C9-7A37-451E-8A6C-1CDCDB003F90}" destId="{E91D5DE3-0725-4CCB-B675-1C37488D2EA6}" srcOrd="0" destOrd="0" presId="urn:microsoft.com/office/officeart/2005/8/layout/orgChart1"/>
    <dgm:cxn modelId="{06FDBF64-1194-46DD-87ED-96714EA277FD}" type="presOf" srcId="{0B9E5115-EC96-4881-8D3B-F36FA51A5392}" destId="{D895300E-FA38-4BA1-8832-8E0E9F2F9FE9}" srcOrd="1" destOrd="0" presId="urn:microsoft.com/office/officeart/2005/8/layout/orgChart1"/>
    <dgm:cxn modelId="{9AFDE155-AD7A-461D-847A-7025BA3DDF62}" type="presOf" srcId="{EF1DD768-BCA5-48EA-9DA5-0463914A0337}" destId="{0FA052F0-CEBF-43A9-8CAF-0F79273F0E62}" srcOrd="0" destOrd="0" presId="urn:microsoft.com/office/officeart/2005/8/layout/orgChart1"/>
    <dgm:cxn modelId="{B93B7692-48C1-4871-8CE0-DEECE24CB0A0}" type="presOf" srcId="{5AE6D7C9-7A37-451E-8A6C-1CDCDB003F90}" destId="{C09B8039-37C8-4E88-975A-8F6F4CDE8B31}" srcOrd="1" destOrd="0" presId="urn:microsoft.com/office/officeart/2005/8/layout/orgChart1"/>
    <dgm:cxn modelId="{23B87E7D-A092-4E53-91B2-CCD9F4C70E81}" srcId="{A1FA6009-C1F3-472D-91E6-1C731E8E6F65}" destId="{5AE6D7C9-7A37-451E-8A6C-1CDCDB003F90}" srcOrd="0" destOrd="0" parTransId="{6134A0C0-2AD5-4479-8C61-C7E804C3D4AC}" sibTransId="{DF5B9CA6-8406-4C83-8D82-FA2340850A80}"/>
    <dgm:cxn modelId="{91F27308-CAD7-4141-A0F3-C5D5453F6D6F}" type="presOf" srcId="{0BECC2D5-B570-488B-B764-44E8E0586DC9}" destId="{FF7526BD-2A45-4475-82BB-167C964A3357}" srcOrd="1" destOrd="0" presId="urn:microsoft.com/office/officeart/2005/8/layout/orgChart1"/>
    <dgm:cxn modelId="{96FCB874-5F58-4885-9FBD-BD58D82CBE7E}" type="presOf" srcId="{0B9E5115-EC96-4881-8D3B-F36FA51A5392}" destId="{35CB0A56-D965-4CB7-9CE4-2A3ED01AEE08}" srcOrd="0" destOrd="0" presId="urn:microsoft.com/office/officeart/2005/8/layout/orgChart1"/>
    <dgm:cxn modelId="{596570C2-EA2E-400C-924E-952EFC78F47D}" type="presOf" srcId="{E7283D77-11ED-4B8C-A372-62E00D34B486}" destId="{7A998B6D-3216-4D94-B459-1CA8F8184F5B}" srcOrd="1" destOrd="0" presId="urn:microsoft.com/office/officeart/2005/8/layout/orgChart1"/>
    <dgm:cxn modelId="{65BF5C05-9151-42FC-9FB5-047342A92D0D}" type="presOf" srcId="{B07C314B-BA92-43C1-AE8B-764D931DD5AF}" destId="{D1F52341-EB03-4942-8BDE-7DDA89235EA7}" srcOrd="1" destOrd="0" presId="urn:microsoft.com/office/officeart/2005/8/layout/orgChart1"/>
    <dgm:cxn modelId="{E4F1FB0D-0840-4F24-89D8-453D767C5626}" type="presOf" srcId="{B07C314B-BA92-43C1-AE8B-764D931DD5AF}" destId="{2951C816-1A40-4968-ADBB-825F98E47D3C}" srcOrd="0" destOrd="0" presId="urn:microsoft.com/office/officeart/2005/8/layout/orgChart1"/>
    <dgm:cxn modelId="{52439194-587A-43DC-BE0B-AB0521368C5D}" srcId="{5AE6D7C9-7A37-451E-8A6C-1CDCDB003F90}" destId="{E7283D77-11ED-4B8C-A372-62E00D34B486}" srcOrd="1" destOrd="0" parTransId="{EF1DD768-BCA5-48EA-9DA5-0463914A0337}" sibTransId="{DF7204D8-4A59-4F42-8D0A-178F2DD57F5E}"/>
    <dgm:cxn modelId="{35302F6D-6FD2-4243-9D1F-0A57C9E68A53}" srcId="{5AE6D7C9-7A37-451E-8A6C-1CDCDB003F90}" destId="{9E2AA60E-69DC-4AF8-9C52-C4BAD5EB7A7A}" srcOrd="2" destOrd="0" parTransId="{76797732-614B-40DA-BA10-557FBE99DDD2}" sibTransId="{1C5B24F2-55F8-4738-B75D-FAA59915BE05}"/>
    <dgm:cxn modelId="{27B00C8C-EBD8-4010-9349-93A7B671D8B1}" type="presOf" srcId="{9E2AA60E-69DC-4AF8-9C52-C4BAD5EB7A7A}" destId="{CA2E87BF-B581-4033-9AF3-FD0533A7ABE7}" srcOrd="0" destOrd="0" presId="urn:microsoft.com/office/officeart/2005/8/layout/orgChart1"/>
    <dgm:cxn modelId="{446A33EA-318E-4B3E-8C27-5DCF11BBD606}" type="presOf" srcId="{A1FA6009-C1F3-472D-91E6-1C731E8E6F65}" destId="{77471D5A-3FC4-4C0B-A974-C89B60BA1013}" srcOrd="0" destOrd="0" presId="urn:microsoft.com/office/officeart/2005/8/layout/orgChart1"/>
    <dgm:cxn modelId="{7D18FC5E-D073-4EA5-829C-37C8D90E7921}" srcId="{5AE6D7C9-7A37-451E-8A6C-1CDCDB003F90}" destId="{0B9E5115-EC96-4881-8D3B-F36FA51A5392}" srcOrd="0" destOrd="0" parTransId="{1ED024C5-EF4C-49C2-A2AA-B0743ED30766}" sibTransId="{BB8CC47A-5DAA-4561-B83E-E7CFB3D6B4D1}"/>
    <dgm:cxn modelId="{21680FCF-2593-4D9A-A766-BD9F3DB5EC8D}" type="presOf" srcId="{9E2AA60E-69DC-4AF8-9C52-C4BAD5EB7A7A}" destId="{753348F5-8239-405E-8A98-7CDD0F2789C9}" srcOrd="1" destOrd="0" presId="urn:microsoft.com/office/officeart/2005/8/layout/orgChart1"/>
    <dgm:cxn modelId="{BD1ED6B0-870A-4410-A31D-A167A3AAB496}" type="presOf" srcId="{76797732-614B-40DA-BA10-557FBE99DDD2}" destId="{D85B5F13-33C1-415D-B2C5-18176A5C795F}" srcOrd="0" destOrd="0" presId="urn:microsoft.com/office/officeart/2005/8/layout/orgChart1"/>
    <dgm:cxn modelId="{E0F212E8-EE9C-4D90-8AFD-CF1A5729074B}" type="presOf" srcId="{1ED024C5-EF4C-49C2-A2AA-B0743ED30766}" destId="{2820EABD-F78E-4F23-92E7-B320953EB846}" srcOrd="0" destOrd="0" presId="urn:microsoft.com/office/officeart/2005/8/layout/orgChart1"/>
    <dgm:cxn modelId="{CA027717-1531-4528-847E-BB79C6748C77}" srcId="{9E2AA60E-69DC-4AF8-9C52-C4BAD5EB7A7A}" destId="{0BECC2D5-B570-488B-B764-44E8E0586DC9}" srcOrd="1" destOrd="0" parTransId="{17B0B3CD-5408-40CB-8025-40183E455805}" sibTransId="{4FEBB018-AAE6-48E3-BA0C-7ACB3BF9E341}"/>
    <dgm:cxn modelId="{FF963059-5641-46E5-85BB-53D1F00196A3}" type="presParOf" srcId="{77471D5A-3FC4-4C0B-A974-C89B60BA1013}" destId="{78B6FF7C-E4E2-4BD2-90DE-BA23BFF8CAB6}" srcOrd="0" destOrd="0" presId="urn:microsoft.com/office/officeart/2005/8/layout/orgChart1"/>
    <dgm:cxn modelId="{3FE1F451-D5B3-421A-8345-8078DC0C9880}" type="presParOf" srcId="{78B6FF7C-E4E2-4BD2-90DE-BA23BFF8CAB6}" destId="{63F39335-2CBE-4916-BF74-5C80D3940AE9}" srcOrd="0" destOrd="0" presId="urn:microsoft.com/office/officeart/2005/8/layout/orgChart1"/>
    <dgm:cxn modelId="{E7C68268-50BB-4DFA-92BF-88BC8354A641}" type="presParOf" srcId="{63F39335-2CBE-4916-BF74-5C80D3940AE9}" destId="{E91D5DE3-0725-4CCB-B675-1C37488D2EA6}" srcOrd="0" destOrd="0" presId="urn:microsoft.com/office/officeart/2005/8/layout/orgChart1"/>
    <dgm:cxn modelId="{1EED5FBA-5C4D-4C19-BDB8-C9C0F5D468F9}" type="presParOf" srcId="{63F39335-2CBE-4916-BF74-5C80D3940AE9}" destId="{C09B8039-37C8-4E88-975A-8F6F4CDE8B31}" srcOrd="1" destOrd="0" presId="urn:microsoft.com/office/officeart/2005/8/layout/orgChart1"/>
    <dgm:cxn modelId="{F4C90FA0-5726-44D8-8AC8-27FA978D66E5}" type="presParOf" srcId="{78B6FF7C-E4E2-4BD2-90DE-BA23BFF8CAB6}" destId="{77486EC8-9F98-431B-BD7A-167CFDA378D7}" srcOrd="1" destOrd="0" presId="urn:microsoft.com/office/officeart/2005/8/layout/orgChart1"/>
    <dgm:cxn modelId="{ED43CBD9-516F-4E58-A86B-88AB7056FD73}" type="presParOf" srcId="{77486EC8-9F98-431B-BD7A-167CFDA378D7}" destId="{0FA052F0-CEBF-43A9-8CAF-0F79273F0E62}" srcOrd="0" destOrd="0" presId="urn:microsoft.com/office/officeart/2005/8/layout/orgChart1"/>
    <dgm:cxn modelId="{A8EAB5A9-3C42-40FE-B07E-7F8AB07BA109}" type="presParOf" srcId="{77486EC8-9F98-431B-BD7A-167CFDA378D7}" destId="{DB2CD7EC-99E0-48EE-991C-7502FEF67012}" srcOrd="1" destOrd="0" presId="urn:microsoft.com/office/officeart/2005/8/layout/orgChart1"/>
    <dgm:cxn modelId="{875675D0-AA1C-4FE9-95CE-A123A871D940}" type="presParOf" srcId="{DB2CD7EC-99E0-48EE-991C-7502FEF67012}" destId="{A5265476-900D-4A84-A6B5-F25468720659}" srcOrd="0" destOrd="0" presId="urn:microsoft.com/office/officeart/2005/8/layout/orgChart1"/>
    <dgm:cxn modelId="{073A6D4C-75C8-467C-B7E9-EA55723887C9}" type="presParOf" srcId="{A5265476-900D-4A84-A6B5-F25468720659}" destId="{04AD0F95-C53C-4327-B013-465E1D7DCDA0}" srcOrd="0" destOrd="0" presId="urn:microsoft.com/office/officeart/2005/8/layout/orgChart1"/>
    <dgm:cxn modelId="{AC71E6D4-8DCF-4382-AB53-EF39A29ED8A4}" type="presParOf" srcId="{A5265476-900D-4A84-A6B5-F25468720659}" destId="{7A998B6D-3216-4D94-B459-1CA8F8184F5B}" srcOrd="1" destOrd="0" presId="urn:microsoft.com/office/officeart/2005/8/layout/orgChart1"/>
    <dgm:cxn modelId="{0DDE3CC2-D2CA-4AF4-93D1-E9C0DB09F381}" type="presParOf" srcId="{DB2CD7EC-99E0-48EE-991C-7502FEF67012}" destId="{97E44EB0-D1E0-4D9B-895D-A1A074D06CFA}" srcOrd="1" destOrd="0" presId="urn:microsoft.com/office/officeart/2005/8/layout/orgChart1"/>
    <dgm:cxn modelId="{BE7C38DB-FE53-4604-98AA-379462EF2F9B}" type="presParOf" srcId="{DB2CD7EC-99E0-48EE-991C-7502FEF67012}" destId="{087CF8B1-77C1-4374-BED6-64864E5495FE}" srcOrd="2" destOrd="0" presId="urn:microsoft.com/office/officeart/2005/8/layout/orgChart1"/>
    <dgm:cxn modelId="{60F21A32-F980-4315-84EA-D359EA5A7286}" type="presParOf" srcId="{77486EC8-9F98-431B-BD7A-167CFDA378D7}" destId="{D85B5F13-33C1-415D-B2C5-18176A5C795F}" srcOrd="2" destOrd="0" presId="urn:microsoft.com/office/officeart/2005/8/layout/orgChart1"/>
    <dgm:cxn modelId="{77E38702-04FA-480A-B015-517272B4F608}" type="presParOf" srcId="{77486EC8-9F98-431B-BD7A-167CFDA378D7}" destId="{1D924A14-6A68-411D-8D0A-7AAE3695EACD}" srcOrd="3" destOrd="0" presId="urn:microsoft.com/office/officeart/2005/8/layout/orgChart1"/>
    <dgm:cxn modelId="{8CD94415-7093-4E8A-9FF3-65C3EB396E91}" type="presParOf" srcId="{1D924A14-6A68-411D-8D0A-7AAE3695EACD}" destId="{5A6832A6-B45C-4D8D-A9FE-D129F373310F}" srcOrd="0" destOrd="0" presId="urn:microsoft.com/office/officeart/2005/8/layout/orgChart1"/>
    <dgm:cxn modelId="{8F6C7160-4EB1-4BF8-B6FE-61E7B4ED74AB}" type="presParOf" srcId="{5A6832A6-B45C-4D8D-A9FE-D129F373310F}" destId="{CA2E87BF-B581-4033-9AF3-FD0533A7ABE7}" srcOrd="0" destOrd="0" presId="urn:microsoft.com/office/officeart/2005/8/layout/orgChart1"/>
    <dgm:cxn modelId="{6579E8DD-F305-4DE3-90BB-29990E6E17E1}" type="presParOf" srcId="{5A6832A6-B45C-4D8D-A9FE-D129F373310F}" destId="{753348F5-8239-405E-8A98-7CDD0F2789C9}" srcOrd="1" destOrd="0" presId="urn:microsoft.com/office/officeart/2005/8/layout/orgChart1"/>
    <dgm:cxn modelId="{BA59CA47-A909-4C43-82CB-4EDE9801E641}" type="presParOf" srcId="{1D924A14-6A68-411D-8D0A-7AAE3695EACD}" destId="{430CBD1C-390B-49B7-9036-9992A06E5F90}" srcOrd="1" destOrd="0" presId="urn:microsoft.com/office/officeart/2005/8/layout/orgChart1"/>
    <dgm:cxn modelId="{2B43D7E1-AE7D-4728-B26B-4AB60571A362}" type="presParOf" srcId="{1D924A14-6A68-411D-8D0A-7AAE3695EACD}" destId="{129C8FBD-2F9D-48DD-B8B8-9B1ADFAC6505}" srcOrd="2" destOrd="0" presId="urn:microsoft.com/office/officeart/2005/8/layout/orgChart1"/>
    <dgm:cxn modelId="{28B9F415-3F34-46FF-A6BB-41F0027647DF}" type="presParOf" srcId="{129C8FBD-2F9D-48DD-B8B8-9B1ADFAC6505}" destId="{295B2116-22BC-4D48-B777-FEEE68D64D34}" srcOrd="0" destOrd="0" presId="urn:microsoft.com/office/officeart/2005/8/layout/orgChart1"/>
    <dgm:cxn modelId="{08823742-720A-4DFE-B07E-96503EDEF067}" type="presParOf" srcId="{129C8FBD-2F9D-48DD-B8B8-9B1ADFAC6505}" destId="{6488DA14-D022-47D6-B795-336DCDA400B9}" srcOrd="1" destOrd="0" presId="urn:microsoft.com/office/officeart/2005/8/layout/orgChart1"/>
    <dgm:cxn modelId="{E3E457CC-7DBA-49F5-B1FA-8CCC34224672}" type="presParOf" srcId="{6488DA14-D022-47D6-B795-336DCDA400B9}" destId="{59C69ACF-7CC1-485A-9002-60A4A08356B6}" srcOrd="0" destOrd="0" presId="urn:microsoft.com/office/officeart/2005/8/layout/orgChart1"/>
    <dgm:cxn modelId="{CD317511-A13B-42FF-A712-7AFC140C5D8A}" type="presParOf" srcId="{59C69ACF-7CC1-485A-9002-60A4A08356B6}" destId="{2951C816-1A40-4968-ADBB-825F98E47D3C}" srcOrd="0" destOrd="0" presId="urn:microsoft.com/office/officeart/2005/8/layout/orgChart1"/>
    <dgm:cxn modelId="{BDB732B5-898F-400C-A2B5-69E2729B1E3E}" type="presParOf" srcId="{59C69ACF-7CC1-485A-9002-60A4A08356B6}" destId="{D1F52341-EB03-4942-8BDE-7DDA89235EA7}" srcOrd="1" destOrd="0" presId="urn:microsoft.com/office/officeart/2005/8/layout/orgChart1"/>
    <dgm:cxn modelId="{45AD9762-4A92-41F7-8FFA-57B151F0136D}" type="presParOf" srcId="{6488DA14-D022-47D6-B795-336DCDA400B9}" destId="{F02452A4-8580-4EA0-A490-6ECF9B121821}" srcOrd="1" destOrd="0" presId="urn:microsoft.com/office/officeart/2005/8/layout/orgChart1"/>
    <dgm:cxn modelId="{34018392-ECCF-4A11-BC1F-912D6E1133B0}" type="presParOf" srcId="{6488DA14-D022-47D6-B795-336DCDA400B9}" destId="{929D9D65-BCDB-48DF-951B-C47BF0D79144}" srcOrd="2" destOrd="0" presId="urn:microsoft.com/office/officeart/2005/8/layout/orgChart1"/>
    <dgm:cxn modelId="{555FA825-9D36-4667-89FA-2FDF8EB2B168}" type="presParOf" srcId="{129C8FBD-2F9D-48DD-B8B8-9B1ADFAC6505}" destId="{A771E342-141C-4E64-9D33-0E24DE028338}" srcOrd="2" destOrd="0" presId="urn:microsoft.com/office/officeart/2005/8/layout/orgChart1"/>
    <dgm:cxn modelId="{C18B0891-DB02-4278-ADD4-B338BC004037}" type="presParOf" srcId="{129C8FBD-2F9D-48DD-B8B8-9B1ADFAC6505}" destId="{25775EAF-DCA2-4334-9398-7C8ACC2535BD}" srcOrd="3" destOrd="0" presId="urn:microsoft.com/office/officeart/2005/8/layout/orgChart1"/>
    <dgm:cxn modelId="{5C8BF97F-4B46-4DC1-873C-890837628672}" type="presParOf" srcId="{25775EAF-DCA2-4334-9398-7C8ACC2535BD}" destId="{7A9E3C57-104B-4A73-9D32-D2E9A219D082}" srcOrd="0" destOrd="0" presId="urn:microsoft.com/office/officeart/2005/8/layout/orgChart1"/>
    <dgm:cxn modelId="{BE42C2BC-7C84-43B4-9F01-D988481B4085}" type="presParOf" srcId="{7A9E3C57-104B-4A73-9D32-D2E9A219D082}" destId="{1F484783-0DE3-4AB9-AA6C-BF1EE7E8A99A}" srcOrd="0" destOrd="0" presId="urn:microsoft.com/office/officeart/2005/8/layout/orgChart1"/>
    <dgm:cxn modelId="{8C9E1170-4A87-492F-997F-DA5170186F30}" type="presParOf" srcId="{7A9E3C57-104B-4A73-9D32-D2E9A219D082}" destId="{FF7526BD-2A45-4475-82BB-167C964A3357}" srcOrd="1" destOrd="0" presId="urn:microsoft.com/office/officeart/2005/8/layout/orgChart1"/>
    <dgm:cxn modelId="{0AA4A5C0-D9B5-4B20-BB30-9ECCEC68EE63}" type="presParOf" srcId="{25775EAF-DCA2-4334-9398-7C8ACC2535BD}" destId="{9CCC8D98-0259-4BC9-994F-6B73C33FBC3F}" srcOrd="1" destOrd="0" presId="urn:microsoft.com/office/officeart/2005/8/layout/orgChart1"/>
    <dgm:cxn modelId="{5B6053CE-BAFA-4F3E-8992-FB3EE74F7704}" type="presParOf" srcId="{25775EAF-DCA2-4334-9398-7C8ACC2535BD}" destId="{4F853E31-8B42-4CFA-93A4-2E3300B68F9C}" srcOrd="2" destOrd="0" presId="urn:microsoft.com/office/officeart/2005/8/layout/orgChart1"/>
    <dgm:cxn modelId="{BB3392A8-3C70-45AA-AD9B-342CC3994982}" type="presParOf" srcId="{78B6FF7C-E4E2-4BD2-90DE-BA23BFF8CAB6}" destId="{12815F4D-07BB-47BF-8B17-4D59B088573A}" srcOrd="2" destOrd="0" presId="urn:microsoft.com/office/officeart/2005/8/layout/orgChart1"/>
    <dgm:cxn modelId="{F779ABFA-2C7F-4076-8E02-036F32A7BDAF}" type="presParOf" srcId="{12815F4D-07BB-47BF-8B17-4D59B088573A}" destId="{2820EABD-F78E-4F23-92E7-B320953EB846}" srcOrd="0" destOrd="0" presId="urn:microsoft.com/office/officeart/2005/8/layout/orgChart1"/>
    <dgm:cxn modelId="{3622BB7C-BF7C-4AF9-A352-415120C13FFF}" type="presParOf" srcId="{12815F4D-07BB-47BF-8B17-4D59B088573A}" destId="{B2CE3583-3A1A-4B42-A42B-C70A857F48A9}" srcOrd="1" destOrd="0" presId="urn:microsoft.com/office/officeart/2005/8/layout/orgChart1"/>
    <dgm:cxn modelId="{71AB885F-C9B2-4298-87CD-02CADA3B513E}" type="presParOf" srcId="{B2CE3583-3A1A-4B42-A42B-C70A857F48A9}" destId="{BA3AE030-7AD6-40B1-862B-C406AF3755B0}" srcOrd="0" destOrd="0" presId="urn:microsoft.com/office/officeart/2005/8/layout/orgChart1"/>
    <dgm:cxn modelId="{57931430-270F-4642-8631-3AAB85D9C23D}" type="presParOf" srcId="{BA3AE030-7AD6-40B1-862B-C406AF3755B0}" destId="{35CB0A56-D965-4CB7-9CE4-2A3ED01AEE08}" srcOrd="0" destOrd="0" presId="urn:microsoft.com/office/officeart/2005/8/layout/orgChart1"/>
    <dgm:cxn modelId="{49732E72-B2BA-46BC-A640-7510DEA8466C}" type="presParOf" srcId="{BA3AE030-7AD6-40B1-862B-C406AF3755B0}" destId="{D895300E-FA38-4BA1-8832-8E0E9F2F9FE9}" srcOrd="1" destOrd="0" presId="urn:microsoft.com/office/officeart/2005/8/layout/orgChart1"/>
    <dgm:cxn modelId="{4685921E-A57B-4860-A1CB-6CC97F0113D1}" type="presParOf" srcId="{B2CE3583-3A1A-4B42-A42B-C70A857F48A9}" destId="{EF204C28-4A30-4796-AAB5-4840E9FA4100}" srcOrd="1" destOrd="0" presId="urn:microsoft.com/office/officeart/2005/8/layout/orgChart1"/>
    <dgm:cxn modelId="{3526C3AB-53A2-484B-9813-244D1AFC2BA4}" type="presParOf" srcId="{B2CE3583-3A1A-4B42-A42B-C70A857F48A9}" destId="{1AB4B37E-8F89-4F51-A084-D0FE64D2FC6B}"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5A3D33-7013-4CB0-A6FC-361EBB6D88BB}">
      <dsp:nvSpPr>
        <dsp:cNvPr id="0" name=""/>
        <dsp:cNvSpPr/>
      </dsp:nvSpPr>
      <dsp:spPr>
        <a:xfrm>
          <a:off x="5427244" y="1429509"/>
          <a:ext cx="867445" cy="608556"/>
        </a:xfrm>
        <a:custGeom>
          <a:avLst/>
          <a:gdLst/>
          <a:ahLst/>
          <a:cxnLst/>
          <a:rect l="0" t="0" r="0" b="0"/>
          <a:pathLst>
            <a:path>
              <a:moveTo>
                <a:pt x="0" y="0"/>
              </a:moveTo>
              <a:lnTo>
                <a:pt x="0" y="337496"/>
              </a:lnTo>
              <a:lnTo>
                <a:pt x="867445" y="337496"/>
              </a:lnTo>
              <a:lnTo>
                <a:pt x="867445" y="608556"/>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44EA11-8467-4A80-BDBD-80BCADBEA0CE}">
      <dsp:nvSpPr>
        <dsp:cNvPr id="0" name=""/>
        <dsp:cNvSpPr/>
      </dsp:nvSpPr>
      <dsp:spPr>
        <a:xfrm>
          <a:off x="2543380" y="1429509"/>
          <a:ext cx="2883864" cy="608556"/>
        </a:xfrm>
        <a:custGeom>
          <a:avLst/>
          <a:gdLst/>
          <a:ahLst/>
          <a:cxnLst/>
          <a:rect l="0" t="0" r="0" b="0"/>
          <a:pathLst>
            <a:path>
              <a:moveTo>
                <a:pt x="2883864" y="0"/>
              </a:moveTo>
              <a:lnTo>
                <a:pt x="2883864" y="337496"/>
              </a:lnTo>
              <a:lnTo>
                <a:pt x="0" y="337496"/>
              </a:lnTo>
              <a:lnTo>
                <a:pt x="0" y="608556"/>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A7F4B3-E25D-4B50-8FFF-DD7965C362C6}">
      <dsp:nvSpPr>
        <dsp:cNvPr id="0" name=""/>
        <dsp:cNvSpPr/>
      </dsp:nvSpPr>
      <dsp:spPr>
        <a:xfrm>
          <a:off x="76200" y="227356"/>
          <a:ext cx="2581528" cy="1290764"/>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en-US" sz="2500" kern="1200" dirty="0" smtClean="0">
              <a:latin typeface="Old Standard TT" panose="020B0604020202020204" charset="0"/>
              <a:ea typeface="Old Standard TT" panose="020B0604020202020204" charset="0"/>
              <a:cs typeface="Old Standard TT" panose="020B0604020202020204" charset="0"/>
            </a:rPr>
            <a:t>Show list of permissions before installation</a:t>
          </a:r>
          <a:endParaRPr lang="en-US" sz="2500" kern="1200" dirty="0">
            <a:latin typeface="Old Standard TT" panose="020B0604020202020204" charset="0"/>
            <a:ea typeface="Old Standard TT" panose="020B0604020202020204" charset="0"/>
            <a:cs typeface="Old Standard TT" panose="020B0604020202020204" charset="0"/>
          </a:endParaRPr>
        </a:p>
      </dsp:txBody>
      <dsp:txXfrm>
        <a:off x="76200" y="227356"/>
        <a:ext cx="2581528" cy="1290764"/>
      </dsp:txXfrm>
    </dsp:sp>
    <dsp:sp modelId="{16782264-56D2-4141-B281-11387ADA6283}">
      <dsp:nvSpPr>
        <dsp:cNvPr id="0" name=""/>
        <dsp:cNvSpPr/>
      </dsp:nvSpPr>
      <dsp:spPr>
        <a:xfrm>
          <a:off x="4136480" y="138745"/>
          <a:ext cx="2581528" cy="1290764"/>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en-US" sz="2500" kern="1200" dirty="0" smtClean="0">
              <a:latin typeface="Old Standard TT" panose="020B0604020202020204" charset="0"/>
              <a:ea typeface="Old Standard TT" panose="020B0604020202020204" charset="0"/>
              <a:cs typeface="Old Standard TT" panose="020B0604020202020204" charset="0"/>
            </a:rPr>
            <a:t>Accept or Cancel?</a:t>
          </a:r>
          <a:endParaRPr lang="en-US" sz="2500" kern="1200" dirty="0">
            <a:latin typeface="Old Standard TT" panose="020B0604020202020204" charset="0"/>
            <a:ea typeface="Old Standard TT" panose="020B0604020202020204" charset="0"/>
            <a:cs typeface="Old Standard TT" panose="020B0604020202020204" charset="0"/>
          </a:endParaRPr>
        </a:p>
      </dsp:txBody>
      <dsp:txXfrm>
        <a:off x="4136480" y="138745"/>
        <a:ext cx="2581528" cy="1290764"/>
      </dsp:txXfrm>
    </dsp:sp>
    <dsp:sp modelId="{1A215DFB-0F7B-415E-BFCD-E5FDA31723C0}">
      <dsp:nvSpPr>
        <dsp:cNvPr id="0" name=""/>
        <dsp:cNvSpPr/>
      </dsp:nvSpPr>
      <dsp:spPr>
        <a:xfrm>
          <a:off x="939708" y="2038066"/>
          <a:ext cx="3207343" cy="1755349"/>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0" i="1" kern="1200" dirty="0" smtClean="0">
              <a:latin typeface="Old Standard TT" panose="020B0604020202020204" charset="0"/>
              <a:ea typeface="Old Standard TT" panose="020B0604020202020204" charset="0"/>
              <a:cs typeface="Old Standard TT" panose="020B0604020202020204" charset="0"/>
            </a:rPr>
            <a:t>Accept</a:t>
          </a:r>
          <a:r>
            <a:rPr lang="en-US" sz="2000" b="0" kern="1200" dirty="0" smtClean="0">
              <a:latin typeface="Old Standard TT" panose="020B0604020202020204" charset="0"/>
              <a:ea typeface="Old Standard TT" panose="020B0604020202020204" charset="0"/>
              <a:cs typeface="Old Standard TT" panose="020B0604020202020204" charset="0"/>
            </a:rPr>
            <a:t/>
          </a:r>
          <a:br>
            <a:rPr lang="en-US" sz="2000" b="0" kern="1200" dirty="0" smtClean="0">
              <a:latin typeface="Old Standard TT" panose="020B0604020202020204" charset="0"/>
              <a:ea typeface="Old Standard TT" panose="020B0604020202020204" charset="0"/>
              <a:cs typeface="Old Standard TT" panose="020B0604020202020204" charset="0"/>
            </a:rPr>
          </a:br>
          <a:r>
            <a:rPr lang="en-US" sz="2000" b="0" kern="1200" dirty="0" smtClean="0">
              <a:latin typeface="Old Standard TT" panose="020B0604020202020204" charset="0"/>
              <a:ea typeface="Old Standard TT" panose="020B0604020202020204" charset="0"/>
              <a:cs typeface="Old Standard TT" panose="020B0604020202020204" charset="0"/>
            </a:rPr>
            <a:t>Application will be installed. Permission cannot be revoked.</a:t>
          </a:r>
          <a:endParaRPr lang="en-US" sz="2000" b="0" kern="1200" dirty="0">
            <a:latin typeface="Old Standard TT" panose="020B0604020202020204" charset="0"/>
            <a:ea typeface="Old Standard TT" panose="020B0604020202020204" charset="0"/>
            <a:cs typeface="Old Standard TT" panose="020B0604020202020204" charset="0"/>
          </a:endParaRPr>
        </a:p>
      </dsp:txBody>
      <dsp:txXfrm>
        <a:off x="939708" y="2038066"/>
        <a:ext cx="3207343" cy="1755349"/>
      </dsp:txXfrm>
    </dsp:sp>
    <dsp:sp modelId="{08ED4A8B-DE24-46EF-9605-6BC203A6B3DE}">
      <dsp:nvSpPr>
        <dsp:cNvPr id="0" name=""/>
        <dsp:cNvSpPr/>
      </dsp:nvSpPr>
      <dsp:spPr>
        <a:xfrm>
          <a:off x="4689172" y="2038066"/>
          <a:ext cx="3211034" cy="1820752"/>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0" i="1" kern="1200" dirty="0" smtClean="0">
              <a:latin typeface="Old Standard TT" panose="020B0604020202020204" charset="0"/>
              <a:ea typeface="Old Standard TT" panose="020B0604020202020204" charset="0"/>
              <a:cs typeface="Old Standard TT" panose="020B0604020202020204" charset="0"/>
            </a:rPr>
            <a:t>Cancel installation</a:t>
          </a:r>
          <a:r>
            <a:rPr lang="en-US" sz="2000" b="0" kern="1200" dirty="0" smtClean="0">
              <a:latin typeface="Old Standard TT" panose="020B0604020202020204" charset="0"/>
              <a:ea typeface="Old Standard TT" panose="020B0604020202020204" charset="0"/>
              <a:cs typeface="Old Standard TT" panose="020B0604020202020204" charset="0"/>
            </a:rPr>
            <a:t/>
          </a:r>
          <a:br>
            <a:rPr lang="en-US" sz="2000" b="0" kern="1200" dirty="0" smtClean="0">
              <a:latin typeface="Old Standard TT" panose="020B0604020202020204" charset="0"/>
              <a:ea typeface="Old Standard TT" panose="020B0604020202020204" charset="0"/>
              <a:cs typeface="Old Standard TT" panose="020B0604020202020204" charset="0"/>
            </a:rPr>
          </a:br>
          <a:r>
            <a:rPr lang="en-US" sz="2000" b="0" kern="1200" dirty="0" smtClean="0">
              <a:latin typeface="Old Standard TT" panose="020B0604020202020204" charset="0"/>
              <a:ea typeface="Old Standard TT" panose="020B0604020202020204" charset="0"/>
              <a:cs typeface="Old Standard TT" panose="020B0604020202020204" charset="0"/>
            </a:rPr>
            <a:t>App will not be installed.</a:t>
          </a:r>
          <a:endParaRPr lang="en-US" sz="2000" b="0" kern="1200" dirty="0">
            <a:latin typeface="Old Standard TT" panose="020B0604020202020204" charset="0"/>
            <a:ea typeface="Old Standard TT" panose="020B0604020202020204" charset="0"/>
            <a:cs typeface="Old Standard TT" panose="020B0604020202020204" charset="0"/>
          </a:endParaRPr>
        </a:p>
      </dsp:txBody>
      <dsp:txXfrm>
        <a:off x="4689172" y="2038066"/>
        <a:ext cx="3211034" cy="18207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20EABD-F78E-4F23-92E7-B320953EB846}">
      <dsp:nvSpPr>
        <dsp:cNvPr id="0" name=""/>
        <dsp:cNvSpPr/>
      </dsp:nvSpPr>
      <dsp:spPr>
        <a:xfrm>
          <a:off x="2789158" y="1002755"/>
          <a:ext cx="883729" cy="708888"/>
        </a:xfrm>
        <a:custGeom>
          <a:avLst/>
          <a:gdLst/>
          <a:ahLst/>
          <a:cxnLst/>
          <a:rect l="0" t="0" r="0" b="0"/>
          <a:pathLst>
            <a:path>
              <a:moveTo>
                <a:pt x="883729" y="0"/>
              </a:moveTo>
              <a:lnTo>
                <a:pt x="0" y="708888"/>
              </a:lnTo>
            </a:path>
          </a:pathLst>
        </a:custGeom>
        <a:noFill/>
        <a:ln w="9525" cap="flat" cmpd="sng" algn="ctr">
          <a:solidFill>
            <a:schemeClr val="accent1">
              <a:shade val="95000"/>
              <a:satMod val="105000"/>
            </a:schemeClr>
          </a:solidFill>
          <a:prstDash val="solid"/>
        </a:ln>
        <a:effectLst/>
      </dsp:spPr>
      <dsp:style>
        <a:lnRef idx="1">
          <a:schemeClr val="accent1"/>
        </a:lnRef>
        <a:fillRef idx="0">
          <a:schemeClr val="accent1"/>
        </a:fillRef>
        <a:effectRef idx="0">
          <a:schemeClr val="accent1"/>
        </a:effectRef>
        <a:fontRef idx="minor">
          <a:schemeClr val="tx1"/>
        </a:fontRef>
      </dsp:style>
    </dsp:sp>
    <dsp:sp modelId="{A771E342-141C-4E64-9D33-0E24DE028338}">
      <dsp:nvSpPr>
        <dsp:cNvPr id="0" name=""/>
        <dsp:cNvSpPr/>
      </dsp:nvSpPr>
      <dsp:spPr>
        <a:xfrm>
          <a:off x="4814842" y="1576977"/>
          <a:ext cx="1696038" cy="1943519"/>
        </a:xfrm>
        <a:custGeom>
          <a:avLst/>
          <a:gdLst/>
          <a:ahLst/>
          <a:cxnLst/>
          <a:rect l="0" t="0" r="0" b="0"/>
          <a:pathLst>
            <a:path>
              <a:moveTo>
                <a:pt x="0" y="1943519"/>
              </a:moveTo>
              <a:lnTo>
                <a:pt x="1696038" y="0"/>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5B2116-22BC-4D48-B777-FEEE68D64D34}">
      <dsp:nvSpPr>
        <dsp:cNvPr id="0" name=""/>
        <dsp:cNvSpPr/>
      </dsp:nvSpPr>
      <dsp:spPr>
        <a:xfrm>
          <a:off x="4814842" y="2696172"/>
          <a:ext cx="1727550" cy="824324"/>
        </a:xfrm>
        <a:custGeom>
          <a:avLst/>
          <a:gdLst/>
          <a:ahLst/>
          <a:cxnLst/>
          <a:rect l="0" t="0" r="0" b="0"/>
          <a:pathLst>
            <a:path>
              <a:moveTo>
                <a:pt x="0" y="824324"/>
              </a:moveTo>
              <a:lnTo>
                <a:pt x="1727550" y="0"/>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5B5F13-33C1-415D-B2C5-18176A5C795F}">
      <dsp:nvSpPr>
        <dsp:cNvPr id="0" name=""/>
        <dsp:cNvSpPr/>
      </dsp:nvSpPr>
      <dsp:spPr>
        <a:xfrm>
          <a:off x="3672888" y="1002755"/>
          <a:ext cx="1141953" cy="1601142"/>
        </a:xfrm>
        <a:custGeom>
          <a:avLst/>
          <a:gdLst/>
          <a:ahLst/>
          <a:cxnLst/>
          <a:rect l="0" t="0" r="0" b="0"/>
          <a:pathLst>
            <a:path>
              <a:moveTo>
                <a:pt x="0" y="0"/>
              </a:moveTo>
              <a:lnTo>
                <a:pt x="0" y="1408656"/>
              </a:lnTo>
              <a:lnTo>
                <a:pt x="1141953" y="1408656"/>
              </a:lnTo>
              <a:lnTo>
                <a:pt x="1141953" y="1601142"/>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A052F0-CEBF-43A9-8CAF-0F79273F0E62}">
      <dsp:nvSpPr>
        <dsp:cNvPr id="0" name=""/>
        <dsp:cNvSpPr/>
      </dsp:nvSpPr>
      <dsp:spPr>
        <a:xfrm>
          <a:off x="2596672" y="1002755"/>
          <a:ext cx="1076215" cy="1601142"/>
        </a:xfrm>
        <a:custGeom>
          <a:avLst/>
          <a:gdLst/>
          <a:ahLst/>
          <a:cxnLst/>
          <a:rect l="0" t="0" r="0" b="0"/>
          <a:pathLst>
            <a:path>
              <a:moveTo>
                <a:pt x="1076215" y="0"/>
              </a:moveTo>
              <a:lnTo>
                <a:pt x="1076215" y="1408656"/>
              </a:lnTo>
              <a:lnTo>
                <a:pt x="0" y="1408656"/>
              </a:lnTo>
              <a:lnTo>
                <a:pt x="0" y="1601142"/>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91D5DE3-0725-4CCB-B675-1C37488D2EA6}">
      <dsp:nvSpPr>
        <dsp:cNvPr id="0" name=""/>
        <dsp:cNvSpPr/>
      </dsp:nvSpPr>
      <dsp:spPr>
        <a:xfrm>
          <a:off x="2756289" y="86156"/>
          <a:ext cx="1833197" cy="916598"/>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latin typeface="Old Standard TT" panose="020B0604020202020204" charset="0"/>
              <a:ea typeface="Old Standard TT" panose="020B0604020202020204" charset="0"/>
              <a:cs typeface="Old Standard TT" panose="020B0604020202020204" charset="0"/>
            </a:rPr>
            <a:t>Installed application needs to access permission at runtime</a:t>
          </a:r>
          <a:endParaRPr lang="en-US" sz="1200" kern="1200" dirty="0">
            <a:latin typeface="Old Standard TT" panose="020B0604020202020204" charset="0"/>
            <a:ea typeface="Old Standard TT" panose="020B0604020202020204" charset="0"/>
            <a:cs typeface="Old Standard TT" panose="020B0604020202020204" charset="0"/>
          </a:endParaRPr>
        </a:p>
      </dsp:txBody>
      <dsp:txXfrm>
        <a:off x="2756289" y="86156"/>
        <a:ext cx="1833197" cy="916598"/>
      </dsp:txXfrm>
    </dsp:sp>
    <dsp:sp modelId="{04AD0F95-C53C-4327-B013-465E1D7DCDA0}">
      <dsp:nvSpPr>
        <dsp:cNvPr id="0" name=""/>
        <dsp:cNvSpPr/>
      </dsp:nvSpPr>
      <dsp:spPr>
        <a:xfrm>
          <a:off x="1680073" y="2603898"/>
          <a:ext cx="1833197" cy="916598"/>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b="0" i="1" kern="1200" dirty="0" smtClean="0">
              <a:latin typeface="Old Standard TT" panose="020B0604020202020204" charset="0"/>
              <a:ea typeface="Old Standard TT" panose="020B0604020202020204" charset="0"/>
              <a:cs typeface="Old Standard TT" panose="020B0604020202020204" charset="0"/>
            </a:rPr>
            <a:t>Normal Permissions</a:t>
          </a:r>
          <a:r>
            <a:rPr lang="en-US" sz="1200" b="0" kern="1200" dirty="0" smtClean="0">
              <a:latin typeface="Old Standard TT" panose="020B0604020202020204" charset="0"/>
              <a:ea typeface="Old Standard TT" panose="020B0604020202020204" charset="0"/>
              <a:cs typeface="Old Standard TT" panose="020B0604020202020204" charset="0"/>
            </a:rPr>
            <a:t/>
          </a:r>
          <a:br>
            <a:rPr lang="en-US" sz="1200" b="0" kern="1200" dirty="0" smtClean="0">
              <a:latin typeface="Old Standard TT" panose="020B0604020202020204" charset="0"/>
              <a:ea typeface="Old Standard TT" panose="020B0604020202020204" charset="0"/>
              <a:cs typeface="Old Standard TT" panose="020B0604020202020204" charset="0"/>
            </a:rPr>
          </a:br>
          <a:r>
            <a:rPr lang="en-US" sz="1200" b="0" kern="1200" dirty="0" smtClean="0">
              <a:latin typeface="Old Standard TT" panose="020B0604020202020204" charset="0"/>
              <a:ea typeface="Old Standard TT" panose="020B0604020202020204" charset="0"/>
              <a:cs typeface="Old Standard TT" panose="020B0604020202020204" charset="0"/>
            </a:rPr>
            <a:t>Grant without notifying the user.</a:t>
          </a:r>
          <a:endParaRPr lang="en-US" sz="1200" b="0" kern="1200" dirty="0">
            <a:latin typeface="Old Standard TT" panose="020B0604020202020204" charset="0"/>
            <a:ea typeface="Old Standard TT" panose="020B0604020202020204" charset="0"/>
            <a:cs typeface="Old Standard TT" panose="020B0604020202020204" charset="0"/>
          </a:endParaRPr>
        </a:p>
      </dsp:txBody>
      <dsp:txXfrm>
        <a:off x="1680073" y="2603898"/>
        <a:ext cx="1833197" cy="916598"/>
      </dsp:txXfrm>
    </dsp:sp>
    <dsp:sp modelId="{CA2E87BF-B581-4033-9AF3-FD0533A7ABE7}">
      <dsp:nvSpPr>
        <dsp:cNvPr id="0" name=""/>
        <dsp:cNvSpPr/>
      </dsp:nvSpPr>
      <dsp:spPr>
        <a:xfrm>
          <a:off x="3898243" y="2603898"/>
          <a:ext cx="1833197" cy="916598"/>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latin typeface="Old Standard TT" panose="020B0604020202020204" charset="0"/>
              <a:ea typeface="Old Standard TT" panose="020B0604020202020204" charset="0"/>
              <a:cs typeface="Old Standard TT" panose="020B0604020202020204" charset="0"/>
            </a:rPr>
            <a:t>Dangerous Permissions</a:t>
          </a:r>
          <a:endParaRPr lang="en-US" sz="1200" kern="1200" dirty="0">
            <a:latin typeface="Old Standard TT" panose="020B0604020202020204" charset="0"/>
            <a:ea typeface="Old Standard TT" panose="020B0604020202020204" charset="0"/>
            <a:cs typeface="Old Standard TT" panose="020B0604020202020204" charset="0"/>
          </a:endParaRPr>
        </a:p>
      </dsp:txBody>
      <dsp:txXfrm>
        <a:off x="3898243" y="2603898"/>
        <a:ext cx="1833197" cy="916598"/>
      </dsp:txXfrm>
    </dsp:sp>
    <dsp:sp modelId="{2951C816-1A40-4968-ADBB-825F98E47D3C}">
      <dsp:nvSpPr>
        <dsp:cNvPr id="0" name=""/>
        <dsp:cNvSpPr/>
      </dsp:nvSpPr>
      <dsp:spPr>
        <a:xfrm>
          <a:off x="6542393" y="2237872"/>
          <a:ext cx="1833197" cy="916598"/>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b="0" i="1" kern="1200" dirty="0" smtClean="0">
              <a:latin typeface="Old Standard TT" panose="020B0604020202020204" charset="0"/>
              <a:ea typeface="Old Standard TT" panose="020B0604020202020204" charset="0"/>
              <a:cs typeface="Old Standard TT" panose="020B0604020202020204" charset="0"/>
            </a:rPr>
            <a:t>Completely new</a:t>
          </a:r>
          <a:r>
            <a:rPr lang="en-US" sz="1200" b="0" kern="1200" dirty="0" smtClean="0">
              <a:latin typeface="Old Standard TT" panose="020B0604020202020204" charset="0"/>
              <a:ea typeface="Old Standard TT" panose="020B0604020202020204" charset="0"/>
              <a:cs typeface="Old Standard TT" panose="020B0604020202020204" charset="0"/>
            </a:rPr>
            <a:t/>
          </a:r>
          <a:br>
            <a:rPr lang="en-US" sz="1200" b="0" kern="1200" dirty="0" smtClean="0">
              <a:latin typeface="Old Standard TT" panose="020B0604020202020204" charset="0"/>
              <a:ea typeface="Old Standard TT" panose="020B0604020202020204" charset="0"/>
              <a:cs typeface="Old Standard TT" panose="020B0604020202020204" charset="0"/>
            </a:rPr>
          </a:br>
          <a:r>
            <a:rPr lang="en-US" sz="1200" b="0" kern="1200" dirty="0" smtClean="0">
              <a:latin typeface="Old Standard TT" panose="020B0604020202020204" charset="0"/>
              <a:ea typeface="Old Standard TT" panose="020B0604020202020204" charset="0"/>
              <a:cs typeface="Old Standard TT" panose="020B0604020202020204" charset="0"/>
            </a:rPr>
            <a:t>Popup notification appears requesting for permission</a:t>
          </a:r>
          <a:endParaRPr lang="en-US" sz="1200" b="0" kern="1200" dirty="0">
            <a:latin typeface="Old Standard TT" panose="020B0604020202020204" charset="0"/>
            <a:ea typeface="Old Standard TT" panose="020B0604020202020204" charset="0"/>
            <a:cs typeface="Old Standard TT" panose="020B0604020202020204" charset="0"/>
          </a:endParaRPr>
        </a:p>
      </dsp:txBody>
      <dsp:txXfrm>
        <a:off x="6542393" y="2237872"/>
        <a:ext cx="1833197" cy="916598"/>
      </dsp:txXfrm>
    </dsp:sp>
    <dsp:sp modelId="{1F484783-0DE3-4AB9-AA6C-BF1EE7E8A99A}">
      <dsp:nvSpPr>
        <dsp:cNvPr id="0" name=""/>
        <dsp:cNvSpPr/>
      </dsp:nvSpPr>
      <dsp:spPr>
        <a:xfrm>
          <a:off x="6510880" y="1118677"/>
          <a:ext cx="1833197" cy="916598"/>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b="0" i="1" kern="1200" dirty="0" smtClean="0">
              <a:latin typeface="Old Standard TT" panose="020B0604020202020204" charset="0"/>
              <a:ea typeface="Old Standard TT" panose="020B0604020202020204" charset="0"/>
              <a:cs typeface="Old Standard TT" panose="020B0604020202020204" charset="0"/>
            </a:rPr>
            <a:t>Another permission in the group has already been granted</a:t>
          </a:r>
        </a:p>
        <a:p>
          <a:pPr lvl="0" algn="ctr" defTabSz="533400">
            <a:lnSpc>
              <a:spcPct val="90000"/>
            </a:lnSpc>
            <a:spcBef>
              <a:spcPct val="0"/>
            </a:spcBef>
            <a:spcAft>
              <a:spcPct val="35000"/>
            </a:spcAft>
          </a:pPr>
          <a:r>
            <a:rPr lang="en-US" sz="1200" b="0" kern="1200" dirty="0" smtClean="0">
              <a:latin typeface="Old Standard TT" panose="020B0604020202020204" charset="0"/>
              <a:ea typeface="Old Standard TT" panose="020B0604020202020204" charset="0"/>
              <a:cs typeface="Old Standard TT" panose="020B0604020202020204" charset="0"/>
            </a:rPr>
            <a:t>Grant permission</a:t>
          </a:r>
          <a:endParaRPr lang="en-US" sz="1200" b="0" kern="1200" dirty="0">
            <a:latin typeface="Old Standard TT" panose="020B0604020202020204" charset="0"/>
            <a:ea typeface="Old Standard TT" panose="020B0604020202020204" charset="0"/>
            <a:cs typeface="Old Standard TT" panose="020B0604020202020204" charset="0"/>
          </a:endParaRPr>
        </a:p>
      </dsp:txBody>
      <dsp:txXfrm>
        <a:off x="6510880" y="1118677"/>
        <a:ext cx="1833197" cy="916598"/>
      </dsp:txXfrm>
    </dsp:sp>
    <dsp:sp modelId="{35CB0A56-D965-4CB7-9CE4-2A3ED01AEE08}">
      <dsp:nvSpPr>
        <dsp:cNvPr id="0" name=""/>
        <dsp:cNvSpPr/>
      </dsp:nvSpPr>
      <dsp:spPr>
        <a:xfrm>
          <a:off x="2789158" y="1253344"/>
          <a:ext cx="1833197" cy="916598"/>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latin typeface="Old Standard TT" panose="020B0604020202020204" charset="0"/>
              <a:ea typeface="Old Standard TT" panose="020B0604020202020204" charset="0"/>
              <a:cs typeface="Old Standard TT" panose="020B0604020202020204" charset="0"/>
            </a:rPr>
            <a:t>“Normal” or “Dangerous”?</a:t>
          </a:r>
          <a:endParaRPr lang="en-US" sz="1200" kern="1200" dirty="0">
            <a:latin typeface="Old Standard TT" panose="020B0604020202020204" charset="0"/>
            <a:ea typeface="Old Standard TT" panose="020B0604020202020204" charset="0"/>
            <a:cs typeface="Old Standard TT" panose="020B0604020202020204" charset="0"/>
          </a:endParaRPr>
        </a:p>
      </dsp:txBody>
      <dsp:txXfrm>
        <a:off x="2789158" y="1253344"/>
        <a:ext cx="1833197" cy="916598"/>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95679058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en.wikipedia.org/wiki/Sampling_(statistics)"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algn="just">
              <a:lnSpc>
                <a:spcPct val="107000"/>
              </a:lnSpc>
              <a:spcBef>
                <a:spcPts val="0"/>
              </a:spcBef>
              <a:spcAft>
                <a:spcPts val="800"/>
              </a:spcAft>
            </a:pPr>
            <a:endParaRPr dirty="0"/>
          </a:p>
        </p:txBody>
      </p:sp>
    </p:spTree>
    <p:extLst>
      <p:ext uri="{BB962C8B-B14F-4D97-AF65-F5344CB8AC3E}">
        <p14:creationId xmlns:p14="http://schemas.microsoft.com/office/powerpoint/2010/main" val="22569931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Some of the related work in this field</a:t>
            </a:r>
            <a:r>
              <a:rPr lang="en-US" baseline="0" dirty="0" smtClean="0"/>
              <a:t> has been analyzed. Basically there is a lot of research for malware detection, recommending apps and even feeding fake data to apps in place of privacy sensitive information. One of these-the paper where user expectations surrounding permissions examined is by </a:t>
            </a:r>
            <a:r>
              <a:rPr lang="en-US" baseline="0" dirty="0" smtClean="0"/>
              <a:t>Adrienne Porter Felt, a security researcher at Google Chrome who has developed a tool called </a:t>
            </a:r>
            <a:r>
              <a:rPr lang="en-US" b="1" baseline="0" dirty="0" smtClean="0"/>
              <a:t>STOWAWAY</a:t>
            </a:r>
            <a:r>
              <a:rPr lang="en-US" baseline="0" dirty="0" smtClean="0"/>
              <a:t> which maps API calls to permissions</a:t>
            </a:r>
            <a:r>
              <a:rPr lang="en-US" b="1" baseline="0" dirty="0" smtClean="0"/>
              <a:t> </a:t>
            </a:r>
            <a:r>
              <a:rPr lang="en-US" b="1" baseline="0" dirty="0" smtClean="0"/>
              <a:t>and called “Android Permissions Demystified</a:t>
            </a:r>
            <a:r>
              <a:rPr lang="en-US" baseline="0" dirty="0" smtClean="0"/>
              <a:t>”, hence the name of this paper.</a:t>
            </a:r>
            <a:endParaRPr lang="en-US" dirty="0"/>
          </a:p>
        </p:txBody>
      </p:sp>
    </p:spTree>
    <p:extLst>
      <p:ext uri="{BB962C8B-B14F-4D97-AF65-F5344CB8AC3E}">
        <p14:creationId xmlns:p14="http://schemas.microsoft.com/office/powerpoint/2010/main" val="15172610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Reducing the number of decisions decreases habituation</a:t>
            </a:r>
          </a:p>
          <a:p>
            <a:pPr marL="285750" indent="-285750">
              <a:buFont typeface="Arial" panose="020B0604020202020204" pitchFamily="34" charset="0"/>
              <a:buChar char="•"/>
            </a:pPr>
            <a:r>
              <a:rPr lang="en-US" dirty="0" smtClean="0"/>
              <a:t>Output- decision tree to determine most appropriate permission-granting mechanism</a:t>
            </a:r>
          </a:p>
          <a:p>
            <a:pPr marL="285750" indent="-285750">
              <a:buFont typeface="Arial" panose="020B0604020202020204" pitchFamily="34" charset="0"/>
              <a:buChar char="•"/>
            </a:pPr>
            <a:r>
              <a:rPr lang="en-US" dirty="0" smtClean="0"/>
              <a:t>Conclusion- </a:t>
            </a:r>
            <a:r>
              <a:rPr lang="en-US" dirty="0" smtClean="0">
                <a:effectLst>
                  <a:outerShdw blurRad="38100" dist="38100" dir="2700000" algn="tl">
                    <a:srgbClr val="000000">
                      <a:alpha val="43137"/>
                    </a:srgbClr>
                  </a:outerShdw>
                </a:effectLst>
              </a:rPr>
              <a:t>majority</a:t>
            </a:r>
            <a:r>
              <a:rPr lang="en-US" dirty="0" smtClean="0"/>
              <a:t> of Android permissions can be automatically granted </a:t>
            </a:r>
          </a:p>
          <a:p>
            <a:r>
              <a:rPr lang="en-US" dirty="0" smtClean="0"/>
              <a:t/>
            </a:r>
            <a:br>
              <a:rPr lang="en-US" dirty="0" smtClean="0"/>
            </a:br>
            <a:r>
              <a:rPr lang="en-US" dirty="0" smtClean="0"/>
              <a:t>Interestingly in Android M, the top four are NORMAL permissions and granted automatically</a:t>
            </a:r>
            <a:r>
              <a:rPr lang="en-US" dirty="0" smtClean="0"/>
              <a:t>.</a:t>
            </a:r>
          </a:p>
          <a:p>
            <a:endParaRPr lang="en-US" dirty="0" smtClean="0"/>
          </a:p>
        </p:txBody>
      </p:sp>
    </p:spTree>
    <p:extLst>
      <p:ext uri="{BB962C8B-B14F-4D97-AF65-F5344CB8AC3E}">
        <p14:creationId xmlns:p14="http://schemas.microsoft.com/office/powerpoint/2010/main" val="2186813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How often and under</a:t>
            </a:r>
            <a:r>
              <a:rPr lang="en-US" baseline="0" dirty="0" smtClean="0"/>
              <a:t> what circumstances smartphone apps are accessing protected resources regulated by permissions?</a:t>
            </a:r>
            <a:br>
              <a:rPr lang="en-US" baseline="0" dirty="0" smtClean="0"/>
            </a:br>
            <a:r>
              <a:rPr lang="en-US" baseline="0" dirty="0" smtClean="0"/>
              <a:t/>
            </a:r>
            <a:br>
              <a:rPr lang="en-US" baseline="0" dirty="0" smtClean="0"/>
            </a:br>
            <a:r>
              <a:rPr lang="en-US" baseline="0" dirty="0" smtClean="0"/>
              <a:t>If given the opportunity would users deny permission requests? </a:t>
            </a:r>
            <a:endParaRPr lang="en-US" dirty="0"/>
          </a:p>
        </p:txBody>
      </p:sp>
    </p:spTree>
    <p:extLst>
      <p:ext uri="{BB962C8B-B14F-4D97-AF65-F5344CB8AC3E}">
        <p14:creationId xmlns:p14="http://schemas.microsoft.com/office/powerpoint/2010/main" val="36525059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Android platform has been modified to add a logging framework to determine every time</a:t>
            </a:r>
            <a:r>
              <a:rPr lang="en-US" baseline="0" dirty="0" smtClean="0"/>
              <a:t> a resource is accessed by an app at runtime. Target device- Samsung Nexus S, Android 4.1.1 –Jellybean used.</a:t>
            </a:r>
            <a:endParaRPr lang="en-US" dirty="0" smtClean="0"/>
          </a:p>
          <a:p>
            <a:endParaRPr lang="en-US" dirty="0" smtClean="0"/>
          </a:p>
          <a:p>
            <a:r>
              <a:rPr lang="en-US" dirty="0" err="1" smtClean="0"/>
              <a:t>checkPermission</a:t>
            </a:r>
            <a:r>
              <a:rPr lang="en-US" baseline="0" dirty="0" smtClean="0"/>
              <a:t> logs function name</a:t>
            </a:r>
            <a:br>
              <a:rPr lang="en-US" baseline="0" dirty="0" smtClean="0"/>
            </a:br>
            <a:r>
              <a:rPr lang="en-US" baseline="0" dirty="0" err="1" smtClean="0"/>
              <a:t>ContentProvider</a:t>
            </a:r>
            <a:r>
              <a:rPr lang="en-US" baseline="0" dirty="0" smtClean="0"/>
              <a:t> class protects structured data such as calendar and contacts so it can be used to log this type of data access</a:t>
            </a:r>
          </a:p>
          <a:p>
            <a:r>
              <a:rPr lang="en-US" baseline="0" dirty="0" smtClean="0"/>
              <a:t>Other logs INTENTS- using another apps permissions. E.g. Opening a </a:t>
            </a:r>
            <a:r>
              <a:rPr lang="en-US" baseline="0" dirty="0" err="1" smtClean="0"/>
              <a:t>url</a:t>
            </a:r>
            <a:r>
              <a:rPr lang="en-US" baseline="0" dirty="0" smtClean="0"/>
              <a:t> received through </a:t>
            </a:r>
            <a:r>
              <a:rPr lang="en-US" baseline="0" dirty="0" err="1" smtClean="0"/>
              <a:t>sms</a:t>
            </a:r>
            <a:r>
              <a:rPr lang="en-US" baseline="0" dirty="0" smtClean="0"/>
              <a:t> on your browser.</a:t>
            </a:r>
            <a:endParaRPr lang="en-US" dirty="0"/>
          </a:p>
        </p:txBody>
      </p:sp>
    </p:spTree>
    <p:extLst>
      <p:ext uri="{BB962C8B-B14F-4D97-AF65-F5344CB8AC3E}">
        <p14:creationId xmlns:p14="http://schemas.microsoft.com/office/powerpoint/2010/main" val="35292924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854329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333355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The</a:t>
            </a:r>
            <a:r>
              <a:rPr lang="en-US" baseline="0" dirty="0" smtClean="0"/>
              <a:t> users who returned their phones were then taken to a room and given a survey to answer. Here they’ve asked what the user was doing based on a screenshot shown, which permission the user expected was being accessed, </a:t>
            </a:r>
            <a:endParaRPr lang="en-US" dirty="0"/>
          </a:p>
        </p:txBody>
      </p:sp>
    </p:spTree>
    <p:extLst>
      <p:ext uri="{BB962C8B-B14F-4D97-AF65-F5344CB8AC3E}">
        <p14:creationId xmlns:p14="http://schemas.microsoft.com/office/powerpoint/2010/main" val="285157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they’ve told the user what app was ACTUALLY accessing which permission</a:t>
            </a:r>
            <a:r>
              <a:rPr lang="en-US" baseline="0" dirty="0" smtClean="0"/>
              <a:t> and asked whether this was expected behavior. Then to overcome the ethical perspective they’ve asked whether the </a:t>
            </a:r>
            <a:r>
              <a:rPr lang="en-US" baseline="0" dirty="0" err="1" smtClean="0"/>
              <a:t>respondant</a:t>
            </a:r>
            <a:r>
              <a:rPr lang="en-US" baseline="0" dirty="0" smtClean="0"/>
              <a:t> would be ok with the researcher accessing this screenshot.</a:t>
            </a:r>
            <a:endParaRPr lang="en-US" dirty="0"/>
          </a:p>
        </p:txBody>
      </p:sp>
    </p:spTree>
    <p:extLst>
      <p:ext uri="{BB962C8B-B14F-4D97-AF65-F5344CB8AC3E}">
        <p14:creationId xmlns:p14="http://schemas.microsoft.com/office/powerpoint/2010/main" val="16384470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21160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Now we come to the findings. </a:t>
            </a:r>
            <a:br>
              <a:rPr lang="en-US" dirty="0" smtClean="0"/>
            </a:br>
            <a:r>
              <a:rPr lang="en-US" dirty="0" smtClean="0"/>
              <a:t>This is a pie chart of the data given in the paper to highlight invisible permission requests.</a:t>
            </a:r>
            <a:r>
              <a:rPr lang="en-US" baseline="0" dirty="0" smtClean="0"/>
              <a:t> EXPLAIN pie chart.</a:t>
            </a:r>
            <a:br>
              <a:rPr lang="en-US" baseline="0" dirty="0" smtClean="0"/>
            </a:br>
            <a:r>
              <a:rPr lang="en-US" baseline="0" dirty="0" smtClean="0"/>
              <a:t>And when you remove the visible instances, it can be see that more than </a:t>
            </a:r>
            <a:r>
              <a:rPr lang="en-US" b="1" baseline="0" dirty="0" smtClean="0"/>
              <a:t>75% of requests are invisible. </a:t>
            </a:r>
          </a:p>
          <a:p>
            <a:endParaRPr lang="en-US" baseline="0" dirty="0" smtClean="0"/>
          </a:p>
          <a:p>
            <a:r>
              <a:rPr lang="en-US" baseline="0" dirty="0" smtClean="0"/>
              <a:t>However the 60% of requests that happened while the screen was off maybe biased because another paper by </a:t>
            </a:r>
            <a:r>
              <a:rPr lang="en-US" b="1" baseline="0" dirty="0" err="1" smtClean="0"/>
              <a:t>Harbach</a:t>
            </a:r>
            <a:r>
              <a:rPr lang="en-US" b="1" baseline="0" dirty="0" smtClean="0"/>
              <a:t> has suggested that screens are off 94% </a:t>
            </a:r>
            <a:r>
              <a:rPr lang="en-US" b="0" baseline="0" dirty="0" smtClean="0"/>
              <a:t>of the time. So this actually suggests that </a:t>
            </a:r>
            <a:r>
              <a:rPr lang="en-US" b="0" dirty="0" smtClean="0"/>
              <a:t>permission</a:t>
            </a:r>
            <a:r>
              <a:rPr lang="en-US" b="0" baseline="0" dirty="0" smtClean="0"/>
              <a:t> </a:t>
            </a:r>
            <a:r>
              <a:rPr lang="en-US" b="0" dirty="0" smtClean="0"/>
              <a:t>requests </a:t>
            </a:r>
            <a:r>
              <a:rPr lang="en-US" b="0" dirty="0" smtClean="0"/>
              <a:t>occurred less frequently than when </a:t>
            </a:r>
            <a:r>
              <a:rPr lang="en-US" b="0" dirty="0" smtClean="0"/>
              <a:t>participants</a:t>
            </a:r>
            <a:r>
              <a:rPr lang="en-US" b="0" baseline="0" dirty="0" smtClean="0"/>
              <a:t> </a:t>
            </a:r>
            <a:r>
              <a:rPr lang="en-US" b="0" dirty="0" smtClean="0"/>
              <a:t>were </a:t>
            </a:r>
            <a:r>
              <a:rPr lang="en-US" b="0" dirty="0" smtClean="0"/>
              <a:t>using their </a:t>
            </a:r>
            <a:r>
              <a:rPr lang="en-US" b="0" dirty="0" smtClean="0"/>
              <a:t>phones.</a:t>
            </a:r>
            <a:endParaRPr lang="en-US" b="0" dirty="0"/>
          </a:p>
        </p:txBody>
      </p:sp>
    </p:spTree>
    <p:extLst>
      <p:ext uri="{BB962C8B-B14F-4D97-AF65-F5344CB8AC3E}">
        <p14:creationId xmlns:p14="http://schemas.microsoft.com/office/powerpoint/2010/main" val="4002154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r>
              <a:rPr lang="en-US" sz="1100" kern="1200" dirty="0" smtClean="0">
                <a:solidFill>
                  <a:schemeClr val="tx1"/>
                </a:solidFill>
                <a:effectLst/>
                <a:latin typeface="+mn-lt"/>
                <a:ea typeface="+mn-ea"/>
                <a:cs typeface="+mn-cs"/>
              </a:rPr>
              <a:t>-Android is </a:t>
            </a:r>
            <a:r>
              <a:rPr lang="en-US" sz="1100" b="1" kern="1200" dirty="0" smtClean="0">
                <a:solidFill>
                  <a:schemeClr val="tx1"/>
                </a:solidFill>
                <a:effectLst/>
                <a:latin typeface="+mn-lt"/>
                <a:ea typeface="+mn-ea"/>
                <a:cs typeface="+mn-cs"/>
              </a:rPr>
              <a:t>open source mobile OS</a:t>
            </a:r>
            <a:r>
              <a:rPr lang="en-US" sz="1100" kern="1200" dirty="0" smtClean="0">
                <a:solidFill>
                  <a:schemeClr val="tx1"/>
                </a:solidFill>
                <a:effectLst/>
                <a:latin typeface="+mn-lt"/>
                <a:ea typeface="+mn-ea"/>
                <a:cs typeface="+mn-cs"/>
              </a:rPr>
              <a:t> first developed by independent </a:t>
            </a:r>
            <a:r>
              <a:rPr lang="en-US" sz="1100" b="1" kern="1200" dirty="0" smtClean="0">
                <a:solidFill>
                  <a:schemeClr val="tx1"/>
                </a:solidFill>
                <a:effectLst/>
                <a:latin typeface="+mn-lt"/>
                <a:ea typeface="+mn-ea"/>
                <a:cs typeface="+mn-cs"/>
              </a:rPr>
              <a:t>company Android </a:t>
            </a:r>
            <a:r>
              <a:rPr lang="en-US" sz="1100" b="1" kern="1200" dirty="0" err="1" smtClean="0">
                <a:solidFill>
                  <a:schemeClr val="tx1"/>
                </a:solidFill>
                <a:effectLst/>
                <a:latin typeface="+mn-lt"/>
                <a:ea typeface="+mn-ea"/>
                <a:cs typeface="+mn-cs"/>
              </a:rPr>
              <a:t>Inc</a:t>
            </a:r>
            <a:r>
              <a:rPr lang="en-US" sz="1100" b="1" kern="1200" dirty="0" smtClean="0">
                <a:solidFill>
                  <a:schemeClr val="tx1"/>
                </a:solidFill>
                <a:effectLst/>
                <a:latin typeface="+mn-lt"/>
                <a:ea typeface="+mn-ea"/>
                <a:cs typeface="+mn-cs"/>
              </a:rPr>
              <a:t>,</a:t>
            </a:r>
            <a:r>
              <a:rPr lang="en-US" sz="1100" kern="1200" dirty="0" smtClean="0">
                <a:solidFill>
                  <a:schemeClr val="tx1"/>
                </a:solidFill>
                <a:effectLst/>
                <a:latin typeface="+mn-lt"/>
                <a:ea typeface="+mn-ea"/>
                <a:cs typeface="+mn-cs"/>
              </a:rPr>
              <a:t> acquired by Google in </a:t>
            </a:r>
            <a:r>
              <a:rPr lang="en-US" sz="1100" b="1" kern="1200" dirty="0" smtClean="0">
                <a:solidFill>
                  <a:schemeClr val="tx1"/>
                </a:solidFill>
                <a:effectLst/>
                <a:latin typeface="+mn-lt"/>
                <a:ea typeface="+mn-ea"/>
                <a:cs typeface="+mn-cs"/>
              </a:rPr>
              <a:t>2005</a:t>
            </a:r>
            <a:endParaRPr lang="en-US" sz="1100" kern="1200" dirty="0" smtClean="0">
              <a:solidFill>
                <a:schemeClr val="tx1"/>
              </a:solidFill>
              <a:effectLst/>
              <a:latin typeface="+mn-lt"/>
              <a:ea typeface="+mn-ea"/>
              <a:cs typeface="+mn-cs"/>
            </a:endParaRPr>
          </a:p>
          <a:p>
            <a:pPr lvl="0"/>
            <a:r>
              <a:rPr lang="en-US" sz="1100" kern="1200" dirty="0" smtClean="0">
                <a:solidFill>
                  <a:schemeClr val="tx1"/>
                </a:solidFill>
                <a:effectLst/>
                <a:latin typeface="+mn-lt"/>
                <a:ea typeface="+mn-ea"/>
                <a:cs typeface="+mn-cs"/>
              </a:rPr>
              <a:t>-Leading mobile OS, </a:t>
            </a:r>
            <a:r>
              <a:rPr lang="en-US" sz="1100" b="1" kern="1200" dirty="0" smtClean="0">
                <a:solidFill>
                  <a:schemeClr val="tx1"/>
                </a:solidFill>
                <a:effectLst/>
                <a:latin typeface="+mn-lt"/>
                <a:ea typeface="+mn-ea"/>
                <a:cs typeface="+mn-cs"/>
              </a:rPr>
              <a:t>competitors</a:t>
            </a:r>
            <a:r>
              <a:rPr lang="en-US" sz="1100" kern="1200" dirty="0" smtClean="0">
                <a:solidFill>
                  <a:schemeClr val="tx1"/>
                </a:solidFill>
                <a:effectLst/>
                <a:latin typeface="+mn-lt"/>
                <a:ea typeface="+mn-ea"/>
                <a:cs typeface="+mn-cs"/>
              </a:rPr>
              <a:t>: </a:t>
            </a:r>
            <a:r>
              <a:rPr lang="en-US" sz="1100" kern="1200" dirty="0" err="1" smtClean="0">
                <a:solidFill>
                  <a:schemeClr val="tx1"/>
                </a:solidFill>
                <a:effectLst/>
                <a:latin typeface="+mn-lt"/>
                <a:ea typeface="+mn-ea"/>
                <a:cs typeface="+mn-cs"/>
              </a:rPr>
              <a:t>iOS</a:t>
            </a:r>
            <a:r>
              <a:rPr lang="en-US" sz="1100" kern="1200" dirty="0" smtClean="0">
                <a:solidFill>
                  <a:schemeClr val="tx1"/>
                </a:solidFill>
                <a:effectLst/>
                <a:latin typeface="+mn-lt"/>
                <a:ea typeface="+mn-ea"/>
                <a:cs typeface="+mn-cs"/>
              </a:rPr>
              <a:t>, Windows, Blackberry Symbian (29.1%)</a:t>
            </a:r>
          </a:p>
          <a:p>
            <a:pPr lvl="0"/>
            <a:r>
              <a:rPr lang="en-US" sz="1100" b="1" kern="1200" dirty="0" smtClean="0">
                <a:solidFill>
                  <a:schemeClr val="tx1"/>
                </a:solidFill>
                <a:effectLst/>
                <a:latin typeface="+mn-lt"/>
                <a:ea typeface="+mn-ea"/>
                <a:cs typeface="+mn-cs"/>
              </a:rPr>
              <a:t>-Versions traditionally named after desserts alphabetically</a:t>
            </a:r>
            <a:r>
              <a:rPr lang="en-US" sz="1100" kern="1200" dirty="0" smtClean="0">
                <a:solidFill>
                  <a:schemeClr val="tx1"/>
                </a:solidFill>
                <a:effectLst/>
                <a:latin typeface="+mn-lt"/>
                <a:ea typeface="+mn-ea"/>
                <a:cs typeface="+mn-cs"/>
              </a:rPr>
              <a:t>, and current version 6.0 marshmallow(SDK 23) Software Development Kit</a:t>
            </a:r>
          </a:p>
          <a:p>
            <a:pPr lvl="0"/>
            <a:r>
              <a:rPr lang="en-US" sz="1100" b="1" kern="1200" dirty="0" smtClean="0">
                <a:solidFill>
                  <a:schemeClr val="tx1"/>
                </a:solidFill>
                <a:effectLst/>
                <a:latin typeface="+mn-lt"/>
                <a:ea typeface="+mn-ea"/>
                <a:cs typeface="+mn-cs"/>
              </a:rPr>
              <a:t>-Applications </a:t>
            </a:r>
            <a:r>
              <a:rPr lang="en-US" sz="1100" kern="1200" dirty="0" smtClean="0">
                <a:solidFill>
                  <a:schemeClr val="tx1"/>
                </a:solidFill>
                <a:effectLst/>
                <a:latin typeface="+mn-lt"/>
                <a:ea typeface="+mn-ea"/>
                <a:cs typeface="+mn-cs"/>
              </a:rPr>
              <a:t>by 3</a:t>
            </a:r>
            <a:r>
              <a:rPr lang="en-US" sz="1100" kern="1200" baseline="30000" dirty="0" smtClean="0">
                <a:solidFill>
                  <a:schemeClr val="tx1"/>
                </a:solidFill>
                <a:effectLst/>
                <a:latin typeface="+mn-lt"/>
                <a:ea typeface="+mn-ea"/>
                <a:cs typeface="+mn-cs"/>
              </a:rPr>
              <a:t>rd</a:t>
            </a:r>
            <a:r>
              <a:rPr lang="en-US" sz="1100" kern="1200" dirty="0" smtClean="0">
                <a:solidFill>
                  <a:schemeClr val="tx1"/>
                </a:solidFill>
                <a:effectLst/>
                <a:latin typeface="+mn-lt"/>
                <a:ea typeface="+mn-ea"/>
                <a:cs typeface="+mn-cs"/>
              </a:rPr>
              <a:t> parties and Google itself downloadable from </a:t>
            </a:r>
            <a:r>
              <a:rPr lang="en-US" sz="1100" b="1" kern="1200" dirty="0" smtClean="0">
                <a:solidFill>
                  <a:schemeClr val="tx1"/>
                </a:solidFill>
                <a:effectLst/>
                <a:latin typeface="+mn-lt"/>
                <a:ea typeface="+mn-ea"/>
                <a:cs typeface="+mn-cs"/>
              </a:rPr>
              <a:t>Google Play</a:t>
            </a:r>
            <a:r>
              <a:rPr lang="en-US" sz="1100" kern="1200" dirty="0" smtClean="0">
                <a:solidFill>
                  <a:schemeClr val="tx1"/>
                </a:solidFill>
                <a:effectLst/>
                <a:latin typeface="+mn-lt"/>
                <a:ea typeface="+mn-ea"/>
                <a:cs typeface="+mn-cs"/>
              </a:rPr>
              <a:t> </a:t>
            </a:r>
          </a:p>
          <a:p>
            <a:pPr lvl="0"/>
            <a:r>
              <a:rPr lang="en-US" sz="1100" b="1" kern="1200" dirty="0" smtClean="0">
                <a:solidFill>
                  <a:schemeClr val="tx1"/>
                </a:solidFill>
                <a:effectLst/>
                <a:latin typeface="+mn-lt"/>
                <a:ea typeface="+mn-ea"/>
                <a:cs typeface="+mn-cs"/>
              </a:rPr>
              <a:t>-Users have to grant permission for apps to access certain resources</a:t>
            </a:r>
            <a:endParaRPr lang="en-US" sz="1100" kern="1200" dirty="0" smtClean="0">
              <a:solidFill>
                <a:schemeClr val="tx1"/>
              </a:solidFill>
              <a:effectLst/>
              <a:latin typeface="+mn-lt"/>
              <a:ea typeface="+mn-ea"/>
              <a:cs typeface="+mn-cs"/>
            </a:endParaRPr>
          </a:p>
          <a:p>
            <a:pPr lvl="0"/>
            <a:r>
              <a:rPr lang="en-US" sz="1100" kern="1200" dirty="0" smtClean="0">
                <a:solidFill>
                  <a:schemeClr val="tx1"/>
                </a:solidFill>
                <a:effectLst/>
                <a:latin typeface="+mn-lt"/>
                <a:ea typeface="+mn-ea"/>
                <a:cs typeface="+mn-cs"/>
              </a:rPr>
              <a:t>-Developers when uploading specify these in </a:t>
            </a:r>
            <a:r>
              <a:rPr lang="en-US" sz="1100" b="1" kern="1200" dirty="0" smtClean="0">
                <a:solidFill>
                  <a:schemeClr val="tx1"/>
                </a:solidFill>
                <a:effectLst/>
                <a:latin typeface="+mn-lt"/>
                <a:ea typeface="+mn-ea"/>
                <a:cs typeface="+mn-cs"/>
              </a:rPr>
              <a:t>Android Manifest</a:t>
            </a:r>
            <a:r>
              <a:rPr lang="en-US" sz="1100" kern="1200" dirty="0" smtClean="0">
                <a:solidFill>
                  <a:schemeClr val="tx1"/>
                </a:solidFill>
                <a:effectLst/>
                <a:latin typeface="+mn-lt"/>
                <a:ea typeface="+mn-ea"/>
                <a:cs typeface="+mn-cs"/>
              </a:rPr>
              <a:t> (xml file that should be present in root directory. Essential info about app to Android system) </a:t>
            </a:r>
          </a:p>
          <a:p>
            <a:r>
              <a:rPr lang="en-US" sz="1100" kern="1200" dirty="0" smtClean="0">
                <a:solidFill>
                  <a:schemeClr val="tx1"/>
                </a:solidFill>
                <a:effectLst/>
                <a:latin typeface="+mn-lt"/>
                <a:ea typeface="+mn-ea"/>
                <a:cs typeface="+mn-cs"/>
              </a:rPr>
              <a:t> </a:t>
            </a:r>
          </a:p>
          <a:p>
            <a:r>
              <a:rPr lang="en-US" sz="1100" kern="1200" dirty="0" smtClean="0">
                <a:solidFill>
                  <a:schemeClr val="tx1"/>
                </a:solidFill>
                <a:effectLst/>
                <a:latin typeface="+mn-lt"/>
                <a:ea typeface="+mn-ea"/>
                <a:cs typeface="+mn-cs"/>
              </a:rPr>
              <a:t> </a:t>
            </a:r>
          </a:p>
          <a:p>
            <a:r>
              <a:rPr lang="en-US" sz="1100" kern="1200" dirty="0" smtClean="0">
                <a:solidFill>
                  <a:schemeClr val="tx1"/>
                </a:solidFill>
                <a:effectLst/>
                <a:latin typeface="+mn-lt"/>
                <a:ea typeface="+mn-ea"/>
                <a:cs typeface="+mn-cs"/>
              </a:rPr>
              <a:t> </a:t>
            </a:r>
          </a:p>
          <a:p>
            <a:r>
              <a:rPr lang="en-US" sz="1100" kern="1200" dirty="0" smtClean="0">
                <a:solidFill>
                  <a:schemeClr val="tx1"/>
                </a:solidFill>
                <a:effectLst/>
                <a:latin typeface="+mn-lt"/>
                <a:ea typeface="+mn-ea"/>
                <a:cs typeface="+mn-cs"/>
              </a:rPr>
              <a:t> </a:t>
            </a:r>
          </a:p>
          <a:p>
            <a:r>
              <a:rPr lang="en-US" sz="1100" kern="1200" dirty="0" smtClean="0">
                <a:solidFill>
                  <a:schemeClr val="tx1"/>
                </a:solidFill>
                <a:effectLst/>
                <a:latin typeface="+mn-lt"/>
                <a:ea typeface="+mn-ea"/>
                <a:cs typeface="+mn-cs"/>
              </a:rPr>
              <a:t> </a:t>
            </a:r>
          </a:p>
          <a:p>
            <a:r>
              <a:rPr lang="en-US" sz="1100" kern="1200" dirty="0" smtClean="0">
                <a:solidFill>
                  <a:schemeClr val="tx1"/>
                </a:solidFill>
                <a:effectLst/>
                <a:latin typeface="+mn-lt"/>
                <a:ea typeface="+mn-ea"/>
                <a:cs typeface="+mn-cs"/>
              </a:rPr>
              <a:t> </a:t>
            </a:r>
            <a:endParaRPr lang="en-US" sz="11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6332176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smtClean="0"/>
              <a:t>Now to</a:t>
            </a:r>
            <a:r>
              <a:rPr lang="en-US" b="1" baseline="0" dirty="0" smtClean="0"/>
              <a:t> facilitate contextual integrity, information flows should be determined by the use</a:t>
            </a:r>
            <a:r>
              <a:rPr lang="en-US" baseline="0" dirty="0" smtClean="0"/>
              <a:t>r</a:t>
            </a:r>
            <a:r>
              <a:rPr lang="en-US" b="1" baseline="0" dirty="0" smtClean="0"/>
              <a:t>. </a:t>
            </a:r>
            <a:r>
              <a:rPr lang="en-US" b="0" baseline="0" dirty="0" smtClean="0"/>
              <a:t>R</a:t>
            </a:r>
            <a:r>
              <a:rPr lang="en-US" b="0" dirty="0" smtClean="0"/>
              <a:t>ecent </a:t>
            </a:r>
            <a:r>
              <a:rPr lang="en-US" b="0" dirty="0" smtClean="0"/>
              <a:t>versions of Android allow users to see </a:t>
            </a:r>
            <a:r>
              <a:rPr lang="en-US" b="1" dirty="0" smtClean="0"/>
              <a:t>which </a:t>
            </a:r>
            <a:r>
              <a:rPr lang="en-US" b="1" dirty="0" smtClean="0"/>
              <a:t>applications</a:t>
            </a:r>
            <a:r>
              <a:rPr lang="en-US" b="1" baseline="0" dirty="0" smtClean="0"/>
              <a:t> </a:t>
            </a:r>
            <a:r>
              <a:rPr lang="en-US" b="1" dirty="0" smtClean="0"/>
              <a:t>have </a:t>
            </a:r>
            <a:r>
              <a:rPr lang="en-US" b="1" dirty="0" smtClean="0"/>
              <a:t>used location data recently</a:t>
            </a:r>
            <a:r>
              <a:rPr lang="en-US" b="0" dirty="0" smtClean="0"/>
              <a:t>. While attribution is </a:t>
            </a:r>
            <a:r>
              <a:rPr lang="en-US" b="0" dirty="0" smtClean="0"/>
              <a:t>a</a:t>
            </a:r>
            <a:r>
              <a:rPr lang="en-US" b="0" baseline="0" dirty="0" smtClean="0"/>
              <a:t> </a:t>
            </a:r>
            <a:r>
              <a:rPr lang="en-US" b="0" dirty="0" smtClean="0"/>
              <a:t>positive </a:t>
            </a:r>
            <a:r>
              <a:rPr lang="en-US" b="0" dirty="0" smtClean="0"/>
              <a:t>step towards contextual integrity, attribution </a:t>
            </a:r>
            <a:r>
              <a:rPr lang="en-US" b="0" dirty="0" smtClean="0"/>
              <a:t>is</a:t>
            </a:r>
            <a:r>
              <a:rPr lang="en-US" b="0" baseline="0" dirty="0" smtClean="0"/>
              <a:t> </a:t>
            </a:r>
            <a:r>
              <a:rPr lang="en-US" b="0" dirty="0" smtClean="0"/>
              <a:t>most </a:t>
            </a:r>
            <a:r>
              <a:rPr lang="en-US" b="0" dirty="0" smtClean="0"/>
              <a:t>beneficial for actions that are reversible, </a:t>
            </a:r>
            <a:r>
              <a:rPr lang="en-US" b="0" dirty="0" smtClean="0"/>
              <a:t>whereas</a:t>
            </a:r>
            <a:r>
              <a:rPr lang="en-US" b="0" baseline="0" dirty="0" smtClean="0"/>
              <a:t> </a:t>
            </a:r>
            <a:r>
              <a:rPr lang="en-US" b="0" dirty="0" smtClean="0"/>
              <a:t>the </a:t>
            </a:r>
            <a:r>
              <a:rPr lang="en-US" b="0" dirty="0" smtClean="0"/>
              <a:t>disclosure of location information is not </a:t>
            </a:r>
            <a:r>
              <a:rPr lang="en-US" b="0" dirty="0" smtClean="0"/>
              <a:t>something</a:t>
            </a:r>
            <a:r>
              <a:rPr lang="en-US" b="0" baseline="0" dirty="0" smtClean="0"/>
              <a:t> </a:t>
            </a:r>
            <a:r>
              <a:rPr lang="en-US" b="0" dirty="0" smtClean="0"/>
              <a:t>that </a:t>
            </a:r>
            <a:r>
              <a:rPr lang="en-US" b="0" dirty="0" smtClean="0"/>
              <a:t>can be </a:t>
            </a:r>
            <a:r>
              <a:rPr lang="en-US" b="0" dirty="0" smtClean="0"/>
              <a:t>undone-&gt;</a:t>
            </a:r>
            <a:r>
              <a:rPr lang="en-US" b="1" dirty="0" smtClean="0"/>
              <a:t>IRREVERSIBLE.</a:t>
            </a:r>
            <a:endParaRPr lang="en-US" b="1" dirty="0" smtClean="0"/>
          </a:p>
          <a:p>
            <a:endParaRPr lang="en-US" dirty="0" smtClean="0"/>
          </a:p>
          <a:p>
            <a:r>
              <a:rPr lang="en-US" dirty="0" smtClean="0"/>
              <a:t>Apart from these invisible location requests, we also observed applications reading stored SMS messages (</a:t>
            </a:r>
            <a:r>
              <a:rPr lang="en-US" dirty="0" smtClean="0"/>
              <a:t>125</a:t>
            </a:r>
            <a:r>
              <a:rPr lang="en-US" baseline="0" dirty="0" smtClean="0"/>
              <a:t> </a:t>
            </a:r>
            <a:r>
              <a:rPr lang="en-US" dirty="0" smtClean="0"/>
              <a:t>times </a:t>
            </a:r>
            <a:r>
              <a:rPr lang="en-US" dirty="0" smtClean="0"/>
              <a:t>per user/day), reading browser history (5 times </a:t>
            </a:r>
            <a:r>
              <a:rPr lang="en-US" dirty="0" smtClean="0"/>
              <a:t>per</a:t>
            </a:r>
            <a:r>
              <a:rPr lang="en-US" baseline="0" dirty="0" smtClean="0"/>
              <a:t> </a:t>
            </a:r>
            <a:r>
              <a:rPr lang="en-US" dirty="0" smtClean="0"/>
              <a:t>user/day</a:t>
            </a:r>
            <a:r>
              <a:rPr lang="en-US" dirty="0" smtClean="0"/>
              <a:t>), and accessing the camera (once per user/day)</a:t>
            </a:r>
          </a:p>
          <a:p>
            <a:endParaRPr lang="en-US" dirty="0" smtClean="0"/>
          </a:p>
          <a:p>
            <a:endParaRPr lang="en-US" dirty="0"/>
          </a:p>
        </p:txBody>
      </p:sp>
    </p:spTree>
    <p:extLst>
      <p:ext uri="{BB962C8B-B14F-4D97-AF65-F5344CB8AC3E}">
        <p14:creationId xmlns:p14="http://schemas.microsoft.com/office/powerpoint/2010/main" val="29208225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Generally we tend</a:t>
            </a:r>
            <a:r>
              <a:rPr lang="en-US" baseline="0" dirty="0" smtClean="0"/>
              <a:t> to think that location can only be accessed when the GPS indicator is turned on. However breakdown of location accesses shows that this only happens 0.6% of the time. The rest of location requests happen through </a:t>
            </a:r>
            <a:br>
              <a:rPr lang="en-US" baseline="0" dirty="0" smtClean="0"/>
            </a:br>
            <a:r>
              <a:rPr lang="en-US" baseline="0" dirty="0" err="1" smtClean="0"/>
              <a:t>TelephonyManager</a:t>
            </a:r>
            <a:r>
              <a:rPr lang="en-US" baseline="0" dirty="0" smtClean="0"/>
              <a:t>- logs cellular tower info</a:t>
            </a:r>
            <a:br>
              <a:rPr lang="en-US" baseline="0" dirty="0" smtClean="0"/>
            </a:br>
            <a:r>
              <a:rPr lang="en-US" baseline="0" dirty="0" smtClean="0"/>
              <a:t/>
            </a:r>
            <a:br>
              <a:rPr lang="en-US" baseline="0" dirty="0" smtClean="0"/>
            </a:br>
            <a:r>
              <a:rPr lang="en-US" baseline="0" dirty="0" smtClean="0"/>
              <a:t>And WIFI </a:t>
            </a:r>
            <a:r>
              <a:rPr lang="en-US" baseline="0" dirty="0" err="1" smtClean="0"/>
              <a:t>ssid</a:t>
            </a:r>
            <a:r>
              <a:rPr lang="en-US" baseline="0" dirty="0" smtClean="0"/>
              <a:t>- location based on wifi network</a:t>
            </a:r>
            <a:endParaRPr lang="en-US" dirty="0" smtClean="0"/>
          </a:p>
          <a:p>
            <a:endParaRPr lang="en-US" dirty="0" smtClean="0"/>
          </a:p>
          <a:p>
            <a:r>
              <a:rPr lang="en-US" dirty="0" smtClean="0"/>
              <a:t>In </a:t>
            </a:r>
            <a:r>
              <a:rPr lang="en-US" dirty="0" smtClean="0"/>
              <a:t>the remaining 0.6% </a:t>
            </a:r>
            <a:r>
              <a:rPr lang="en-US" dirty="0" smtClean="0"/>
              <a:t>accessed </a:t>
            </a:r>
            <a:r>
              <a:rPr lang="en-US" dirty="0" smtClean="0"/>
              <a:t>location information using one of </a:t>
            </a:r>
            <a:r>
              <a:rPr lang="en-US" dirty="0" smtClean="0"/>
              <a:t>three</a:t>
            </a:r>
            <a:r>
              <a:rPr lang="en-US" baseline="0" dirty="0" smtClean="0"/>
              <a:t> </a:t>
            </a:r>
            <a:r>
              <a:rPr lang="en-US" dirty="0" smtClean="0"/>
              <a:t>built-in </a:t>
            </a:r>
            <a:r>
              <a:rPr lang="en-US" dirty="0" smtClean="0"/>
              <a:t>location providers: </a:t>
            </a:r>
            <a:endParaRPr lang="en-US" dirty="0" smtClean="0"/>
          </a:p>
          <a:p>
            <a:r>
              <a:rPr lang="en-US" dirty="0" smtClean="0"/>
              <a:t>GPS</a:t>
            </a:r>
            <a:r>
              <a:rPr lang="en-US" dirty="0" smtClean="0"/>
              <a:t>, network, or passive.</a:t>
            </a:r>
          </a:p>
          <a:p>
            <a:r>
              <a:rPr lang="en-US" dirty="0" smtClean="0"/>
              <a:t>Applications accessed the GPS location provider </a:t>
            </a:r>
            <a:r>
              <a:rPr lang="en-US" dirty="0" smtClean="0"/>
              <a:t>only</a:t>
            </a:r>
            <a:r>
              <a:rPr lang="en-US" baseline="0" dirty="0" smtClean="0"/>
              <a:t> </a:t>
            </a:r>
            <a:r>
              <a:rPr lang="en-US" dirty="0" smtClean="0"/>
              <a:t>6</a:t>
            </a:r>
            <a:r>
              <a:rPr lang="en-US" dirty="0" smtClean="0"/>
              <a:t>% of the time (which displayed a GPS notification).</a:t>
            </a:r>
          </a:p>
          <a:p>
            <a:r>
              <a:rPr lang="en-US" dirty="0" smtClean="0"/>
              <a:t>In the other 94% of the time, 13% queried the </a:t>
            </a:r>
            <a:r>
              <a:rPr lang="en-US" dirty="0" smtClean="0"/>
              <a:t>network</a:t>
            </a:r>
            <a:r>
              <a:rPr lang="en-US" baseline="0" dirty="0" smtClean="0"/>
              <a:t> </a:t>
            </a:r>
            <a:r>
              <a:rPr lang="en-US" dirty="0" smtClean="0"/>
              <a:t>provider </a:t>
            </a:r>
            <a:r>
              <a:rPr lang="en-US" dirty="0" smtClean="0"/>
              <a:t>(i.e., approximate location based on nearby cellular towers and </a:t>
            </a:r>
            <a:r>
              <a:rPr lang="en-US" dirty="0" err="1" smtClean="0"/>
              <a:t>WiFi</a:t>
            </a:r>
            <a:r>
              <a:rPr lang="en-US" dirty="0" smtClean="0"/>
              <a:t> SSIDs) and 81% queried the passive location provider. </a:t>
            </a:r>
            <a:endParaRPr lang="en-US" dirty="0"/>
          </a:p>
        </p:txBody>
      </p:sp>
    </p:spTree>
    <p:extLst>
      <p:ext uri="{BB962C8B-B14F-4D97-AF65-F5344CB8AC3E}">
        <p14:creationId xmlns:p14="http://schemas.microsoft.com/office/powerpoint/2010/main" val="10825887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Except for apps</a:t>
            </a:r>
            <a:r>
              <a:rPr lang="en-US" baseline="0" dirty="0" smtClean="0"/>
              <a:t> developed by Google themselves, the rest of them made excessive requests for phone connectivity state. In fact in this research they show that </a:t>
            </a:r>
            <a:r>
              <a:rPr lang="en-US" baseline="0" dirty="0" err="1" smtClean="0"/>
              <a:t>fb</a:t>
            </a:r>
            <a:r>
              <a:rPr lang="en-US" baseline="0" dirty="0" smtClean="0"/>
              <a:t> requests for the ACCESS_NETWORK_STATE permission </a:t>
            </a:r>
            <a:r>
              <a:rPr lang="en-US" b="1" baseline="0" dirty="0" smtClean="0"/>
              <a:t>5 times per second. </a:t>
            </a:r>
            <a:r>
              <a:rPr lang="en-US" baseline="0" dirty="0" smtClean="0"/>
              <a:t/>
            </a:r>
            <a:br>
              <a:rPr lang="en-US" baseline="0" dirty="0" smtClean="0"/>
            </a:br>
            <a:r>
              <a:rPr lang="en-US" baseline="0" dirty="0" smtClean="0"/>
              <a:t>Obviously this can have a negative impact on battery life and performance.</a:t>
            </a:r>
            <a:endParaRPr lang="en-US" dirty="0"/>
          </a:p>
        </p:txBody>
      </p:sp>
    </p:spTree>
    <p:extLst>
      <p:ext uri="{BB962C8B-B14F-4D97-AF65-F5344CB8AC3E}">
        <p14:creationId xmlns:p14="http://schemas.microsoft.com/office/powerpoint/2010/main" val="12536312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FF0000"/>
                </a:solidFill>
              </a:rPr>
              <a:t>Another finding is the frequency</a:t>
            </a:r>
            <a:r>
              <a:rPr lang="en-US" altLang="zh-CN" baseline="0" dirty="0" smtClean="0">
                <a:solidFill>
                  <a:srgbClr val="FF0000"/>
                </a:solidFill>
              </a:rPr>
              <a:t> of data exposure. </a:t>
            </a:r>
            <a:endParaRPr lang="en-US" altLang="zh-CN" dirty="0" smtClean="0">
              <a:solidFill>
                <a:srgbClr val="FF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FF0000"/>
                </a:solidFill>
              </a:rPr>
              <a:t>This table shows the</a:t>
            </a:r>
            <a:r>
              <a:rPr lang="en-US" altLang="zh-CN" baseline="0" dirty="0" smtClean="0">
                <a:solidFill>
                  <a:srgbClr val="FF0000"/>
                </a:solidFill>
              </a:rPr>
              <a:t> requests breakdown. Explain a line.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solidFill>
                <a:srgbClr val="FF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FF0000"/>
                </a:solidFill>
              </a:rPr>
              <a:t>Sensitive </a:t>
            </a:r>
            <a:r>
              <a:rPr lang="en-US" altLang="zh-CN" dirty="0" smtClean="0">
                <a:solidFill>
                  <a:srgbClr val="FF0000"/>
                </a:solidFill>
              </a:rPr>
              <a:t>permission </a:t>
            </a:r>
            <a:r>
              <a:rPr lang="en-US" altLang="zh-CN" dirty="0" smtClean="0"/>
              <a:t>requests (per user/day) when apps visible/invisible to </a:t>
            </a:r>
            <a:r>
              <a:rPr lang="en-US" altLang="zh-CN" dirty="0" smtClean="0"/>
              <a:t>users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So bottom</a:t>
            </a:r>
            <a:r>
              <a:rPr lang="en-US" altLang="zh-CN" baseline="0" dirty="0" smtClean="0"/>
              <a:t> line is that 50% of permission checks grants apps access to sensitive data. Frequency is too high to prompt in runtime. </a:t>
            </a:r>
            <a:endParaRPr lang="zh-CN" altLang="en-US" dirty="0" smtClean="0"/>
          </a:p>
          <a:p>
            <a:endParaRPr lang="en-US" dirty="0"/>
          </a:p>
        </p:txBody>
      </p:sp>
    </p:spTree>
    <p:extLst>
      <p:ext uri="{BB962C8B-B14F-4D97-AF65-F5344CB8AC3E}">
        <p14:creationId xmlns:p14="http://schemas.microsoft.com/office/powerpoint/2010/main" val="17584914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kumimoji="1" lang="en-US" altLang="zh-CN" dirty="0" smtClean="0"/>
              <a:t>Screenshots + permission requested: users want to block 35% of 432 permission request</a:t>
            </a:r>
          </a:p>
          <a:p>
            <a:r>
              <a:rPr kumimoji="1" lang="en-US" altLang="zh-CN" dirty="0" smtClean="0"/>
              <a:t>53% of denied permissions are perceived as </a:t>
            </a:r>
            <a:r>
              <a:rPr kumimoji="1" lang="en-US" altLang="zh-CN" dirty="0" smtClean="0">
                <a:solidFill>
                  <a:srgbClr val="FF0000"/>
                </a:solidFill>
              </a:rPr>
              <a:t>functionally irrelevant</a:t>
            </a:r>
          </a:p>
          <a:p>
            <a:pPr lvl="1"/>
            <a:r>
              <a:rPr kumimoji="1" lang="en-US" altLang="zh-CN" dirty="0" smtClean="0"/>
              <a:t>“It wasn’t doing anything that needed my current location”</a:t>
            </a:r>
          </a:p>
          <a:p>
            <a:pPr lvl="1"/>
            <a:r>
              <a:rPr kumimoji="1" lang="en-US" altLang="zh-CN" dirty="0" smtClean="0"/>
              <a:t>“I don’t understand why this app would do anything</a:t>
            </a:r>
          </a:p>
          <a:p>
            <a:pPr lvl="1"/>
            <a:r>
              <a:rPr kumimoji="1" lang="en-US" altLang="zh-CN" dirty="0" smtClean="0"/>
              <a:t>with SMS.”</a:t>
            </a:r>
          </a:p>
          <a:p>
            <a:pPr lvl="1"/>
            <a:endParaRPr kumimoji="1" lang="en-US" altLang="zh-CN" dirty="0" smtClean="0"/>
          </a:p>
          <a:p>
            <a:r>
              <a:rPr kumimoji="1" lang="en-US" altLang="zh-CN" dirty="0" smtClean="0"/>
              <a:t>32% of denied permissions are </a:t>
            </a:r>
            <a:r>
              <a:rPr kumimoji="1" lang="en-US" altLang="zh-CN" dirty="0" smtClean="0">
                <a:solidFill>
                  <a:srgbClr val="FF0000"/>
                </a:solidFill>
              </a:rPr>
              <a:t>privacy sensitive</a:t>
            </a:r>
          </a:p>
          <a:p>
            <a:pPr lvl="1"/>
            <a:r>
              <a:rPr kumimoji="1" lang="en-US" altLang="zh-CN" dirty="0" smtClean="0"/>
              <a:t>“SMS messages are quite personal”</a:t>
            </a:r>
          </a:p>
          <a:p>
            <a:pPr lvl="1"/>
            <a:r>
              <a:rPr kumimoji="1" lang="en-US" altLang="zh-CN" dirty="0" smtClean="0"/>
              <a:t>“It is part of a personal conversation.”</a:t>
            </a:r>
          </a:p>
          <a:p>
            <a:pPr lvl="1"/>
            <a:r>
              <a:rPr kumimoji="1" lang="en-US" altLang="zh-CN" dirty="0" smtClean="0"/>
              <a:t>“Pictures could be very private and I wouldn’t like</a:t>
            </a:r>
          </a:p>
          <a:p>
            <a:pPr lvl="1"/>
            <a:r>
              <a:rPr kumimoji="1" lang="en-US" altLang="zh-CN" dirty="0" smtClean="0"/>
              <a:t>for anybody to have access.</a:t>
            </a:r>
            <a:r>
              <a:rPr lang="en-US" sz="1100" i="0" kern="1200" dirty="0" smtClean="0">
                <a:solidFill>
                  <a:schemeClr val="tx1"/>
                </a:solidFill>
                <a:effectLst/>
                <a:latin typeface="+mn-lt"/>
                <a:ea typeface="+mn-ea"/>
                <a:cs typeface="+mn-cs"/>
              </a:rPr>
              <a:t/>
            </a:r>
            <a:br>
              <a:rPr lang="en-US" sz="1100" i="0" kern="1200" dirty="0" smtClean="0">
                <a:solidFill>
                  <a:schemeClr val="tx1"/>
                </a:solidFill>
                <a:effectLst/>
                <a:latin typeface="+mn-lt"/>
                <a:ea typeface="+mn-ea"/>
                <a:cs typeface="+mn-cs"/>
              </a:rPr>
            </a:br>
            <a:r>
              <a:rPr lang="en-US" sz="1100" i="0" kern="1200" dirty="0" smtClean="0">
                <a:solidFill>
                  <a:schemeClr val="tx1"/>
                </a:solidFill>
                <a:effectLst/>
                <a:latin typeface="+mn-lt"/>
                <a:ea typeface="+mn-ea"/>
                <a:cs typeface="+mn-cs"/>
              </a:rPr>
              <a:t/>
            </a:r>
            <a:br>
              <a:rPr lang="en-US" sz="1100" i="0" kern="1200" dirty="0" smtClean="0">
                <a:solidFill>
                  <a:schemeClr val="tx1"/>
                </a:solidFill>
                <a:effectLst/>
                <a:latin typeface="+mn-lt"/>
                <a:ea typeface="+mn-ea"/>
                <a:cs typeface="+mn-cs"/>
              </a:rPr>
            </a:br>
            <a:endParaRPr kumimoji="1" lang="en-US" altLang="zh-CN" dirty="0" smtClean="0"/>
          </a:p>
          <a:p>
            <a:pPr lvl="1"/>
            <a:endParaRPr kumimoji="1" lang="en-US" altLang="zh-CN" dirty="0" smtClean="0"/>
          </a:p>
          <a:p>
            <a:endParaRPr lang="en-US" dirty="0"/>
          </a:p>
        </p:txBody>
      </p:sp>
    </p:spTree>
    <p:extLst>
      <p:ext uri="{BB962C8B-B14F-4D97-AF65-F5344CB8AC3E}">
        <p14:creationId xmlns:p14="http://schemas.microsoft.com/office/powerpoint/2010/main" val="23819704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i="0" kern="1200" dirty="0" smtClean="0">
                <a:solidFill>
                  <a:schemeClr val="tx1"/>
                </a:solidFill>
                <a:effectLst/>
                <a:latin typeface="+mn-lt"/>
                <a:ea typeface="+mn-ea"/>
                <a:cs typeface="+mn-cs"/>
              </a:rPr>
              <a:t>Effects</a:t>
            </a:r>
            <a:r>
              <a:rPr lang="en-US" sz="1100" i="0" kern="1200" baseline="0" dirty="0" smtClean="0">
                <a:solidFill>
                  <a:schemeClr val="tx1"/>
                </a:solidFill>
                <a:effectLst/>
                <a:latin typeface="+mn-lt"/>
                <a:ea typeface="+mn-ea"/>
                <a:cs typeface="+mn-cs"/>
              </a:rPr>
              <a:t> of identifying permissions on blocking</a:t>
            </a:r>
            <a:br>
              <a:rPr lang="en-US" sz="1100" i="0" kern="1200" baseline="0" dirty="0" smtClean="0">
                <a:solidFill>
                  <a:schemeClr val="tx1"/>
                </a:solidFill>
                <a:effectLst/>
                <a:latin typeface="+mn-lt"/>
                <a:ea typeface="+mn-ea"/>
                <a:cs typeface="+mn-cs"/>
              </a:rPr>
            </a:br>
            <a:r>
              <a:rPr lang="en-US" sz="1100" i="0" kern="1200" baseline="0" dirty="0" smtClean="0">
                <a:solidFill>
                  <a:schemeClr val="tx1"/>
                </a:solidFill>
                <a:effectLst/>
                <a:latin typeface="+mn-lt"/>
                <a:ea typeface="+mn-ea"/>
                <a:cs typeface="+mn-cs"/>
              </a:rPr>
              <a:t>What they’ve done here is to try to identify whether users who blocked applications more were more aware of the reasons an app used the permission or not, and they’ve found no correlation between users blocking apps and correctly guessing the permission. </a:t>
            </a:r>
          </a:p>
          <a:p>
            <a:endParaRPr lang="en-US" sz="110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Privacy preferences </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This</a:t>
            </a:r>
            <a:r>
              <a:rPr lang="en-US" b="0" baseline="0" dirty="0" smtClean="0"/>
              <a:t> is somewhat surprising.. They’ve compared results of two scales Internet users information privacy concerns scale and privacy concerns scale and found that there’s no correlation between their privacy preferences and how they block requests.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i="0" kern="1200" dirty="0" smtClean="0">
              <a:solidFill>
                <a:schemeClr val="tx1"/>
              </a:solidFill>
              <a:effectLst/>
              <a:latin typeface="+mn-lt"/>
              <a:ea typeface="+mn-ea"/>
              <a:cs typeface="+mn-cs"/>
            </a:endParaRPr>
          </a:p>
          <a:p>
            <a:endParaRPr lang="en-US" sz="1100" i="0" kern="1200" dirty="0" smtClean="0">
              <a:solidFill>
                <a:schemeClr val="tx1"/>
              </a:solidFill>
              <a:effectLst/>
              <a:latin typeface="+mn-lt"/>
              <a:ea typeface="+mn-ea"/>
              <a:cs typeface="+mn-cs"/>
            </a:endParaRPr>
          </a:p>
          <a:p>
            <a:r>
              <a:rPr lang="en-US" sz="1100" i="0" kern="1200" dirty="0" smtClean="0">
                <a:solidFill>
                  <a:schemeClr val="tx1"/>
                </a:solidFill>
                <a:effectLst/>
                <a:latin typeface="+mn-lt"/>
                <a:ea typeface="+mn-ea"/>
                <a:cs typeface="+mn-cs"/>
              </a:rPr>
              <a:t>Privacy </a:t>
            </a:r>
            <a:r>
              <a:rPr lang="en-US" sz="1100" i="0" kern="1200" dirty="0" smtClean="0">
                <a:solidFill>
                  <a:schemeClr val="tx1"/>
                </a:solidFill>
                <a:effectLst/>
                <a:latin typeface="+mn-lt"/>
                <a:ea typeface="+mn-ea"/>
                <a:cs typeface="+mn-cs"/>
              </a:rPr>
              <a:t>Concerns Scale </a:t>
            </a:r>
            <a:br>
              <a:rPr lang="en-US" sz="1100" i="0" kern="1200" dirty="0" smtClean="0">
                <a:solidFill>
                  <a:schemeClr val="tx1"/>
                </a:solidFill>
                <a:effectLst/>
                <a:latin typeface="+mn-lt"/>
                <a:ea typeface="+mn-ea"/>
                <a:cs typeface="+mn-cs"/>
              </a:rPr>
            </a:br>
            <a:r>
              <a:rPr lang="en-US" sz="1100" i="0" kern="1200" dirty="0" smtClean="0">
                <a:solidFill>
                  <a:schemeClr val="tx1"/>
                </a:solidFill>
                <a:effectLst/>
                <a:latin typeface="+mn-lt"/>
                <a:ea typeface="+mn-ea"/>
                <a:cs typeface="+mn-cs"/>
              </a:rPr>
              <a:t>Internet Users’ Information Privacy </a:t>
            </a:r>
            <a:r>
              <a:rPr lang="en-US" sz="1100" i="0" kern="1200" dirty="0" err="1" smtClean="0">
                <a:solidFill>
                  <a:schemeClr val="tx1"/>
                </a:solidFill>
                <a:effectLst/>
                <a:latin typeface="+mn-lt"/>
                <a:ea typeface="+mn-ea"/>
                <a:cs typeface="+mn-cs"/>
              </a:rPr>
              <a:t>ConcernsA</a:t>
            </a:r>
            <a:r>
              <a:rPr lang="en-US" sz="1100" i="0" kern="1200" dirty="0" smtClean="0">
                <a:solidFill>
                  <a:schemeClr val="tx1"/>
                </a:solidFill>
                <a:effectLst/>
                <a:latin typeface="+mn-lt"/>
                <a:ea typeface="+mn-ea"/>
                <a:cs typeface="+mn-cs"/>
              </a:rPr>
              <a:t> Spearman’s rank test yielded no</a:t>
            </a:r>
            <a:br>
              <a:rPr lang="en-US" sz="1100" i="0" kern="1200" dirty="0" smtClean="0">
                <a:solidFill>
                  <a:schemeClr val="tx1"/>
                </a:solidFill>
                <a:effectLst/>
                <a:latin typeface="+mn-lt"/>
                <a:ea typeface="+mn-ea"/>
                <a:cs typeface="+mn-cs"/>
              </a:rPr>
            </a:br>
            <a:r>
              <a:rPr lang="en-US" sz="1100" i="0" kern="1200" dirty="0" smtClean="0">
                <a:solidFill>
                  <a:schemeClr val="tx1"/>
                </a:solidFill>
                <a:effectLst/>
                <a:latin typeface="+mn-lt"/>
                <a:ea typeface="+mn-ea"/>
                <a:cs typeface="+mn-cs"/>
              </a:rPr>
              <a:t>statistically significant correlation between their privacy</a:t>
            </a:r>
            <a:br>
              <a:rPr lang="en-US" sz="1100" i="0" kern="1200" dirty="0" smtClean="0">
                <a:solidFill>
                  <a:schemeClr val="tx1"/>
                </a:solidFill>
                <a:effectLst/>
                <a:latin typeface="+mn-lt"/>
                <a:ea typeface="+mn-ea"/>
                <a:cs typeface="+mn-cs"/>
              </a:rPr>
            </a:br>
            <a:r>
              <a:rPr lang="en-US" sz="1100" i="0" kern="1200" dirty="0" smtClean="0">
                <a:solidFill>
                  <a:schemeClr val="tx1"/>
                </a:solidFill>
                <a:effectLst/>
                <a:latin typeface="+mn-lt"/>
                <a:ea typeface="+mn-ea"/>
                <a:cs typeface="+mn-cs"/>
              </a:rPr>
              <a:t>preferences and their desire to block permission requests</a:t>
            </a:r>
            <a:br>
              <a:rPr lang="en-US" sz="1100" i="0" kern="1200" dirty="0" smtClean="0">
                <a:solidFill>
                  <a:schemeClr val="tx1"/>
                </a:solidFill>
                <a:effectLst/>
                <a:latin typeface="+mn-lt"/>
                <a:ea typeface="+mn-ea"/>
                <a:cs typeface="+mn-cs"/>
              </a:rPr>
            </a:br>
            <a:r>
              <a:rPr lang="en-US" sz="1100" i="0" kern="1200" dirty="0" smtClean="0">
                <a:solidFill>
                  <a:schemeClr val="tx1"/>
                </a:solidFill>
                <a:effectLst/>
                <a:latin typeface="+mn-lt"/>
                <a:ea typeface="+mn-ea"/>
                <a:cs typeface="+mn-cs"/>
              </a:rPr>
              <a:t/>
            </a:r>
            <a:br>
              <a:rPr lang="en-US" sz="1100" i="0" kern="1200" dirty="0" smtClean="0">
                <a:solidFill>
                  <a:schemeClr val="tx1"/>
                </a:solidFill>
                <a:effectLst/>
                <a:latin typeface="+mn-lt"/>
                <a:ea typeface="+mn-ea"/>
                <a:cs typeface="+mn-cs"/>
              </a:rPr>
            </a:br>
            <a:endParaRPr lang="en-US" dirty="0"/>
          </a:p>
        </p:txBody>
      </p:sp>
    </p:spTree>
    <p:extLst>
      <p:ext uri="{BB962C8B-B14F-4D97-AF65-F5344CB8AC3E}">
        <p14:creationId xmlns:p14="http://schemas.microsoft.com/office/powerpoint/2010/main" val="26043236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So out of this 29, once</a:t>
            </a:r>
            <a:r>
              <a:rPr lang="en-US" baseline="0" dirty="0" smtClean="0"/>
              <a:t> you remove the requests that occur while the screen is off, 78% of requests are for location. Since </a:t>
            </a:r>
            <a:r>
              <a:rPr lang="en-US" baseline="0" dirty="0" err="1" smtClean="0"/>
              <a:t>iOS</a:t>
            </a:r>
            <a:r>
              <a:rPr lang="en-US" baseline="0" dirty="0" smtClean="0"/>
              <a:t> already queries a user on the first location access of an app they conclude that this is acceptable since no one has proved that it causes habituation etc. When location is also removed the rest of the requests are only </a:t>
            </a:r>
            <a:r>
              <a:rPr lang="en-US" baseline="0" dirty="0" err="1" smtClean="0"/>
              <a:t>upto</a:t>
            </a:r>
            <a:r>
              <a:rPr lang="en-US" baseline="0" dirty="0" smtClean="0"/>
              <a:t> 3 per day, which might be somewhat acceptable.</a:t>
            </a:r>
            <a:endParaRPr lang="en-US" dirty="0" smtClean="0"/>
          </a:p>
          <a:p>
            <a:r>
              <a:rPr lang="en-US" dirty="0" smtClean="0"/>
              <a:t>It</a:t>
            </a:r>
            <a:r>
              <a:rPr lang="en-US" baseline="0" dirty="0" smtClean="0"/>
              <a:t> </a:t>
            </a:r>
            <a:r>
              <a:rPr lang="en-US" dirty="0" smtClean="0"/>
              <a:t>is </a:t>
            </a:r>
            <a:r>
              <a:rPr lang="en-US" dirty="0" smtClean="0"/>
              <a:t>not clear how to handle prompts when the user is </a:t>
            </a:r>
            <a:r>
              <a:rPr lang="en-US" dirty="0" smtClean="0"/>
              <a:t>not</a:t>
            </a:r>
            <a:r>
              <a:rPr lang="en-US" baseline="0" dirty="0" smtClean="0"/>
              <a:t> </a:t>
            </a:r>
            <a:r>
              <a:rPr lang="en-US" dirty="0" smtClean="0"/>
              <a:t>available </a:t>
            </a:r>
            <a:r>
              <a:rPr lang="en-US" dirty="0" smtClean="0"/>
              <a:t>to respond to the prompt: attribution might </a:t>
            </a:r>
            <a:r>
              <a:rPr lang="en-US" dirty="0" smtClean="0"/>
              <a:t>be</a:t>
            </a:r>
            <a:r>
              <a:rPr lang="en-US" baseline="0" dirty="0" smtClean="0"/>
              <a:t> </a:t>
            </a:r>
            <a:r>
              <a:rPr lang="en-US" dirty="0" smtClean="0"/>
              <a:t>helpful</a:t>
            </a:r>
            <a:r>
              <a:rPr lang="en-US" dirty="0" smtClean="0"/>
              <a:t>, but further research is needed</a:t>
            </a:r>
            <a:endParaRPr lang="en-US" dirty="0"/>
          </a:p>
        </p:txBody>
      </p:sp>
    </p:spTree>
    <p:extLst>
      <p:ext uri="{BB962C8B-B14F-4D97-AF65-F5344CB8AC3E}">
        <p14:creationId xmlns:p14="http://schemas.microsoft.com/office/powerpoint/2010/main" val="37179347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come to the statistical</a:t>
            </a:r>
            <a:r>
              <a:rPr lang="en-US" baseline="0" dirty="0" smtClean="0"/>
              <a:t> modelling which is more complicated than the rest of the paper. </a:t>
            </a:r>
            <a:endParaRPr lang="en-US" dirty="0"/>
          </a:p>
        </p:txBody>
      </p:sp>
    </p:spTree>
    <p:extLst>
      <p:ext uri="{BB962C8B-B14F-4D97-AF65-F5344CB8AC3E}">
        <p14:creationId xmlns:p14="http://schemas.microsoft.com/office/powerpoint/2010/main" val="32506686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So they’ve</a:t>
            </a:r>
            <a:r>
              <a:rPr lang="en-US" baseline="0" dirty="0" smtClean="0"/>
              <a:t> used that data to model users desire to block certain permission requests based on these three factors. And find some classifier to determine when to prompt users or grant permission without user intervention.</a:t>
            </a:r>
            <a:endParaRPr lang="en-US" dirty="0" smtClean="0"/>
          </a:p>
        </p:txBody>
      </p:sp>
    </p:spTree>
    <p:extLst>
      <p:ext uri="{BB962C8B-B14F-4D97-AF65-F5344CB8AC3E}">
        <p14:creationId xmlns:p14="http://schemas.microsoft.com/office/powerpoint/2010/main" val="23325977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They’ve chosen a binary logistic</a:t>
            </a:r>
            <a:r>
              <a:rPr lang="en-US" baseline="0" dirty="0" smtClean="0"/>
              <a:t> regression model-which basically means that the dependent variable is categorical and estimates the probability of a given characteristic given the value of explanatory variables </a:t>
            </a:r>
            <a:endParaRPr lang="en-US" dirty="0" smtClean="0"/>
          </a:p>
          <a:p>
            <a:r>
              <a:rPr lang="en-US" dirty="0" smtClean="0"/>
              <a:t>Fixed </a:t>
            </a:r>
            <a:r>
              <a:rPr lang="en-US" dirty="0" smtClean="0"/>
              <a:t>effects because </a:t>
            </a:r>
            <a:r>
              <a:rPr lang="en-US" sz="1100" i="0" kern="1200" dirty="0" smtClean="0">
                <a:solidFill>
                  <a:schemeClr val="tx1"/>
                </a:solidFill>
                <a:effectLst/>
                <a:latin typeface="+mn-lt"/>
                <a:ea typeface="+mn-ea"/>
                <a:cs typeface="+mn-cs"/>
              </a:rPr>
              <a:t>all possible values for each variable existed in</a:t>
            </a:r>
            <a:r>
              <a:rPr lang="en-US" sz="1100" i="0" kern="1200" baseline="0" dirty="0" smtClean="0">
                <a:solidFill>
                  <a:schemeClr val="tx1"/>
                </a:solidFill>
                <a:effectLst/>
                <a:latin typeface="+mn-lt"/>
                <a:ea typeface="+mn-ea"/>
                <a:cs typeface="+mn-cs"/>
              </a:rPr>
              <a:t> </a:t>
            </a:r>
            <a:r>
              <a:rPr lang="en-US" sz="1100" i="0" kern="1200" dirty="0" smtClean="0">
                <a:solidFill>
                  <a:schemeClr val="tx1"/>
                </a:solidFill>
                <a:effectLst/>
                <a:latin typeface="+mn-lt"/>
                <a:ea typeface="+mn-ea"/>
                <a:cs typeface="+mn-cs"/>
              </a:rPr>
              <a:t>our data </a:t>
            </a:r>
            <a:r>
              <a:rPr lang="en-US" sz="1100" i="0" kern="1200" dirty="0" smtClean="0">
                <a:solidFill>
                  <a:schemeClr val="tx1"/>
                </a:solidFill>
                <a:effectLst/>
                <a:latin typeface="+mn-lt"/>
                <a:ea typeface="+mn-ea"/>
                <a:cs typeface="+mn-cs"/>
              </a:rPr>
              <a:t>set</a:t>
            </a:r>
          </a:p>
          <a:p>
            <a:endParaRPr lang="en-US" sz="1100" i="0" kern="1200" dirty="0" smtClean="0">
              <a:solidFill>
                <a:schemeClr val="tx1"/>
              </a:solidFill>
              <a:effectLst/>
              <a:latin typeface="+mn-lt"/>
              <a:ea typeface="+mn-ea"/>
              <a:cs typeface="+mn-cs"/>
            </a:endParaRPr>
          </a:p>
          <a:p>
            <a:r>
              <a:rPr lang="en-US" sz="1100" i="0" kern="1200" dirty="0" smtClean="0">
                <a:solidFill>
                  <a:schemeClr val="tx1"/>
                </a:solidFill>
                <a:effectLst/>
                <a:latin typeface="+mn-lt"/>
                <a:ea typeface="+mn-ea"/>
                <a:cs typeface="+mn-cs"/>
              </a:rPr>
              <a:t>Random effects because they’re not all present</a:t>
            </a:r>
            <a:r>
              <a:rPr lang="en-US" sz="1100" i="0" kern="1200" dirty="0" smtClean="0">
                <a:solidFill>
                  <a:schemeClr val="tx1"/>
                </a:solidFill>
                <a:effectLst/>
                <a:latin typeface="+mn-lt"/>
                <a:ea typeface="+mn-ea"/>
                <a:cs typeface="+mn-cs"/>
              </a:rPr>
              <a:t/>
            </a:r>
            <a:br>
              <a:rPr lang="en-US" sz="1100" i="0" kern="1200" dirty="0" smtClean="0">
                <a:solidFill>
                  <a:schemeClr val="tx1"/>
                </a:solidFill>
                <a:effectLst/>
                <a:latin typeface="+mn-lt"/>
                <a:ea typeface="+mn-ea"/>
                <a:cs typeface="+mn-cs"/>
              </a:rPr>
            </a:br>
            <a:r>
              <a:rPr lang="en-US" sz="1100" i="0" kern="1200" dirty="0" smtClean="0">
                <a:solidFill>
                  <a:schemeClr val="tx1"/>
                </a:solidFill>
                <a:effectLst/>
                <a:latin typeface="+mn-lt"/>
                <a:ea typeface="+mn-ea"/>
                <a:cs typeface="+mn-cs"/>
              </a:rPr>
              <a:t/>
            </a:r>
            <a:br>
              <a:rPr lang="en-US" sz="1100" i="0" kern="1200" dirty="0" smtClean="0">
                <a:solidFill>
                  <a:schemeClr val="tx1"/>
                </a:solidFill>
                <a:effectLst/>
                <a:latin typeface="+mn-lt"/>
                <a:ea typeface="+mn-ea"/>
                <a:cs typeface="+mn-cs"/>
              </a:rPr>
            </a:br>
            <a:endParaRPr lang="en-US" dirty="0"/>
          </a:p>
        </p:txBody>
      </p:sp>
    </p:spTree>
    <p:extLst>
      <p:ext uri="{BB962C8B-B14F-4D97-AF65-F5344CB8AC3E}">
        <p14:creationId xmlns:p14="http://schemas.microsoft.com/office/powerpoint/2010/main" val="151373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algn="just">
              <a:lnSpc>
                <a:spcPct val="107000"/>
              </a:lnSpc>
              <a:spcBef>
                <a:spcPts val="0"/>
              </a:spcBef>
              <a:spcAft>
                <a:spcPts val="80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-In versions of </a:t>
            </a:r>
            <a:r>
              <a:rPr lang="en-US" sz="1100" b="1" dirty="0" smtClean="0">
                <a:effectLst/>
                <a:latin typeface="Calibri" panose="020F0502020204030204" pitchFamily="34" charset="0"/>
                <a:ea typeface="Calibri" panose="020F0502020204030204" pitchFamily="34" charset="0"/>
                <a:cs typeface="Times New Roman" panose="02020603050405020304" pitchFamily="18" charset="0"/>
              </a:rPr>
              <a:t>the SDK older than 23, permissions follow a ‘do or die’ model</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80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-To download an application a user has to choose to install it from the </a:t>
            </a:r>
            <a:r>
              <a:rPr lang="en-US" sz="1100" dirty="0" err="1" smtClean="0">
                <a:effectLst/>
                <a:latin typeface="Calibri" panose="020F0502020204030204" pitchFamily="34" charset="0"/>
                <a:ea typeface="Calibri" panose="020F0502020204030204" pitchFamily="34" charset="0"/>
                <a:cs typeface="Times New Roman" panose="02020603050405020304" pitchFamily="18" charset="0"/>
              </a:rPr>
              <a:t>PlayStore</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-series of </a:t>
            </a:r>
            <a:r>
              <a:rPr lang="en-US" sz="1100" b="1" dirty="0" smtClean="0">
                <a:effectLst/>
                <a:latin typeface="Calibri" panose="020F0502020204030204" pitchFamily="34" charset="0"/>
                <a:ea typeface="Calibri" panose="020F0502020204030204" pitchFamily="34" charset="0"/>
                <a:cs typeface="Times New Roman" panose="02020603050405020304" pitchFamily="18" charset="0"/>
              </a:rPr>
              <a:t>permissions will be shown</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and these have to be </a:t>
            </a:r>
            <a:r>
              <a:rPr lang="en-US" sz="1100" b="1" dirty="0" smtClean="0">
                <a:effectLst/>
                <a:latin typeface="Calibri" panose="020F0502020204030204" pitchFamily="34" charset="0"/>
                <a:ea typeface="Calibri" panose="020F0502020204030204" pitchFamily="34" charset="0"/>
                <a:cs typeface="Times New Roman" panose="02020603050405020304" pitchFamily="18" charset="0"/>
              </a:rPr>
              <a:t>approved</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before the download starts. </a:t>
            </a:r>
          </a:p>
          <a:p>
            <a:pPr marL="0" marR="0" algn="just">
              <a:lnSpc>
                <a:spcPct val="107000"/>
              </a:lnSpc>
              <a:spcBef>
                <a:spcPts val="0"/>
              </a:spcBef>
              <a:spcAft>
                <a:spcPts val="80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-Users cannot grant permission selectively, and </a:t>
            </a:r>
            <a:r>
              <a:rPr lang="en-US" sz="1100" b="1" dirty="0" smtClean="0">
                <a:effectLst/>
                <a:latin typeface="Calibri" panose="020F0502020204030204" pitchFamily="34" charset="0"/>
                <a:ea typeface="Calibri" panose="020F0502020204030204" pitchFamily="34" charset="0"/>
                <a:cs typeface="Times New Roman" panose="02020603050405020304" pitchFamily="18" charset="0"/>
              </a:rPr>
              <a:t>once granted permission cannot be revoked</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80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-If a user </a:t>
            </a:r>
            <a:r>
              <a:rPr lang="en-US" sz="1100" b="1" dirty="0" smtClean="0">
                <a:effectLst/>
                <a:latin typeface="Calibri" panose="020F0502020204030204" pitchFamily="34" charset="0"/>
                <a:ea typeface="Calibri" panose="020F0502020204030204" pitchFamily="34" charset="0"/>
                <a:cs typeface="Times New Roman" panose="02020603050405020304" pitchFamily="18" charset="0"/>
              </a:rPr>
              <a:t>chooses not to grant </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a particular permission the installation will be cancelled. </a:t>
            </a:r>
          </a:p>
          <a:p>
            <a:pPr marL="0" marR="0" algn="just">
              <a:lnSpc>
                <a:spcPct val="107000"/>
              </a:lnSpc>
              <a:spcBef>
                <a:spcPts val="0"/>
              </a:spcBef>
              <a:spcAft>
                <a:spcPts val="80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-This of course creates several issues, with the main problem being that users </a:t>
            </a:r>
            <a:r>
              <a:rPr lang="en-US" sz="1100" b="1" dirty="0" smtClean="0">
                <a:effectLst/>
                <a:latin typeface="Calibri" panose="020F0502020204030204" pitchFamily="34" charset="0"/>
                <a:ea typeface="Calibri" panose="020F0502020204030204" pitchFamily="34" charset="0"/>
                <a:cs typeface="Times New Roman" panose="02020603050405020304" pitchFamily="18" charset="0"/>
              </a:rPr>
              <a:t>can’t change these permissions later</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and there is </a:t>
            </a:r>
            <a:r>
              <a:rPr lang="en-US" sz="1100" b="1" dirty="0" smtClean="0">
                <a:effectLst/>
                <a:latin typeface="Calibri" panose="020F0502020204030204" pitchFamily="34" charset="0"/>
                <a:ea typeface="Calibri" panose="020F0502020204030204" pitchFamily="34" charset="0"/>
                <a:cs typeface="Times New Roman" panose="02020603050405020304" pitchFamily="18" charset="0"/>
              </a:rPr>
              <a:t>no explanation as to why an application requires a particular permission</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a:t>
            </a:r>
            <a:endParaRPr dirty="0"/>
          </a:p>
        </p:txBody>
      </p:sp>
    </p:spTree>
    <p:extLst>
      <p:ext uri="{BB962C8B-B14F-4D97-AF65-F5344CB8AC3E}">
        <p14:creationId xmlns:p14="http://schemas.microsoft.com/office/powerpoint/2010/main" val="17118961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i="0" kern="1200" dirty="0" smtClean="0">
                <a:solidFill>
                  <a:schemeClr val="tx1"/>
                </a:solidFill>
                <a:effectLst/>
                <a:latin typeface="+mn-lt"/>
                <a:ea typeface="+mn-ea"/>
                <a:cs typeface="+mn-cs"/>
              </a:rPr>
              <a:t>The</a:t>
            </a:r>
            <a:r>
              <a:rPr lang="en-US" sz="1100" i="0" kern="1200" baseline="0" dirty="0" smtClean="0">
                <a:solidFill>
                  <a:schemeClr val="tx1"/>
                </a:solidFill>
                <a:effectLst/>
                <a:latin typeface="+mn-lt"/>
                <a:ea typeface="+mn-ea"/>
                <a:cs typeface="+mn-cs"/>
              </a:rPr>
              <a:t> table shows </a:t>
            </a:r>
            <a:r>
              <a:rPr lang="en-US" sz="1100" i="0" kern="1200" dirty="0" smtClean="0">
                <a:solidFill>
                  <a:schemeClr val="tx1"/>
                </a:solidFill>
                <a:effectLst/>
                <a:latin typeface="+mn-lt"/>
                <a:ea typeface="+mn-ea"/>
                <a:cs typeface="+mn-cs"/>
              </a:rPr>
              <a:t>Goodness-of-fit metrics for various mixed effects logistic regression models on data collected from the exit survey. These</a:t>
            </a:r>
            <a:r>
              <a:rPr lang="en-US" sz="1100" i="0" kern="1200" baseline="0" dirty="0" smtClean="0">
                <a:solidFill>
                  <a:schemeClr val="tx1"/>
                </a:solidFill>
                <a:effectLst/>
                <a:latin typeface="+mn-lt"/>
                <a:ea typeface="+mn-ea"/>
                <a:cs typeface="+mn-cs"/>
              </a:rPr>
              <a:t> measure relative quality of statistical models for the given set of data. </a:t>
            </a:r>
          </a:p>
          <a:p>
            <a:endParaRPr lang="en-US" sz="1100" i="0" kern="1200" dirty="0" smtClean="0">
              <a:solidFill>
                <a:schemeClr val="tx1"/>
              </a:solidFill>
              <a:effectLst/>
              <a:latin typeface="+mn-lt"/>
              <a:ea typeface="+mn-ea"/>
              <a:cs typeface="+mn-cs"/>
            </a:endParaRPr>
          </a:p>
          <a:p>
            <a:r>
              <a:rPr lang="en-US" sz="1100" i="0" kern="1200" dirty="0" smtClean="0">
                <a:solidFill>
                  <a:schemeClr val="tx1"/>
                </a:solidFill>
                <a:effectLst/>
                <a:latin typeface="+mn-lt"/>
                <a:ea typeface="+mn-ea"/>
                <a:cs typeface="+mn-cs"/>
              </a:rPr>
              <a:t>The </a:t>
            </a:r>
            <a:r>
              <a:rPr lang="en-US" sz="1100" i="0" kern="1200" dirty="0" err="1" smtClean="0">
                <a:solidFill>
                  <a:schemeClr val="tx1"/>
                </a:solidFill>
                <a:effectLst/>
                <a:latin typeface="+mn-lt"/>
                <a:ea typeface="+mn-ea"/>
                <a:cs typeface="+mn-cs"/>
              </a:rPr>
              <a:t>Akaike</a:t>
            </a:r>
            <a:r>
              <a:rPr lang="en-US" sz="1100" i="0" kern="1200" dirty="0" smtClean="0">
                <a:solidFill>
                  <a:schemeClr val="tx1"/>
                </a:solidFill>
                <a:effectLst/>
                <a:latin typeface="+mn-lt"/>
                <a:ea typeface="+mn-ea"/>
                <a:cs typeface="+mn-cs"/>
              </a:rPr>
              <a:t> information criterion (AIC) is a measure of the relative quality of statistical models for a given set of data. Given a collection of models for the data, AIC estimates the quality of each model, relative to each of the other models</a:t>
            </a:r>
            <a:r>
              <a:rPr lang="en-US" sz="1100" i="0" kern="1200" dirty="0" smtClean="0">
                <a:solidFill>
                  <a:schemeClr val="tx1"/>
                </a:solidFill>
                <a:effectLst/>
                <a:latin typeface="+mn-lt"/>
                <a:ea typeface="+mn-ea"/>
                <a:cs typeface="+mn-cs"/>
              </a:rPr>
              <a:t>.</a:t>
            </a:r>
          </a:p>
          <a:p>
            <a:endParaRPr lang="en-US" sz="1100" i="0" kern="1200" dirty="0" smtClean="0">
              <a:solidFill>
                <a:schemeClr val="tx1"/>
              </a:solidFill>
              <a:effectLst/>
              <a:latin typeface="+mn-lt"/>
              <a:ea typeface="+mn-ea"/>
              <a:cs typeface="+mn-cs"/>
            </a:endParaRPr>
          </a:p>
          <a:p>
            <a:r>
              <a:rPr lang="en-US" dirty="0" smtClean="0"/>
              <a:t>In statistics, the Bayesian information criterion (BIC) or Schwarz criterion (also SBC, SBIC) is a criterion for model selection among a finite set of models; the model with the lowest BIC is preferred. It is based, in part, on the likelihood function and it is closely related to the </a:t>
            </a:r>
            <a:r>
              <a:rPr lang="en-US" dirty="0" err="1" smtClean="0"/>
              <a:t>Akaike</a:t>
            </a:r>
            <a:r>
              <a:rPr lang="en-US" dirty="0" smtClean="0"/>
              <a:t> information criterion (AIC</a:t>
            </a:r>
            <a:r>
              <a:rPr lang="en-US" dirty="0" smtClean="0"/>
              <a:t>).</a:t>
            </a:r>
            <a:endParaRPr lang="en-US" dirty="0" smtClean="0"/>
          </a:p>
        </p:txBody>
      </p:sp>
    </p:spTree>
    <p:extLst>
      <p:ext uri="{BB962C8B-B14F-4D97-AF65-F5344CB8AC3E}">
        <p14:creationId xmlns:p14="http://schemas.microsoft.com/office/powerpoint/2010/main" val="22321796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kumimoji="1" lang="en-US" altLang="zh-CN" dirty="0" smtClean="0"/>
              <a:t>Receiver Operating Characteristics or ROC curve has been used to measure performance of the binary logistic</a:t>
            </a:r>
            <a:r>
              <a:rPr kumimoji="1" lang="en-US" altLang="zh-CN" baseline="0" dirty="0" smtClean="0"/>
              <a:t> regression model when it’s discrimination threshold is changed. You can plot TPR against FPR at various settings to determine the best fit. </a:t>
            </a:r>
            <a:r>
              <a:rPr kumimoji="1" lang="en-US" altLang="zh-CN" dirty="0" smtClean="0"/>
              <a:t/>
            </a:r>
            <a:br>
              <a:rPr kumimoji="1" lang="en-US" altLang="zh-CN" dirty="0" smtClean="0"/>
            </a:br>
            <a:endParaRPr kumimoji="1" lang="en-US" altLang="zh-CN" dirty="0" smtClean="0"/>
          </a:p>
          <a:p>
            <a:r>
              <a:rPr kumimoji="1" lang="en-US" altLang="zh-CN" dirty="0" smtClean="0"/>
              <a:t>So</a:t>
            </a:r>
            <a:r>
              <a:rPr kumimoji="1" lang="en-US" altLang="zh-CN" baseline="0" dirty="0" smtClean="0"/>
              <a:t> the results they’ve reached is that when the screen was on best fit was a model including visibility, name. Fit has been improved once permission type was removed which </a:t>
            </a:r>
            <a:r>
              <a:rPr kumimoji="1" lang="en-US" altLang="zh-CN" dirty="0" smtClean="0"/>
              <a:t>shows </a:t>
            </a:r>
            <a:r>
              <a:rPr kumimoji="1" lang="en-US" altLang="zh-CN" b="1" dirty="0" smtClean="0"/>
              <a:t>that the decision to block a permission request was based on contextual factors: users do not categorically deny permission requests based solely on the type of resource being accessed</a:t>
            </a:r>
            <a:r>
              <a:rPr kumimoji="1" lang="en-US" altLang="zh-CN" dirty="0" smtClean="0"/>
              <a:t> (i.e., they also account for their trust in the application, as well as whether they happened to be actively using it). </a:t>
            </a:r>
          </a:p>
          <a:p>
            <a:endParaRPr kumimoji="1" lang="en-US" altLang="zh-CN" dirty="0" smtClean="0"/>
          </a:p>
          <a:p>
            <a:r>
              <a:rPr kumimoji="1" lang="en-US" altLang="zh-CN" b="1" dirty="0" smtClean="0"/>
              <a:t>When the screen was off, however, the effect of permission type was relatively stronger</a:t>
            </a:r>
            <a:r>
              <a:rPr kumimoji="1" lang="en-US" altLang="zh-CN" dirty="0" smtClean="0"/>
              <a:t>. The strong subject effect in both models indicates that these decisions vary from one user to the next. As a result, any classifier developed to automatically decide whether to block a permission at runtime (or prompt the user) will need to be tailored to that particular user’s needs.</a:t>
            </a:r>
            <a:endParaRPr lang="en-US" dirty="0"/>
          </a:p>
        </p:txBody>
      </p:sp>
    </p:spTree>
    <p:extLst>
      <p:ext uri="{BB962C8B-B14F-4D97-AF65-F5344CB8AC3E}">
        <p14:creationId xmlns:p14="http://schemas.microsoft.com/office/powerpoint/2010/main" val="13311316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 first field study to quantify the permission usage by third party applications under realistic circumstances.</a:t>
            </a:r>
          </a:p>
          <a:p>
            <a:r>
              <a:rPr lang="en-US" dirty="0" smtClean="0"/>
              <a:t>Show that participants want to block access to protected resources a third of time. </a:t>
            </a:r>
          </a:p>
          <a:p>
            <a:r>
              <a:rPr lang="en-US" dirty="0" smtClean="0"/>
              <a:t>Model users’ decisions and show how a runtime classifier may be able to determine when to confront users with permission decisions.</a:t>
            </a:r>
          </a:p>
          <a:p>
            <a:r>
              <a:rPr lang="en-US" dirty="0" smtClean="0"/>
              <a:t>showing the circumstances in which Android permission</a:t>
            </a:r>
          </a:p>
          <a:p>
            <a:r>
              <a:rPr lang="en-US" dirty="0" smtClean="0"/>
              <a:t>requests are made under real-world usage</a:t>
            </a:r>
            <a:endParaRPr lang="en-US" dirty="0"/>
          </a:p>
        </p:txBody>
      </p:sp>
    </p:spTree>
    <p:extLst>
      <p:ext uri="{BB962C8B-B14F-4D97-AF65-F5344CB8AC3E}">
        <p14:creationId xmlns:p14="http://schemas.microsoft.com/office/powerpoint/2010/main" val="31186329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algn="just">
              <a:lnSpc>
                <a:spcPct val="107000"/>
              </a:lnSpc>
              <a:spcBef>
                <a:spcPts val="0"/>
              </a:spcBef>
              <a:spcAft>
                <a:spcPts val="800"/>
              </a:spcAft>
            </a:pPr>
            <a:r>
              <a:rPr lang="en-US" dirty="0" err="1" smtClean="0"/>
              <a:t>Nissenbaum’s</a:t>
            </a:r>
            <a:r>
              <a:rPr lang="en-US" dirty="0" smtClean="0"/>
              <a:t> theory-39 pages </a:t>
            </a:r>
            <a:r>
              <a:rPr lang="en-US" dirty="0" smtClean="0"/>
              <a:t>Helen </a:t>
            </a:r>
            <a:r>
              <a:rPr lang="en-US" dirty="0" err="1" smtClean="0"/>
              <a:t>Nissenbaum</a:t>
            </a:r>
            <a:r>
              <a:rPr lang="en-US" dirty="0" smtClean="0"/>
              <a:t>, Washington Law Review –situational </a:t>
            </a:r>
            <a:r>
              <a:rPr lang="en-US" dirty="0" smtClean="0"/>
              <a:t>honesty</a:t>
            </a:r>
          </a:p>
          <a:p>
            <a:pPr marL="0" marR="0" algn="just">
              <a:lnSpc>
                <a:spcPct val="107000"/>
              </a:lnSpc>
              <a:spcBef>
                <a:spcPts val="0"/>
              </a:spcBef>
              <a:spcAft>
                <a:spcPts val="800"/>
              </a:spcAft>
            </a:pPr>
            <a:endParaRPr lang="en-US" dirty="0" smtClean="0"/>
          </a:p>
          <a:p>
            <a:pPr marL="0" marR="0" algn="just">
              <a:lnSpc>
                <a:spcPct val="107000"/>
              </a:lnSpc>
              <a:spcBef>
                <a:spcPts val="0"/>
              </a:spcBef>
              <a:spcAft>
                <a:spcPts val="800"/>
              </a:spcAft>
            </a:pPr>
            <a:r>
              <a:rPr lang="en-US" sz="1100" b="0" i="0" kern="1200" dirty="0" err="1" smtClean="0">
                <a:solidFill>
                  <a:schemeClr val="tx1"/>
                </a:solidFill>
                <a:effectLst/>
                <a:latin typeface="+mn-lt"/>
                <a:ea typeface="+mn-ea"/>
                <a:cs typeface="+mn-cs"/>
              </a:rPr>
              <a:t>Resevoir</a:t>
            </a:r>
            <a:r>
              <a:rPr lang="en-US" sz="1100" b="0" i="0" kern="1200" baseline="0" dirty="0" smtClean="0">
                <a:solidFill>
                  <a:schemeClr val="tx1"/>
                </a:solidFill>
                <a:effectLst/>
                <a:latin typeface="+mn-lt"/>
                <a:ea typeface="+mn-ea"/>
                <a:cs typeface="+mn-cs"/>
              </a:rPr>
              <a:t> sampling algorithm - </a:t>
            </a:r>
            <a:r>
              <a:rPr lang="en-US" sz="1100" b="0" i="0" kern="1200" dirty="0" smtClean="0">
                <a:solidFill>
                  <a:schemeClr val="tx1"/>
                </a:solidFill>
                <a:effectLst/>
                <a:latin typeface="+mn-lt"/>
                <a:ea typeface="+mn-ea"/>
                <a:cs typeface="+mn-cs"/>
              </a:rPr>
              <a:t>randomly choosing a </a:t>
            </a:r>
            <a:r>
              <a:rPr lang="en-US" sz="1100" b="0" i="0" u="none" strike="noStrike" kern="1200" dirty="0" smtClean="0">
                <a:solidFill>
                  <a:schemeClr val="tx1"/>
                </a:solidFill>
                <a:effectLst/>
                <a:latin typeface="+mn-lt"/>
                <a:ea typeface="+mn-ea"/>
                <a:cs typeface="+mn-cs"/>
                <a:hlinkClick r:id="rId3" tooltip="Sampling (statistics)"/>
              </a:rPr>
              <a:t>sample</a:t>
            </a:r>
            <a:r>
              <a:rPr lang="en-US" sz="1100" b="0" i="0" kern="1200" dirty="0" smtClean="0">
                <a:solidFill>
                  <a:schemeClr val="tx1"/>
                </a:solidFill>
                <a:effectLst/>
                <a:latin typeface="+mn-lt"/>
                <a:ea typeface="+mn-ea"/>
                <a:cs typeface="+mn-cs"/>
              </a:rPr>
              <a:t> of </a:t>
            </a:r>
            <a:r>
              <a:rPr lang="en-US" sz="1100" b="0" i="1" kern="1200" dirty="0" smtClean="0">
                <a:solidFill>
                  <a:schemeClr val="tx1"/>
                </a:solidFill>
                <a:effectLst/>
                <a:latin typeface="+mn-lt"/>
                <a:ea typeface="+mn-ea"/>
                <a:cs typeface="+mn-cs"/>
              </a:rPr>
              <a:t>k</a:t>
            </a:r>
            <a:r>
              <a:rPr lang="en-US" sz="1100" b="0" i="0" kern="1200" dirty="0" smtClean="0">
                <a:solidFill>
                  <a:schemeClr val="tx1"/>
                </a:solidFill>
                <a:effectLst/>
                <a:latin typeface="+mn-lt"/>
                <a:ea typeface="+mn-ea"/>
                <a:cs typeface="+mn-cs"/>
              </a:rPr>
              <a:t> items from a list </a:t>
            </a:r>
            <a:r>
              <a:rPr lang="en-US" sz="1100" b="0" i="1" kern="1200" dirty="0" smtClean="0">
                <a:solidFill>
                  <a:schemeClr val="tx1"/>
                </a:solidFill>
                <a:effectLst/>
                <a:latin typeface="+mn-lt"/>
                <a:ea typeface="+mn-ea"/>
                <a:cs typeface="+mn-cs"/>
              </a:rPr>
              <a:t>S</a:t>
            </a:r>
            <a:r>
              <a:rPr lang="en-US" sz="1100" b="0" i="0" kern="1200" dirty="0" smtClean="0">
                <a:solidFill>
                  <a:schemeClr val="tx1"/>
                </a:solidFill>
                <a:effectLst/>
                <a:latin typeface="+mn-lt"/>
                <a:ea typeface="+mn-ea"/>
                <a:cs typeface="+mn-cs"/>
              </a:rPr>
              <a:t> containing </a:t>
            </a:r>
            <a:r>
              <a:rPr lang="en-US" sz="1100" b="0" i="1" kern="1200" dirty="0" smtClean="0">
                <a:solidFill>
                  <a:schemeClr val="tx1"/>
                </a:solidFill>
                <a:effectLst/>
                <a:latin typeface="+mn-lt"/>
                <a:ea typeface="+mn-ea"/>
                <a:cs typeface="+mn-cs"/>
              </a:rPr>
              <a:t>n</a:t>
            </a:r>
            <a:r>
              <a:rPr lang="en-US" sz="1100" b="0" i="0" kern="1200" dirty="0" smtClean="0">
                <a:solidFill>
                  <a:schemeClr val="tx1"/>
                </a:solidFill>
                <a:effectLst/>
                <a:latin typeface="+mn-lt"/>
                <a:ea typeface="+mn-ea"/>
                <a:cs typeface="+mn-cs"/>
              </a:rPr>
              <a:t> items, where </a:t>
            </a:r>
            <a:r>
              <a:rPr lang="en-US" sz="1100" b="0" i="1" kern="1200" dirty="0" smtClean="0">
                <a:solidFill>
                  <a:schemeClr val="tx1"/>
                </a:solidFill>
                <a:effectLst/>
                <a:latin typeface="+mn-lt"/>
                <a:ea typeface="+mn-ea"/>
                <a:cs typeface="+mn-cs"/>
              </a:rPr>
              <a:t>n</a:t>
            </a:r>
            <a:r>
              <a:rPr lang="en-US" sz="1100" b="0" i="0" kern="1200" dirty="0" smtClean="0">
                <a:solidFill>
                  <a:schemeClr val="tx1"/>
                </a:solidFill>
                <a:effectLst/>
                <a:latin typeface="+mn-lt"/>
                <a:ea typeface="+mn-ea"/>
                <a:cs typeface="+mn-cs"/>
              </a:rPr>
              <a:t> is either a very large or unknown </a:t>
            </a:r>
            <a:r>
              <a:rPr lang="en-US" sz="1100" b="0" i="0" kern="1200" dirty="0" err="1" smtClean="0">
                <a:solidFill>
                  <a:schemeClr val="tx1"/>
                </a:solidFill>
                <a:effectLst/>
                <a:latin typeface="+mn-lt"/>
                <a:ea typeface="+mn-ea"/>
                <a:cs typeface="+mn-cs"/>
              </a:rPr>
              <a:t>numbe</a:t>
            </a:r>
            <a:endParaRPr dirty="0"/>
          </a:p>
        </p:txBody>
      </p:sp>
    </p:spTree>
    <p:extLst>
      <p:ext uri="{BB962C8B-B14F-4D97-AF65-F5344CB8AC3E}">
        <p14:creationId xmlns:p14="http://schemas.microsoft.com/office/powerpoint/2010/main" val="3070036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This is a screenshot of permissions requested by Facebook, and as</a:t>
            </a:r>
            <a:r>
              <a:rPr lang="en-US" baseline="0" dirty="0" smtClean="0"/>
              <a:t> you can see a user can’t choose which permissions to grant, even though this includes a LOT of permissions.</a:t>
            </a:r>
            <a:endParaRPr lang="en-US" dirty="0"/>
          </a:p>
        </p:txBody>
      </p:sp>
    </p:spTree>
    <p:extLst>
      <p:ext uri="{BB962C8B-B14F-4D97-AF65-F5344CB8AC3E}">
        <p14:creationId xmlns:p14="http://schemas.microsoft.com/office/powerpoint/2010/main" val="3387201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algn="just">
              <a:lnSpc>
                <a:spcPct val="107000"/>
              </a:lnSpc>
              <a:spcBef>
                <a:spcPts val="0"/>
              </a:spcBef>
              <a:spcAft>
                <a:spcPts val="80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-Several </a:t>
            </a:r>
            <a:r>
              <a:rPr lang="en-US" sz="1100" b="1" dirty="0" smtClean="0">
                <a:effectLst/>
                <a:latin typeface="Calibri" panose="020F0502020204030204" pitchFamily="34" charset="0"/>
                <a:ea typeface="Calibri" panose="020F0502020204030204" pitchFamily="34" charset="0"/>
                <a:cs typeface="Times New Roman" panose="02020603050405020304" pitchFamily="18" charset="0"/>
              </a:rPr>
              <a:t>problems with permissions fixed in Android version 6.0; Marshmallow</a:t>
            </a:r>
            <a:endParaRPr lang="en-US" sz="1100" b="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100" b="0" dirty="0" smtClean="0">
                <a:effectLst/>
                <a:latin typeface="Calibri" panose="020F0502020204030204" pitchFamily="34" charset="0"/>
                <a:ea typeface="Calibri" panose="020F0502020204030204" pitchFamily="34" charset="0"/>
                <a:cs typeface="Times New Roman" panose="02020603050405020304" pitchFamily="18" charset="0"/>
              </a:rPr>
              <a:t>-</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Permissions</a:t>
            </a:r>
            <a:r>
              <a:rPr lang="en-US" sz="1100" baseline="0" dirty="0" smtClean="0">
                <a:effectLst/>
                <a:latin typeface="Calibri" panose="020F0502020204030204" pitchFamily="34" charset="0"/>
                <a:ea typeface="Calibri" panose="020F0502020204030204" pitchFamily="34" charset="0"/>
                <a:cs typeface="Times New Roman" panose="02020603050405020304" pitchFamily="18" charset="0"/>
              </a:rPr>
              <a:t> can be granted at </a:t>
            </a:r>
            <a:r>
              <a:rPr lang="en-US" sz="1100" b="1" baseline="0" dirty="0" smtClean="0">
                <a:effectLst/>
                <a:latin typeface="Calibri" panose="020F0502020204030204" pitchFamily="34" charset="0"/>
                <a:ea typeface="Calibri" panose="020F0502020204030204" pitchFamily="34" charset="0"/>
                <a:cs typeface="Times New Roman" panose="02020603050405020304" pitchFamily="18" charset="0"/>
              </a:rPr>
              <a:t>runtime</a:t>
            </a:r>
            <a:r>
              <a:rPr lang="en-US" sz="1100" baseline="0" dirty="0" smtClean="0">
                <a:effectLst/>
                <a:latin typeface="Calibri" panose="020F0502020204030204" pitchFamily="34" charset="0"/>
                <a:ea typeface="Calibri" panose="020F0502020204030204" pitchFamily="34" charset="0"/>
                <a:cs typeface="Times New Roman" panose="02020603050405020304" pitchFamily="18" charset="0"/>
              </a:rPr>
              <a:t>, instead of install time and can be reverted later. </a:t>
            </a:r>
          </a:p>
          <a:p>
            <a:pPr marL="0" marR="0" algn="just">
              <a:lnSpc>
                <a:spcPct val="107000"/>
              </a:lnSpc>
              <a:spcBef>
                <a:spcPts val="0"/>
              </a:spcBef>
              <a:spcAft>
                <a:spcPts val="800"/>
              </a:spcAft>
            </a:pPr>
            <a:r>
              <a:rPr lang="en-US" sz="1100" baseline="0" dirty="0" smtClean="0">
                <a:effectLst/>
                <a:latin typeface="Calibri" panose="020F0502020204030204" pitchFamily="34" charset="0"/>
                <a:ea typeface="Calibri" panose="020F0502020204030204" pitchFamily="34" charset="0"/>
                <a:cs typeface="Times New Roman" panose="02020603050405020304" pitchFamily="18" charset="0"/>
              </a:rPr>
              <a:t>-</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Permissions have been divided into two categories; </a:t>
            </a:r>
            <a:r>
              <a:rPr lang="en-US" sz="1100" b="1" dirty="0" smtClean="0">
                <a:effectLst/>
                <a:latin typeface="Calibri" panose="020F0502020204030204" pitchFamily="34" charset="0"/>
                <a:ea typeface="Calibri" panose="020F0502020204030204" pitchFamily="34" charset="0"/>
                <a:cs typeface="Times New Roman" panose="02020603050405020304" pitchFamily="18" charset="0"/>
              </a:rPr>
              <a:t>PERMISSION_NORMAL and PERMISSION_DANGEROUS</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80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-Normal permissions cover areas where the</a:t>
            </a:r>
            <a:r>
              <a:rPr lang="en-US" sz="1100" b="1" dirty="0" smtClean="0">
                <a:effectLst/>
                <a:latin typeface="Calibri" panose="020F0502020204030204" pitchFamily="34" charset="0"/>
                <a:ea typeface="Calibri" panose="020F0502020204030204" pitchFamily="34" charset="0"/>
                <a:cs typeface="Times New Roman" panose="02020603050405020304" pitchFamily="18" charset="0"/>
              </a:rPr>
              <a:t> app needs to access data outside the applications' sandbox</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but the risk to user privacy is </a:t>
            </a:r>
            <a:r>
              <a:rPr lang="en-US" sz="1100" b="1" dirty="0" smtClean="0">
                <a:effectLst/>
                <a:latin typeface="Calibri" panose="020F0502020204030204" pitchFamily="34" charset="0"/>
                <a:ea typeface="Calibri" panose="020F0502020204030204" pitchFamily="34" charset="0"/>
                <a:cs typeface="Times New Roman" panose="02020603050405020304" pitchFamily="18" charset="0"/>
              </a:rPr>
              <a:t>low</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as defined by Android. </a:t>
            </a:r>
          </a:p>
          <a:p>
            <a:pPr marL="0" marR="0" algn="just">
              <a:lnSpc>
                <a:spcPct val="107000"/>
              </a:lnSpc>
              <a:spcBef>
                <a:spcPts val="0"/>
              </a:spcBef>
              <a:spcAft>
                <a:spcPts val="80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-These permissions are </a:t>
            </a:r>
            <a:r>
              <a:rPr lang="en-US" sz="1100" b="1" dirty="0" smtClean="0">
                <a:effectLst/>
                <a:latin typeface="Calibri" panose="020F0502020204030204" pitchFamily="34" charset="0"/>
                <a:ea typeface="Calibri" panose="020F0502020204030204" pitchFamily="34" charset="0"/>
                <a:cs typeface="Times New Roman" panose="02020603050405020304" pitchFamily="18" charset="0"/>
              </a:rPr>
              <a:t>granted automatically </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by the application. </a:t>
            </a:r>
          </a:p>
          <a:p>
            <a:pPr marL="0" marR="0" algn="just">
              <a:lnSpc>
                <a:spcPct val="107000"/>
              </a:lnSpc>
              <a:spcBef>
                <a:spcPts val="0"/>
              </a:spcBef>
              <a:spcAft>
                <a:spcPts val="80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-Dangerous permissions on the other hand are </a:t>
            </a:r>
            <a:r>
              <a:rPr lang="en-US" sz="1100" b="1" dirty="0" smtClean="0">
                <a:effectLst/>
                <a:latin typeface="Calibri" panose="020F0502020204030204" pitchFamily="34" charset="0"/>
                <a:ea typeface="Calibri" panose="020F0502020204030204" pitchFamily="34" charset="0"/>
                <a:cs typeface="Times New Roman" panose="02020603050405020304" pitchFamily="18" charset="0"/>
              </a:rPr>
              <a:t>further divided </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into classes. </a:t>
            </a:r>
          </a:p>
        </p:txBody>
      </p:sp>
    </p:spTree>
    <p:extLst>
      <p:ext uri="{BB962C8B-B14F-4D97-AF65-F5344CB8AC3E}">
        <p14:creationId xmlns:p14="http://schemas.microsoft.com/office/powerpoint/2010/main" val="29826774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These are</a:t>
            </a:r>
            <a:r>
              <a:rPr lang="en-US" baseline="0" dirty="0" smtClean="0"/>
              <a:t> a list of permissions classified as “normal”. </a:t>
            </a:r>
            <a:br>
              <a:rPr lang="en-US" baseline="0" dirty="0" smtClean="0"/>
            </a:br>
            <a:r>
              <a:rPr lang="en-US" baseline="0" dirty="0" smtClean="0"/>
              <a:t>Risky :</a:t>
            </a:r>
          </a:p>
          <a:p>
            <a:r>
              <a:rPr lang="en-US" baseline="0" dirty="0" smtClean="0"/>
              <a:t>ACCESS_WIFI_STATE</a:t>
            </a:r>
            <a:br>
              <a:rPr lang="en-US" baseline="0" dirty="0" smtClean="0"/>
            </a:br>
            <a:r>
              <a:rPr lang="en-US" baseline="0" dirty="0" smtClean="0"/>
              <a:t>CHANGE_NETWORK_STATE</a:t>
            </a:r>
            <a:br>
              <a:rPr lang="en-US" baseline="0" dirty="0" smtClean="0"/>
            </a:br>
            <a:r>
              <a:rPr lang="en-US" baseline="0" dirty="0" smtClean="0"/>
              <a:t>INTERNET</a:t>
            </a:r>
            <a:br>
              <a:rPr lang="en-US" baseline="0" dirty="0" smtClean="0"/>
            </a:br>
            <a:r>
              <a:rPr lang="en-US" baseline="0" dirty="0" smtClean="0"/>
              <a:t>REORDER_TASKS</a:t>
            </a:r>
            <a:endParaRPr lang="en-US" dirty="0"/>
          </a:p>
        </p:txBody>
      </p:sp>
    </p:spTree>
    <p:extLst>
      <p:ext uri="{BB962C8B-B14F-4D97-AF65-F5344CB8AC3E}">
        <p14:creationId xmlns:p14="http://schemas.microsoft.com/office/powerpoint/2010/main" val="192177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-When a ‘dangerous’ permission is requested if an app does not have any permissions in that group a runtime notification pops up where the user can choose to grant/revoke permission. If another permission in that group has already been granted, the app goes ahead and grants it without notifying the user. </a:t>
            </a:r>
            <a:endParaRPr lang="en-US" sz="1100" dirty="0" smtClean="0"/>
          </a:p>
          <a:p>
            <a:r>
              <a:rPr lang="en-US" sz="1100" dirty="0" smtClean="0"/>
              <a:t>-This</a:t>
            </a:r>
            <a:r>
              <a:rPr lang="en-US" sz="1100" baseline="0" dirty="0" smtClean="0"/>
              <a:t> is a set of dangerous permissions. As you can see  READ_CONTACTS and WRITE_CONTACTS are in the same group. Therefore if an app requests WRITE_CONTACTS permission and READ_CONTACTS has already been granted, it will not notify the user. </a:t>
            </a:r>
          </a:p>
          <a:p>
            <a:endParaRPr lang="en-US" sz="1100" baseline="0" dirty="0" smtClean="0"/>
          </a:p>
          <a:p>
            <a:r>
              <a:rPr lang="en-US" sz="1100" baseline="0" dirty="0" smtClean="0"/>
              <a:t/>
            </a:r>
            <a:br>
              <a:rPr lang="en-US" sz="1100" baseline="0" dirty="0" smtClean="0"/>
            </a:br>
            <a:r>
              <a:rPr lang="en-US" sz="1100" baseline="0" dirty="0" smtClean="0"/>
              <a:t>Similarly permissions not listed here are classified as ‘Normal and granted automatically. These include:</a:t>
            </a:r>
          </a:p>
        </p:txBody>
      </p:sp>
    </p:spTree>
    <p:extLst>
      <p:ext uri="{BB962C8B-B14F-4D97-AF65-F5344CB8AC3E}">
        <p14:creationId xmlns:p14="http://schemas.microsoft.com/office/powerpoint/2010/main" val="99531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This is a screenshot of Android requesting permissions at runtime on</a:t>
            </a:r>
            <a:r>
              <a:rPr lang="en-US" baseline="0" dirty="0" smtClean="0"/>
              <a:t> a device running Marshmallow. Permissions can be toggled after they have been granted.</a:t>
            </a:r>
            <a:endParaRPr lang="en-US" dirty="0"/>
          </a:p>
        </p:txBody>
      </p:sp>
    </p:spTree>
    <p:extLst>
      <p:ext uri="{BB962C8B-B14F-4D97-AF65-F5344CB8AC3E}">
        <p14:creationId xmlns:p14="http://schemas.microsoft.com/office/powerpoint/2010/main" val="536815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i="0" kern="1200" dirty="0" smtClean="0">
                <a:solidFill>
                  <a:schemeClr val="tx1"/>
                </a:solidFill>
                <a:effectLst/>
                <a:latin typeface="+mn-lt"/>
                <a:ea typeface="+mn-ea"/>
                <a:cs typeface="+mn-cs"/>
              </a:rPr>
              <a:t>Now we come to the main problem highlighted in the paper</a:t>
            </a:r>
            <a:r>
              <a:rPr lang="en-US" sz="1100" b="1" i="0" kern="1200" dirty="0" smtClean="0">
                <a:solidFill>
                  <a:schemeClr val="tx1"/>
                </a:solidFill>
                <a:effectLst/>
                <a:latin typeface="+mn-lt"/>
                <a:ea typeface="+mn-ea"/>
                <a:cs typeface="+mn-cs"/>
              </a:rPr>
              <a:t>. Developers are given freedom and responsibility </a:t>
            </a:r>
            <a:r>
              <a:rPr lang="en-US" sz="1100" i="0" kern="1200" dirty="0" smtClean="0">
                <a:solidFill>
                  <a:schemeClr val="tx1"/>
                </a:solidFill>
                <a:effectLst/>
                <a:latin typeface="+mn-lt"/>
                <a:ea typeface="+mn-ea"/>
                <a:cs typeface="+mn-cs"/>
              </a:rPr>
              <a:t>in</a:t>
            </a:r>
            <a:r>
              <a:rPr lang="en-US" sz="1100" i="0" kern="1200" baseline="0" dirty="0" smtClean="0">
                <a:solidFill>
                  <a:schemeClr val="tx1"/>
                </a:solidFill>
                <a:effectLst/>
                <a:latin typeface="+mn-lt"/>
                <a:ea typeface="+mn-ea"/>
                <a:cs typeface="+mn-cs"/>
              </a:rPr>
              <a:t> when uploading apps to </a:t>
            </a:r>
            <a:r>
              <a:rPr lang="en-US" sz="1100" i="0" kern="1200" baseline="0" dirty="0" err="1" smtClean="0">
                <a:solidFill>
                  <a:schemeClr val="tx1"/>
                </a:solidFill>
                <a:effectLst/>
                <a:latin typeface="+mn-lt"/>
                <a:ea typeface="+mn-ea"/>
                <a:cs typeface="+mn-cs"/>
              </a:rPr>
              <a:t>PlayStore</a:t>
            </a:r>
            <a:r>
              <a:rPr lang="en-US" sz="1100" i="0" kern="1200" baseline="0" dirty="0" smtClean="0">
                <a:solidFill>
                  <a:schemeClr val="tx1"/>
                </a:solidFill>
                <a:effectLst/>
                <a:latin typeface="+mn-lt"/>
                <a:ea typeface="+mn-ea"/>
                <a:cs typeface="+mn-cs"/>
              </a:rPr>
              <a:t>, unlike </a:t>
            </a:r>
            <a:r>
              <a:rPr lang="en-US" sz="1100" i="0" kern="1200" baseline="0" dirty="0" err="1" smtClean="0">
                <a:solidFill>
                  <a:schemeClr val="tx1"/>
                </a:solidFill>
                <a:effectLst/>
                <a:latin typeface="+mn-lt"/>
                <a:ea typeface="+mn-ea"/>
                <a:cs typeface="+mn-cs"/>
              </a:rPr>
              <a:t>iOS</a:t>
            </a:r>
            <a:r>
              <a:rPr lang="en-US" sz="1100" i="0" kern="1200" baseline="0" dirty="0" smtClean="0">
                <a:solidFill>
                  <a:schemeClr val="tx1"/>
                </a:solidFill>
                <a:effectLst/>
                <a:latin typeface="+mn-lt"/>
                <a:ea typeface="+mn-ea"/>
                <a:cs typeface="+mn-cs"/>
              </a:rPr>
              <a:t>, Windows and BB which all have a centralized monitoring process before uploading apps. They’re supposed to follow principle of </a:t>
            </a:r>
            <a:r>
              <a:rPr lang="en-US" sz="1100" b="1" i="0" kern="1200" baseline="0" dirty="0" smtClean="0">
                <a:solidFill>
                  <a:schemeClr val="tx1"/>
                </a:solidFill>
                <a:effectLst/>
                <a:latin typeface="+mn-lt"/>
                <a:ea typeface="+mn-ea"/>
                <a:cs typeface="+mn-cs"/>
              </a:rPr>
              <a:t>least privilege</a:t>
            </a:r>
            <a:r>
              <a:rPr lang="en-US" sz="1100" i="0" kern="1200" baseline="0" dirty="0" smtClean="0">
                <a:solidFill>
                  <a:schemeClr val="tx1"/>
                </a:solidFill>
                <a:effectLst/>
                <a:latin typeface="+mn-lt"/>
                <a:ea typeface="+mn-ea"/>
                <a:cs typeface="+mn-cs"/>
              </a:rPr>
              <a:t>. Results in </a:t>
            </a:r>
            <a:r>
              <a:rPr lang="en-US" sz="1100" b="1" i="0" kern="1200" baseline="0" dirty="0" smtClean="0">
                <a:solidFill>
                  <a:schemeClr val="tx1"/>
                </a:solidFill>
                <a:effectLst/>
                <a:latin typeface="+mn-lt"/>
                <a:ea typeface="+mn-ea"/>
                <a:cs typeface="+mn-cs"/>
              </a:rPr>
              <a:t>permission creep. </a:t>
            </a:r>
            <a:br>
              <a:rPr lang="en-US" sz="1100" b="1" i="0" kern="1200" baseline="0" dirty="0" smtClean="0">
                <a:solidFill>
                  <a:schemeClr val="tx1"/>
                </a:solidFill>
                <a:effectLst/>
                <a:latin typeface="+mn-lt"/>
                <a:ea typeface="+mn-ea"/>
                <a:cs typeface="+mn-cs"/>
              </a:rPr>
            </a:br>
            <a:r>
              <a:rPr lang="en-US" sz="1100" i="0" kern="1200" baseline="0" dirty="0" smtClean="0">
                <a:solidFill>
                  <a:schemeClr val="tx1"/>
                </a:solidFill>
                <a:effectLst/>
                <a:latin typeface="+mn-lt"/>
                <a:ea typeface="+mn-ea"/>
                <a:cs typeface="+mn-cs"/>
              </a:rPr>
              <a:t/>
            </a:r>
            <a:br>
              <a:rPr lang="en-US" sz="1100" i="0" kern="1200" baseline="0" dirty="0" smtClean="0">
                <a:solidFill>
                  <a:schemeClr val="tx1"/>
                </a:solidFill>
                <a:effectLst/>
                <a:latin typeface="+mn-lt"/>
                <a:ea typeface="+mn-ea"/>
                <a:cs typeface="+mn-cs"/>
              </a:rPr>
            </a:br>
            <a:r>
              <a:rPr lang="en-US" sz="1100" i="0" kern="1200" baseline="0" dirty="0" smtClean="0">
                <a:solidFill>
                  <a:schemeClr val="tx1"/>
                </a:solidFill>
                <a:effectLst/>
                <a:latin typeface="+mn-lt"/>
                <a:ea typeface="+mn-ea"/>
                <a:cs typeface="+mn-cs"/>
              </a:rPr>
              <a:t>Users not knowledgeable about privacy, and </a:t>
            </a:r>
            <a:r>
              <a:rPr lang="en-US" sz="1100" b="1" i="0" kern="1200" baseline="0" dirty="0" smtClean="0">
                <a:solidFill>
                  <a:schemeClr val="tx1"/>
                </a:solidFill>
                <a:effectLst/>
                <a:latin typeface="+mn-lt"/>
                <a:ea typeface="+mn-ea"/>
                <a:cs typeface="+mn-cs"/>
              </a:rPr>
              <a:t>lack contextual cues to understand how privacy applies in a particular situation</a:t>
            </a:r>
            <a:r>
              <a:rPr lang="en-US" sz="1100" i="0" kern="1200" baseline="0" dirty="0" smtClean="0">
                <a:solidFill>
                  <a:schemeClr val="tx1"/>
                </a:solidFill>
                <a:effectLst/>
                <a:latin typeface="+mn-lt"/>
                <a:ea typeface="+mn-ea"/>
                <a:cs typeface="+mn-cs"/>
              </a:rPr>
              <a:t>. Another problem is </a:t>
            </a:r>
            <a:r>
              <a:rPr lang="en-US" sz="1100" b="1" i="0" kern="1200" baseline="0" dirty="0" smtClean="0">
                <a:solidFill>
                  <a:schemeClr val="tx1"/>
                </a:solidFill>
                <a:effectLst/>
                <a:latin typeface="+mn-lt"/>
                <a:ea typeface="+mn-ea"/>
                <a:cs typeface="+mn-cs"/>
              </a:rPr>
              <a:t>habituation</a:t>
            </a:r>
            <a:r>
              <a:rPr lang="en-US" sz="1100" i="0" kern="1200" baseline="0" dirty="0" smtClean="0">
                <a:solidFill>
                  <a:schemeClr val="tx1"/>
                </a:solidFill>
                <a:effectLst/>
                <a:latin typeface="+mn-lt"/>
                <a:ea typeface="+mn-ea"/>
                <a:cs typeface="+mn-cs"/>
              </a:rPr>
              <a:t>-which is basically something like doing something out of habit </a:t>
            </a:r>
            <a:r>
              <a:rPr lang="en-US" sz="1100" b="1" i="0" kern="1200" baseline="0" dirty="0" smtClean="0">
                <a:solidFill>
                  <a:schemeClr val="tx1"/>
                </a:solidFill>
                <a:effectLst/>
                <a:latin typeface="+mn-lt"/>
                <a:ea typeface="+mn-ea"/>
                <a:cs typeface="+mn-cs"/>
              </a:rPr>
              <a:t>e.g. License agreement</a:t>
            </a:r>
            <a:r>
              <a:rPr lang="en-US" sz="1100" i="0" kern="1200" baseline="0" dirty="0" smtClean="0">
                <a:solidFill>
                  <a:schemeClr val="tx1"/>
                </a:solidFill>
                <a:effectLst/>
                <a:latin typeface="+mn-lt"/>
                <a:ea typeface="+mn-ea"/>
                <a:cs typeface="+mn-cs"/>
              </a:rPr>
              <a:t>. </a:t>
            </a:r>
            <a:br>
              <a:rPr lang="en-US" sz="1100" i="0" kern="1200" baseline="0" dirty="0" smtClean="0">
                <a:solidFill>
                  <a:schemeClr val="tx1"/>
                </a:solidFill>
                <a:effectLst/>
                <a:latin typeface="+mn-lt"/>
                <a:ea typeface="+mn-ea"/>
                <a:cs typeface="+mn-cs"/>
              </a:rPr>
            </a:br>
            <a:r>
              <a:rPr lang="en-US" sz="1100" i="0" kern="1200" baseline="0" dirty="0" smtClean="0">
                <a:solidFill>
                  <a:schemeClr val="tx1"/>
                </a:solidFill>
                <a:effectLst/>
                <a:latin typeface="+mn-lt"/>
                <a:ea typeface="+mn-ea"/>
                <a:cs typeface="+mn-cs"/>
              </a:rPr>
              <a:t/>
            </a:r>
            <a:br>
              <a:rPr lang="en-US" sz="1100" i="0" kern="1200" baseline="0" dirty="0" smtClean="0">
                <a:solidFill>
                  <a:schemeClr val="tx1"/>
                </a:solidFill>
                <a:effectLst/>
                <a:latin typeface="+mn-lt"/>
                <a:ea typeface="+mn-ea"/>
                <a:cs typeface="+mn-cs"/>
              </a:rPr>
            </a:br>
            <a:r>
              <a:rPr lang="en-US" sz="1100" i="0" kern="1200" baseline="0" dirty="0" smtClean="0">
                <a:solidFill>
                  <a:schemeClr val="tx1"/>
                </a:solidFill>
                <a:effectLst/>
                <a:latin typeface="+mn-lt"/>
                <a:ea typeface="+mn-ea"/>
                <a:cs typeface="+mn-cs"/>
              </a:rPr>
              <a:t>So main problem here is that this </a:t>
            </a:r>
            <a:r>
              <a:rPr lang="en-US" sz="1100" b="1" i="0" kern="1200" baseline="0" dirty="0" smtClean="0">
                <a:solidFill>
                  <a:schemeClr val="tx1"/>
                </a:solidFill>
                <a:effectLst/>
                <a:latin typeface="+mn-lt"/>
                <a:ea typeface="+mn-ea"/>
                <a:cs typeface="+mn-cs"/>
              </a:rPr>
              <a:t>personal information can be granted in ways that defy user expectations</a:t>
            </a:r>
            <a:r>
              <a:rPr lang="en-US" sz="1100" i="0" kern="1200" baseline="0" dirty="0" smtClean="0">
                <a:solidFill>
                  <a:schemeClr val="tx1"/>
                </a:solidFill>
                <a:effectLst/>
                <a:latin typeface="+mn-lt"/>
                <a:ea typeface="+mn-ea"/>
                <a:cs typeface="+mn-cs"/>
              </a:rPr>
              <a:t>.</a:t>
            </a:r>
            <a:r>
              <a:rPr lang="en-US" sz="1100" i="0" kern="1200" dirty="0" smtClean="0">
                <a:solidFill>
                  <a:schemeClr val="tx1"/>
                </a:solidFill>
                <a:effectLst/>
                <a:latin typeface="+mn-lt"/>
                <a:ea typeface="+mn-ea"/>
                <a:cs typeface="+mn-cs"/>
              </a:rPr>
              <a:t> So</a:t>
            </a:r>
            <a:r>
              <a:rPr lang="en-US" sz="1100" i="0" kern="1200" baseline="0" dirty="0" smtClean="0">
                <a:solidFill>
                  <a:schemeClr val="tx1"/>
                </a:solidFill>
                <a:effectLst/>
                <a:latin typeface="+mn-lt"/>
                <a:ea typeface="+mn-ea"/>
                <a:cs typeface="+mn-cs"/>
              </a:rPr>
              <a:t> the concept of </a:t>
            </a:r>
            <a:r>
              <a:rPr lang="en-US" sz="1100" i="0" kern="1200" dirty="0" smtClean="0">
                <a:solidFill>
                  <a:schemeClr val="tx1"/>
                </a:solidFill>
                <a:effectLst/>
                <a:latin typeface="+mn-lt"/>
                <a:ea typeface="+mn-ea"/>
                <a:cs typeface="+mn-cs"/>
              </a:rPr>
              <a:t>“privacy as contextual integrity” can be applied to smartphone permission systems to yield more effective permissions by </a:t>
            </a:r>
            <a:r>
              <a:rPr lang="en-US" sz="1100" b="1" i="0" kern="1200" dirty="0" smtClean="0">
                <a:solidFill>
                  <a:schemeClr val="tx1"/>
                </a:solidFill>
                <a:effectLst/>
                <a:latin typeface="+mn-lt"/>
                <a:ea typeface="+mn-ea"/>
                <a:cs typeface="+mn-cs"/>
              </a:rPr>
              <a:t>only prompting users when an application’s</a:t>
            </a:r>
            <a:r>
              <a:rPr lang="en-US" sz="1100" b="1" i="0" kern="1200" baseline="0" dirty="0" smtClean="0">
                <a:solidFill>
                  <a:schemeClr val="tx1"/>
                </a:solidFill>
                <a:effectLst/>
                <a:latin typeface="+mn-lt"/>
                <a:ea typeface="+mn-ea"/>
                <a:cs typeface="+mn-cs"/>
              </a:rPr>
              <a:t> </a:t>
            </a:r>
            <a:r>
              <a:rPr lang="en-US" sz="1100" b="1" i="0" kern="1200" dirty="0" smtClean="0">
                <a:solidFill>
                  <a:schemeClr val="tx1"/>
                </a:solidFill>
                <a:effectLst/>
                <a:latin typeface="+mn-lt"/>
                <a:ea typeface="+mn-ea"/>
                <a:cs typeface="+mn-cs"/>
              </a:rPr>
              <a:t>access to sensitive data is likely to defy expectations</a:t>
            </a:r>
            <a:br>
              <a:rPr lang="en-US" sz="1100" b="1" i="0" kern="1200" dirty="0" smtClean="0">
                <a:solidFill>
                  <a:schemeClr val="tx1"/>
                </a:solidFill>
                <a:effectLst/>
                <a:latin typeface="+mn-lt"/>
                <a:ea typeface="+mn-ea"/>
                <a:cs typeface="+mn-cs"/>
              </a:rPr>
            </a:br>
            <a:r>
              <a:rPr lang="en-US" sz="1100" i="0" kern="1200" dirty="0" smtClean="0">
                <a:solidFill>
                  <a:schemeClr val="tx1"/>
                </a:solidFill>
                <a:effectLst/>
                <a:latin typeface="+mn-lt"/>
                <a:ea typeface="+mn-ea"/>
                <a:cs typeface="+mn-cs"/>
              </a:rPr>
              <a:t/>
            </a:r>
            <a:br>
              <a:rPr lang="en-US" sz="1100" i="0" kern="1200" dirty="0" smtClean="0">
                <a:solidFill>
                  <a:schemeClr val="tx1"/>
                </a:solidFill>
                <a:effectLst/>
                <a:latin typeface="+mn-lt"/>
                <a:ea typeface="+mn-ea"/>
                <a:cs typeface="+mn-cs"/>
              </a:rPr>
            </a:br>
            <a:endParaRPr lang="en-US" dirty="0"/>
          </a:p>
        </p:txBody>
      </p:sp>
    </p:spTree>
    <p:extLst>
      <p:ext uri="{BB962C8B-B14F-4D97-AF65-F5344CB8AC3E}">
        <p14:creationId xmlns:p14="http://schemas.microsoft.com/office/powerpoint/2010/main" val="4286834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sp>
        <p:nvSpPr>
          <p:cNvPr id="10" name="Shape 10"/>
          <p:cNvSpPr/>
          <p:nvPr/>
        </p:nvSpPr>
        <p:spPr>
          <a:xfrm>
            <a:off x="0" y="100"/>
            <a:ext cx="9144000" cy="1711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sz="1400" dirty="0"/>
          </a:p>
        </p:txBody>
      </p:sp>
      <p:cxnSp>
        <p:nvCxnSpPr>
          <p:cNvPr id="11" name="Shape 11"/>
          <p:cNvCxnSpPr/>
          <p:nvPr/>
        </p:nvCxnSpPr>
        <p:spPr>
          <a:xfrm>
            <a:off x="641936" y="3597500"/>
            <a:ext cx="390299" cy="0"/>
          </a:xfrm>
          <a:prstGeom prst="straightConnector1">
            <a:avLst/>
          </a:prstGeom>
          <a:noFill/>
          <a:ln w="28575" cap="flat" cmpd="sng">
            <a:solidFill>
              <a:schemeClr val="accent1"/>
            </a:solidFill>
            <a:prstDash val="solid"/>
            <a:round/>
            <a:headEnd type="none" w="med" len="med"/>
            <a:tailEnd type="none" w="med" len="med"/>
          </a:ln>
        </p:spPr>
      </p:cxnSp>
      <p:sp>
        <p:nvSpPr>
          <p:cNvPr id="12" name="Shape 12"/>
          <p:cNvSpPr txBox="1">
            <a:spLocks noGrp="1"/>
          </p:cNvSpPr>
          <p:nvPr>
            <p:ph type="ctrTitle"/>
          </p:nvPr>
        </p:nvSpPr>
        <p:spPr>
          <a:xfrm>
            <a:off x="512700" y="1893300"/>
            <a:ext cx="8118600" cy="1522800"/>
          </a:xfrm>
          <a:prstGeom prst="rect">
            <a:avLst/>
          </a:prstGeom>
        </p:spPr>
        <p:txBody>
          <a:bodyPr lIns="91425" tIns="91425" rIns="91425" bIns="91425" anchor="b" anchorCtr="0"/>
          <a:lstStyle>
            <a:lvl1pPr lvl="0">
              <a:spcBef>
                <a:spcPts val="0"/>
              </a:spcBef>
              <a:buClr>
                <a:schemeClr val="accent1"/>
              </a:buClr>
              <a:buSzPct val="100000"/>
              <a:defRPr sz="4200">
                <a:solidFill>
                  <a:schemeClr val="accent1"/>
                </a:solidFill>
              </a:defRPr>
            </a:lvl1pPr>
            <a:lvl2pPr lvl="1">
              <a:spcBef>
                <a:spcPts val="0"/>
              </a:spcBef>
              <a:buClr>
                <a:schemeClr val="accent1"/>
              </a:buClr>
              <a:buSzPct val="100000"/>
              <a:defRPr sz="4200">
                <a:solidFill>
                  <a:schemeClr val="accent1"/>
                </a:solidFill>
              </a:defRPr>
            </a:lvl2pPr>
            <a:lvl3pPr lvl="2">
              <a:spcBef>
                <a:spcPts val="0"/>
              </a:spcBef>
              <a:buClr>
                <a:schemeClr val="accent1"/>
              </a:buClr>
              <a:buSzPct val="100000"/>
              <a:defRPr sz="4200">
                <a:solidFill>
                  <a:schemeClr val="accent1"/>
                </a:solidFill>
              </a:defRPr>
            </a:lvl3pPr>
            <a:lvl4pPr lvl="3">
              <a:spcBef>
                <a:spcPts val="0"/>
              </a:spcBef>
              <a:buClr>
                <a:schemeClr val="accent1"/>
              </a:buClr>
              <a:buSzPct val="100000"/>
              <a:defRPr sz="4200">
                <a:solidFill>
                  <a:schemeClr val="accent1"/>
                </a:solidFill>
              </a:defRPr>
            </a:lvl4pPr>
            <a:lvl5pPr lvl="4">
              <a:spcBef>
                <a:spcPts val="0"/>
              </a:spcBef>
              <a:buClr>
                <a:schemeClr val="accent1"/>
              </a:buClr>
              <a:buSzPct val="100000"/>
              <a:defRPr sz="4200">
                <a:solidFill>
                  <a:schemeClr val="accent1"/>
                </a:solidFill>
              </a:defRPr>
            </a:lvl5pPr>
            <a:lvl6pPr lvl="5">
              <a:spcBef>
                <a:spcPts val="0"/>
              </a:spcBef>
              <a:buClr>
                <a:schemeClr val="accent1"/>
              </a:buClr>
              <a:buSzPct val="100000"/>
              <a:defRPr sz="4200">
                <a:solidFill>
                  <a:schemeClr val="accent1"/>
                </a:solidFill>
              </a:defRPr>
            </a:lvl6pPr>
            <a:lvl7pPr lvl="6">
              <a:spcBef>
                <a:spcPts val="0"/>
              </a:spcBef>
              <a:buClr>
                <a:schemeClr val="accent1"/>
              </a:buClr>
              <a:buSzPct val="100000"/>
              <a:defRPr sz="4200">
                <a:solidFill>
                  <a:schemeClr val="accent1"/>
                </a:solidFill>
              </a:defRPr>
            </a:lvl7pPr>
            <a:lvl8pPr lvl="7">
              <a:spcBef>
                <a:spcPts val="0"/>
              </a:spcBef>
              <a:buClr>
                <a:schemeClr val="accent1"/>
              </a:buClr>
              <a:buSzPct val="100000"/>
              <a:defRPr sz="4200">
                <a:solidFill>
                  <a:schemeClr val="accent1"/>
                </a:solidFill>
              </a:defRPr>
            </a:lvl8pPr>
            <a:lvl9pPr lvl="8">
              <a:spcBef>
                <a:spcPts val="0"/>
              </a:spcBef>
              <a:buClr>
                <a:schemeClr val="accent1"/>
              </a:buClr>
              <a:buSzPct val="100000"/>
              <a:defRPr sz="4200">
                <a:solidFill>
                  <a:schemeClr val="accent1"/>
                </a:solidFill>
              </a:defRPr>
            </a:lvl9pPr>
          </a:lstStyle>
          <a:p>
            <a:endParaRPr/>
          </a:p>
        </p:txBody>
      </p:sp>
      <p:sp>
        <p:nvSpPr>
          <p:cNvPr id="13" name="Shape 13"/>
          <p:cNvSpPr txBox="1">
            <a:spLocks noGrp="1"/>
          </p:cNvSpPr>
          <p:nvPr>
            <p:ph type="subTitle" idx="1"/>
          </p:nvPr>
        </p:nvSpPr>
        <p:spPr>
          <a:xfrm>
            <a:off x="512700" y="3840639"/>
            <a:ext cx="8118600" cy="787500"/>
          </a:xfrm>
          <a:prstGeom prst="rect">
            <a:avLst/>
          </a:prstGeom>
        </p:spPr>
        <p:txBody>
          <a:bodyPr lIns="91425" tIns="91425" rIns="91425" bIns="91425" anchor="t" anchorCtr="0"/>
          <a:lstStyle>
            <a:lvl1pPr lvl="0">
              <a:lnSpc>
                <a:spcPct val="100000"/>
              </a:lnSpc>
              <a:spcBef>
                <a:spcPts val="0"/>
              </a:spcBef>
              <a:spcAft>
                <a:spcPts val="0"/>
              </a:spcAft>
              <a:buClr>
                <a:schemeClr val="accent2"/>
              </a:buClr>
              <a:buSzPct val="100000"/>
              <a:buNone/>
              <a:defRPr sz="2400">
                <a:solidFill>
                  <a:schemeClr val="accent2"/>
                </a:solidFill>
              </a:defRPr>
            </a:lvl1pPr>
            <a:lvl2pPr lvl="1">
              <a:lnSpc>
                <a:spcPct val="100000"/>
              </a:lnSpc>
              <a:spcBef>
                <a:spcPts val="0"/>
              </a:spcBef>
              <a:spcAft>
                <a:spcPts val="0"/>
              </a:spcAft>
              <a:buClr>
                <a:schemeClr val="accent2"/>
              </a:buClr>
              <a:buSzPct val="100000"/>
              <a:buNone/>
              <a:defRPr sz="2400">
                <a:solidFill>
                  <a:schemeClr val="accent2"/>
                </a:solidFill>
              </a:defRPr>
            </a:lvl2pPr>
            <a:lvl3pPr lvl="2">
              <a:lnSpc>
                <a:spcPct val="100000"/>
              </a:lnSpc>
              <a:spcBef>
                <a:spcPts val="0"/>
              </a:spcBef>
              <a:spcAft>
                <a:spcPts val="0"/>
              </a:spcAft>
              <a:buClr>
                <a:schemeClr val="accent2"/>
              </a:buClr>
              <a:buSzPct val="100000"/>
              <a:buNone/>
              <a:defRPr sz="2400">
                <a:solidFill>
                  <a:schemeClr val="accent2"/>
                </a:solidFill>
              </a:defRPr>
            </a:lvl3pPr>
            <a:lvl4pPr lvl="3">
              <a:lnSpc>
                <a:spcPct val="100000"/>
              </a:lnSpc>
              <a:spcBef>
                <a:spcPts val="0"/>
              </a:spcBef>
              <a:spcAft>
                <a:spcPts val="0"/>
              </a:spcAft>
              <a:buClr>
                <a:schemeClr val="accent2"/>
              </a:buClr>
              <a:buSzPct val="100000"/>
              <a:buNone/>
              <a:defRPr sz="2400">
                <a:solidFill>
                  <a:schemeClr val="accent2"/>
                </a:solidFill>
              </a:defRPr>
            </a:lvl4pPr>
            <a:lvl5pPr lvl="4">
              <a:lnSpc>
                <a:spcPct val="100000"/>
              </a:lnSpc>
              <a:spcBef>
                <a:spcPts val="0"/>
              </a:spcBef>
              <a:spcAft>
                <a:spcPts val="0"/>
              </a:spcAft>
              <a:buClr>
                <a:schemeClr val="accent2"/>
              </a:buClr>
              <a:buSzPct val="100000"/>
              <a:buNone/>
              <a:defRPr sz="2400">
                <a:solidFill>
                  <a:schemeClr val="accent2"/>
                </a:solidFill>
              </a:defRPr>
            </a:lvl5pPr>
            <a:lvl6pPr lvl="5">
              <a:lnSpc>
                <a:spcPct val="100000"/>
              </a:lnSpc>
              <a:spcBef>
                <a:spcPts val="0"/>
              </a:spcBef>
              <a:spcAft>
                <a:spcPts val="0"/>
              </a:spcAft>
              <a:buClr>
                <a:schemeClr val="accent2"/>
              </a:buClr>
              <a:buSzPct val="100000"/>
              <a:buNone/>
              <a:defRPr sz="2400">
                <a:solidFill>
                  <a:schemeClr val="accent2"/>
                </a:solidFill>
              </a:defRPr>
            </a:lvl6pPr>
            <a:lvl7pPr lvl="6">
              <a:lnSpc>
                <a:spcPct val="100000"/>
              </a:lnSpc>
              <a:spcBef>
                <a:spcPts val="0"/>
              </a:spcBef>
              <a:spcAft>
                <a:spcPts val="0"/>
              </a:spcAft>
              <a:buClr>
                <a:schemeClr val="accent2"/>
              </a:buClr>
              <a:buSzPct val="100000"/>
              <a:buNone/>
              <a:defRPr sz="2400">
                <a:solidFill>
                  <a:schemeClr val="accent2"/>
                </a:solidFill>
              </a:defRPr>
            </a:lvl7pPr>
            <a:lvl8pPr lvl="7">
              <a:lnSpc>
                <a:spcPct val="100000"/>
              </a:lnSpc>
              <a:spcBef>
                <a:spcPts val="0"/>
              </a:spcBef>
              <a:spcAft>
                <a:spcPts val="0"/>
              </a:spcAft>
              <a:buClr>
                <a:schemeClr val="accent2"/>
              </a:buClr>
              <a:buSzPct val="100000"/>
              <a:buNone/>
              <a:defRPr sz="2400">
                <a:solidFill>
                  <a:schemeClr val="accent2"/>
                </a:solidFill>
              </a:defRPr>
            </a:lvl8pPr>
            <a:lvl9pPr lvl="8">
              <a:lnSpc>
                <a:spcPct val="100000"/>
              </a:lnSpc>
              <a:spcBef>
                <a:spcPts val="0"/>
              </a:spcBef>
              <a:spcAft>
                <a:spcPts val="0"/>
              </a:spcAft>
              <a:buClr>
                <a:schemeClr val="accent2"/>
              </a:buClr>
              <a:buSzPct val="100000"/>
              <a:buNone/>
              <a:defRPr sz="2400">
                <a:solidFill>
                  <a:schemeClr val="accent2"/>
                </a:solidFill>
              </a:defRPr>
            </a:lvl9pPr>
          </a:lstStyle>
          <a:p>
            <a:endParaRPr/>
          </a:p>
        </p:txBody>
      </p:sp>
      <p:sp>
        <p:nvSpPr>
          <p:cNvPr id="14" name="Shape 14"/>
          <p:cNvSpPr txBox="1">
            <a:spLocks noGrp="1"/>
          </p:cNvSpPr>
          <p:nvPr>
            <p:ph type="sldNum" idx="12"/>
          </p:nvPr>
        </p:nvSpPr>
        <p:spPr>
          <a:xfrm>
            <a:off x="8472459" y="4663216"/>
            <a:ext cx="548700" cy="393600"/>
          </a:xfrm>
          <a:prstGeom prst="rect">
            <a:avLst/>
          </a:prstGeom>
        </p:spPr>
        <p:txBody>
          <a:bodyPr lIns="91425" tIns="91425" rIns="91425" bIns="91425" anchor="ctr" anchorCtr="0">
            <a:noAutofit/>
          </a:bodyPr>
          <a:lstStyle/>
          <a:p>
            <a:fld id="{00000000-1234-1234-1234-123412341234}" type="slidenum">
              <a:rPr lang="en" smtClean="0">
                <a:solidFill>
                  <a:schemeClr val="accent1"/>
                </a:solidFill>
              </a:rPr>
              <a:pPr/>
              <a:t>‹#›</a:t>
            </a:fld>
            <a:endParaRPr lang="en">
              <a:solidFill>
                <a:schemeClr val="accent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311700" y="1039650"/>
            <a:ext cx="8520600" cy="2106300"/>
          </a:xfrm>
          <a:prstGeom prst="rect">
            <a:avLst/>
          </a:prstGeom>
        </p:spPr>
        <p:txBody>
          <a:bodyPr lIns="91425" tIns="91425" rIns="91425" bIns="91425" anchor="b" anchorCtr="0"/>
          <a:lstStyle>
            <a:lvl1pPr lvl="0" algn="ctr">
              <a:spcBef>
                <a:spcPts val="0"/>
              </a:spcBef>
              <a:buSzPct val="100000"/>
              <a:defRPr sz="14000" b="1"/>
            </a:lvl1pPr>
            <a:lvl2pPr lvl="1" algn="ctr">
              <a:spcBef>
                <a:spcPts val="0"/>
              </a:spcBef>
              <a:buSzPct val="100000"/>
              <a:defRPr sz="14000" b="1"/>
            </a:lvl2pPr>
            <a:lvl3pPr lvl="2" algn="ctr">
              <a:spcBef>
                <a:spcPts val="0"/>
              </a:spcBef>
              <a:buSzPct val="100000"/>
              <a:defRPr sz="14000" b="1"/>
            </a:lvl3pPr>
            <a:lvl4pPr lvl="3" algn="ctr">
              <a:spcBef>
                <a:spcPts val="0"/>
              </a:spcBef>
              <a:buSzPct val="100000"/>
              <a:defRPr sz="14000" b="1"/>
            </a:lvl4pPr>
            <a:lvl5pPr lvl="4" algn="ctr">
              <a:spcBef>
                <a:spcPts val="0"/>
              </a:spcBef>
              <a:buSzPct val="100000"/>
              <a:defRPr sz="14000" b="1"/>
            </a:lvl5pPr>
            <a:lvl6pPr lvl="5" algn="ctr">
              <a:spcBef>
                <a:spcPts val="0"/>
              </a:spcBef>
              <a:buSzPct val="100000"/>
              <a:defRPr sz="14000" b="1"/>
            </a:lvl6pPr>
            <a:lvl7pPr lvl="6" algn="ctr">
              <a:spcBef>
                <a:spcPts val="0"/>
              </a:spcBef>
              <a:buSzPct val="100000"/>
              <a:defRPr sz="14000" b="1"/>
            </a:lvl7pPr>
            <a:lvl8pPr lvl="7" algn="ctr">
              <a:spcBef>
                <a:spcPts val="0"/>
              </a:spcBef>
              <a:buSzPct val="100000"/>
              <a:defRPr sz="14000" b="1"/>
            </a:lvl8pPr>
            <a:lvl9pPr lvl="8" algn="ctr">
              <a:spcBef>
                <a:spcPts val="0"/>
              </a:spcBef>
              <a:buSzPct val="100000"/>
              <a:defRPr sz="14000" b="1"/>
            </a:lvl9pPr>
          </a:lstStyle>
          <a:p>
            <a:endParaRPr/>
          </a:p>
        </p:txBody>
      </p:sp>
      <p:sp>
        <p:nvSpPr>
          <p:cNvPr id="51" name="Shape 51"/>
          <p:cNvSpPr txBox="1">
            <a:spLocks noGrp="1"/>
          </p:cNvSpPr>
          <p:nvPr>
            <p:ph type="body" idx="1"/>
          </p:nvPr>
        </p:nvSpPr>
        <p:spPr>
          <a:xfrm>
            <a:off x="311700" y="32284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2" name="Shape 52"/>
          <p:cNvSpPr txBox="1">
            <a:spLocks noGrp="1"/>
          </p:cNvSpPr>
          <p:nvPr>
            <p:ph type="sldNum" idx="12"/>
          </p:nvPr>
        </p:nvSpPr>
        <p:spPr>
          <a:xfrm>
            <a:off x="8472459" y="4663216"/>
            <a:ext cx="548700" cy="393600"/>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5"/>
        <p:cNvGrpSpPr/>
        <p:nvPr/>
      </p:nvGrpSpPr>
      <p:grpSpPr>
        <a:xfrm>
          <a:off x="0" y="0"/>
          <a:ext cx="0" cy="0"/>
          <a:chOff x="0" y="0"/>
          <a:chExt cx="0" cy="0"/>
        </a:xfrm>
      </p:grpSpPr>
      <p:cxnSp>
        <p:nvCxnSpPr>
          <p:cNvPr id="16" name="Shape 16"/>
          <p:cNvCxnSpPr/>
          <p:nvPr/>
        </p:nvCxnSpPr>
        <p:spPr>
          <a:xfrm>
            <a:off x="641936" y="3597500"/>
            <a:ext cx="390299" cy="0"/>
          </a:xfrm>
          <a:prstGeom prst="straightConnector1">
            <a:avLst/>
          </a:prstGeom>
          <a:noFill/>
          <a:ln w="28575" cap="flat" cmpd="sng">
            <a:solidFill>
              <a:schemeClr val="lt2"/>
            </a:solidFill>
            <a:prstDash val="solid"/>
            <a:round/>
            <a:headEnd type="none" w="med" len="med"/>
            <a:tailEnd type="none" w="med" len="med"/>
          </a:ln>
        </p:spPr>
      </p:cxnSp>
      <p:sp>
        <p:nvSpPr>
          <p:cNvPr id="17" name="Shape 17"/>
          <p:cNvSpPr txBox="1">
            <a:spLocks noGrp="1"/>
          </p:cNvSpPr>
          <p:nvPr>
            <p:ph type="title"/>
          </p:nvPr>
        </p:nvSpPr>
        <p:spPr>
          <a:xfrm>
            <a:off x="512700" y="1893300"/>
            <a:ext cx="8118600" cy="1522800"/>
          </a:xfrm>
          <a:prstGeom prst="rect">
            <a:avLst/>
          </a:prstGeom>
        </p:spPr>
        <p:txBody>
          <a:bodyPr lIns="91425" tIns="91425" rIns="91425" bIns="91425" anchor="b" anchorCtr="0"/>
          <a:lstStyle>
            <a:lvl1pPr lvl="0">
              <a:spcBef>
                <a:spcPts val="0"/>
              </a:spcBef>
              <a:buClr>
                <a:schemeClr val="accent1"/>
              </a:buClr>
              <a:buSzPct val="100000"/>
              <a:defRPr sz="6000">
                <a:solidFill>
                  <a:schemeClr val="accent1"/>
                </a:solidFill>
              </a:defRPr>
            </a:lvl1pPr>
            <a:lvl2pPr lvl="1">
              <a:spcBef>
                <a:spcPts val="0"/>
              </a:spcBef>
              <a:buClr>
                <a:schemeClr val="accent1"/>
              </a:buClr>
              <a:buSzPct val="100000"/>
              <a:defRPr sz="6000">
                <a:solidFill>
                  <a:schemeClr val="accent1"/>
                </a:solidFill>
              </a:defRPr>
            </a:lvl2pPr>
            <a:lvl3pPr lvl="2">
              <a:spcBef>
                <a:spcPts val="0"/>
              </a:spcBef>
              <a:buClr>
                <a:schemeClr val="accent1"/>
              </a:buClr>
              <a:buSzPct val="100000"/>
              <a:defRPr sz="6000">
                <a:solidFill>
                  <a:schemeClr val="accent1"/>
                </a:solidFill>
              </a:defRPr>
            </a:lvl3pPr>
            <a:lvl4pPr lvl="3">
              <a:spcBef>
                <a:spcPts val="0"/>
              </a:spcBef>
              <a:buClr>
                <a:schemeClr val="accent1"/>
              </a:buClr>
              <a:buSzPct val="100000"/>
              <a:defRPr sz="6000">
                <a:solidFill>
                  <a:schemeClr val="accent1"/>
                </a:solidFill>
              </a:defRPr>
            </a:lvl4pPr>
            <a:lvl5pPr lvl="4">
              <a:spcBef>
                <a:spcPts val="0"/>
              </a:spcBef>
              <a:buClr>
                <a:schemeClr val="accent1"/>
              </a:buClr>
              <a:buSzPct val="100000"/>
              <a:defRPr sz="6000">
                <a:solidFill>
                  <a:schemeClr val="accent1"/>
                </a:solidFill>
              </a:defRPr>
            </a:lvl5pPr>
            <a:lvl6pPr lvl="5">
              <a:spcBef>
                <a:spcPts val="0"/>
              </a:spcBef>
              <a:buClr>
                <a:schemeClr val="accent1"/>
              </a:buClr>
              <a:buSzPct val="100000"/>
              <a:defRPr sz="6000">
                <a:solidFill>
                  <a:schemeClr val="accent1"/>
                </a:solidFill>
              </a:defRPr>
            </a:lvl6pPr>
            <a:lvl7pPr lvl="6">
              <a:spcBef>
                <a:spcPts val="0"/>
              </a:spcBef>
              <a:buClr>
                <a:schemeClr val="accent1"/>
              </a:buClr>
              <a:buSzPct val="100000"/>
              <a:defRPr sz="6000">
                <a:solidFill>
                  <a:schemeClr val="accent1"/>
                </a:solidFill>
              </a:defRPr>
            </a:lvl7pPr>
            <a:lvl8pPr lvl="7">
              <a:spcBef>
                <a:spcPts val="0"/>
              </a:spcBef>
              <a:buClr>
                <a:schemeClr val="accent1"/>
              </a:buClr>
              <a:buSzPct val="100000"/>
              <a:defRPr sz="6000">
                <a:solidFill>
                  <a:schemeClr val="accent1"/>
                </a:solidFill>
              </a:defRPr>
            </a:lvl8pPr>
            <a:lvl9pPr lvl="8">
              <a:spcBef>
                <a:spcPts val="0"/>
              </a:spcBef>
              <a:buClr>
                <a:schemeClr val="accent1"/>
              </a:buClr>
              <a:buSzPct val="100000"/>
              <a:defRPr sz="6000">
                <a:solidFill>
                  <a:schemeClr val="accent1"/>
                </a:solidFill>
              </a:defRPr>
            </a:lvl9pPr>
          </a:lstStyle>
          <a:p>
            <a:endParaRPr/>
          </a:p>
        </p:txBody>
      </p:sp>
      <p:sp>
        <p:nvSpPr>
          <p:cNvPr id="18" name="Shape 18"/>
          <p:cNvSpPr txBox="1">
            <a:spLocks noGrp="1"/>
          </p:cNvSpPr>
          <p:nvPr>
            <p:ph type="sldNum" idx="12"/>
          </p:nvPr>
        </p:nvSpPr>
        <p:spPr>
          <a:xfrm>
            <a:off x="8472459" y="4663216"/>
            <a:ext cx="548700" cy="393600"/>
          </a:xfrm>
          <a:prstGeom prst="rect">
            <a:avLst/>
          </a:prstGeom>
        </p:spPr>
        <p:txBody>
          <a:bodyPr lIns="91425" tIns="91425" rIns="91425" bIns="91425" anchor="ctr" anchorCtr="0">
            <a:noAutofit/>
          </a:bodyPr>
          <a:lstStyle/>
          <a:p>
            <a:fld id="{00000000-1234-1234-1234-123412341234}" type="slidenum">
              <a:rPr lang="en" smtClean="0">
                <a:solidFill>
                  <a:schemeClr val="accent1"/>
                </a:solidFill>
              </a:rPr>
              <a:pPr/>
              <a:t>‹#›</a:t>
            </a:fld>
            <a:endParaRPr lang="en">
              <a:solidFill>
                <a:schemeClr val="accen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9"/>
        <p:cNvGrpSpPr/>
        <p:nvPr/>
      </p:nvGrpSpPr>
      <p:grpSpPr>
        <a:xfrm>
          <a:off x="0" y="0"/>
          <a:ext cx="0" cy="0"/>
          <a:chOff x="0" y="0"/>
          <a:chExt cx="0" cy="0"/>
        </a:xfrm>
      </p:grpSpPr>
      <p:sp>
        <p:nvSpPr>
          <p:cNvPr id="20" name="Shape 20"/>
          <p:cNvSpPr/>
          <p:nvPr/>
        </p:nvSpPr>
        <p:spPr>
          <a:xfrm>
            <a:off x="0" y="5045700"/>
            <a:ext cx="9144000" cy="97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sz="1400" dirty="0"/>
          </a:p>
        </p:txBody>
      </p:sp>
      <p:sp>
        <p:nvSpPr>
          <p:cNvPr id="21" name="Shape 21"/>
          <p:cNvSpPr txBox="1">
            <a:spLocks noGrp="1"/>
          </p:cNvSpPr>
          <p:nvPr>
            <p:ph type="title"/>
          </p:nvPr>
        </p:nvSpPr>
        <p:spPr>
          <a:xfrm>
            <a:off x="311700" y="445025"/>
            <a:ext cx="8520600" cy="613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71600"/>
            <a:ext cx="8520600" cy="3397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sldNum" idx="12"/>
          </p:nvPr>
        </p:nvSpPr>
        <p:spPr>
          <a:xfrm>
            <a:off x="8472459" y="4663216"/>
            <a:ext cx="548700" cy="393600"/>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311700" y="445025"/>
            <a:ext cx="8520600" cy="613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6" name="Shape 26"/>
          <p:cNvSpPr txBox="1">
            <a:spLocks noGrp="1"/>
          </p:cNvSpPr>
          <p:nvPr>
            <p:ph type="body" idx="1"/>
          </p:nvPr>
        </p:nvSpPr>
        <p:spPr>
          <a:xfrm>
            <a:off x="311702" y="1171675"/>
            <a:ext cx="3999900" cy="33972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7" name="Shape 27"/>
          <p:cNvSpPr txBox="1">
            <a:spLocks noGrp="1"/>
          </p:cNvSpPr>
          <p:nvPr>
            <p:ph type="body" idx="2"/>
          </p:nvPr>
        </p:nvSpPr>
        <p:spPr>
          <a:xfrm>
            <a:off x="4832402" y="1171675"/>
            <a:ext cx="3999900" cy="33972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8" name="Shape 28"/>
          <p:cNvSpPr txBox="1">
            <a:spLocks noGrp="1"/>
          </p:cNvSpPr>
          <p:nvPr>
            <p:ph type="sldNum" idx="12"/>
          </p:nvPr>
        </p:nvSpPr>
        <p:spPr>
          <a:xfrm>
            <a:off x="8472459" y="4663216"/>
            <a:ext cx="548700" cy="393600"/>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11700" y="445025"/>
            <a:ext cx="8520600" cy="613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1" name="Shape 31"/>
          <p:cNvSpPr txBox="1">
            <a:spLocks noGrp="1"/>
          </p:cNvSpPr>
          <p:nvPr>
            <p:ph type="sldNum" idx="12"/>
          </p:nvPr>
        </p:nvSpPr>
        <p:spPr>
          <a:xfrm>
            <a:off x="8472459" y="4663216"/>
            <a:ext cx="548700" cy="393600"/>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4" name="Shape 34"/>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5" name="Shape 35"/>
          <p:cNvSpPr txBox="1">
            <a:spLocks noGrp="1"/>
          </p:cNvSpPr>
          <p:nvPr>
            <p:ph type="sldNum" idx="12"/>
          </p:nvPr>
        </p:nvSpPr>
        <p:spPr>
          <a:xfrm>
            <a:off x="8472459" y="4663216"/>
            <a:ext cx="548700" cy="393600"/>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lt2"/>
        </a:solidFill>
        <a:effectLst/>
      </p:bgPr>
    </p:bg>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90251" y="526350"/>
            <a:ext cx="5604000" cy="4090800"/>
          </a:xfrm>
          <a:prstGeom prst="rect">
            <a:avLst/>
          </a:prstGeom>
        </p:spPr>
        <p:txBody>
          <a:bodyPr lIns="91425" tIns="91425" rIns="91425" bIns="91425" anchor="ctr" anchorCtr="0"/>
          <a:lstStyle>
            <a:lvl1pPr lvl="0">
              <a:spcBef>
                <a:spcPts val="0"/>
              </a:spcBef>
              <a:buClr>
                <a:schemeClr val="accent1"/>
              </a:buClr>
              <a:buSzPct val="100000"/>
              <a:defRPr sz="5400">
                <a:solidFill>
                  <a:schemeClr val="accent1"/>
                </a:solidFill>
              </a:defRPr>
            </a:lvl1pPr>
            <a:lvl2pPr lvl="1">
              <a:spcBef>
                <a:spcPts val="0"/>
              </a:spcBef>
              <a:buClr>
                <a:schemeClr val="accent1"/>
              </a:buClr>
              <a:buSzPct val="100000"/>
              <a:defRPr sz="5400">
                <a:solidFill>
                  <a:schemeClr val="accent1"/>
                </a:solidFill>
              </a:defRPr>
            </a:lvl2pPr>
            <a:lvl3pPr lvl="2">
              <a:spcBef>
                <a:spcPts val="0"/>
              </a:spcBef>
              <a:buClr>
                <a:schemeClr val="accent1"/>
              </a:buClr>
              <a:buSzPct val="100000"/>
              <a:defRPr sz="5400">
                <a:solidFill>
                  <a:schemeClr val="accent1"/>
                </a:solidFill>
              </a:defRPr>
            </a:lvl3pPr>
            <a:lvl4pPr lvl="3">
              <a:spcBef>
                <a:spcPts val="0"/>
              </a:spcBef>
              <a:buClr>
                <a:schemeClr val="accent1"/>
              </a:buClr>
              <a:buSzPct val="100000"/>
              <a:defRPr sz="5400">
                <a:solidFill>
                  <a:schemeClr val="accent1"/>
                </a:solidFill>
              </a:defRPr>
            </a:lvl4pPr>
            <a:lvl5pPr lvl="4">
              <a:spcBef>
                <a:spcPts val="0"/>
              </a:spcBef>
              <a:buClr>
                <a:schemeClr val="accent1"/>
              </a:buClr>
              <a:buSzPct val="100000"/>
              <a:defRPr sz="5400">
                <a:solidFill>
                  <a:schemeClr val="accent1"/>
                </a:solidFill>
              </a:defRPr>
            </a:lvl5pPr>
            <a:lvl6pPr lvl="5">
              <a:spcBef>
                <a:spcPts val="0"/>
              </a:spcBef>
              <a:buClr>
                <a:schemeClr val="accent1"/>
              </a:buClr>
              <a:buSzPct val="100000"/>
              <a:defRPr sz="5400">
                <a:solidFill>
                  <a:schemeClr val="accent1"/>
                </a:solidFill>
              </a:defRPr>
            </a:lvl6pPr>
            <a:lvl7pPr lvl="6">
              <a:spcBef>
                <a:spcPts val="0"/>
              </a:spcBef>
              <a:buClr>
                <a:schemeClr val="accent1"/>
              </a:buClr>
              <a:buSzPct val="100000"/>
              <a:defRPr sz="5400">
                <a:solidFill>
                  <a:schemeClr val="accent1"/>
                </a:solidFill>
              </a:defRPr>
            </a:lvl7pPr>
            <a:lvl8pPr lvl="7">
              <a:spcBef>
                <a:spcPts val="0"/>
              </a:spcBef>
              <a:buClr>
                <a:schemeClr val="accent1"/>
              </a:buClr>
              <a:buSzPct val="100000"/>
              <a:defRPr sz="5400">
                <a:solidFill>
                  <a:schemeClr val="accent1"/>
                </a:solidFill>
              </a:defRPr>
            </a:lvl8pPr>
            <a:lvl9pPr lvl="8">
              <a:spcBef>
                <a:spcPts val="0"/>
              </a:spcBef>
              <a:buClr>
                <a:schemeClr val="accent1"/>
              </a:buClr>
              <a:buSzPct val="100000"/>
              <a:defRPr sz="5400">
                <a:solidFill>
                  <a:schemeClr val="accent1"/>
                </a:solidFill>
              </a:defRPr>
            </a:lvl9pPr>
          </a:lstStyle>
          <a:p>
            <a:endParaRPr/>
          </a:p>
        </p:txBody>
      </p:sp>
      <p:sp>
        <p:nvSpPr>
          <p:cNvPr id="38" name="Shape 38"/>
          <p:cNvSpPr txBox="1">
            <a:spLocks noGrp="1"/>
          </p:cNvSpPr>
          <p:nvPr>
            <p:ph type="sldNum" idx="12"/>
          </p:nvPr>
        </p:nvSpPr>
        <p:spPr>
          <a:xfrm>
            <a:off x="8472459" y="4663216"/>
            <a:ext cx="548700" cy="393600"/>
          </a:xfrm>
          <a:prstGeom prst="rect">
            <a:avLst/>
          </a:prstGeom>
        </p:spPr>
        <p:txBody>
          <a:bodyPr lIns="91425" tIns="91425" rIns="91425" bIns="91425" anchor="ctr" anchorCtr="0">
            <a:noAutofit/>
          </a:bodyPr>
          <a:lstStyle/>
          <a:p>
            <a:fld id="{00000000-1234-1234-1234-123412341234}" type="slidenum">
              <a:rPr lang="en" smtClean="0">
                <a:solidFill>
                  <a:schemeClr val="accent1"/>
                </a:solidFill>
              </a:rPr>
              <a:pPr/>
              <a:t>‹#›</a:t>
            </a:fld>
            <a:endParaRPr lang="en">
              <a:solidFill>
                <a:schemeClr val="accen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9"/>
        <p:cNvGrpSpPr/>
        <p:nvPr/>
      </p:nvGrpSpPr>
      <p:grpSpPr>
        <a:xfrm>
          <a:off x="0" y="0"/>
          <a:ext cx="0" cy="0"/>
          <a:chOff x="0" y="0"/>
          <a:chExt cx="0" cy="0"/>
        </a:xfrm>
      </p:grpSpPr>
      <p:sp>
        <p:nvSpPr>
          <p:cNvPr id="40" name="Shape 40"/>
          <p:cNvSpPr/>
          <p:nvPr/>
        </p:nvSpPr>
        <p:spPr>
          <a:xfrm>
            <a:off x="4572000" y="-25"/>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sz="1400" dirty="0"/>
          </a:p>
        </p:txBody>
      </p:sp>
      <p:cxnSp>
        <p:nvCxnSpPr>
          <p:cNvPr id="41" name="Shape 41"/>
          <p:cNvCxnSpPr/>
          <p:nvPr/>
        </p:nvCxnSpPr>
        <p:spPr>
          <a:xfrm>
            <a:off x="5029675" y="4495500"/>
            <a:ext cx="686400" cy="0"/>
          </a:xfrm>
          <a:prstGeom prst="straightConnector1">
            <a:avLst/>
          </a:prstGeom>
          <a:noFill/>
          <a:ln w="19050" cap="flat" cmpd="sng">
            <a:solidFill>
              <a:schemeClr val="lt2"/>
            </a:solidFill>
            <a:prstDash val="solid"/>
            <a:round/>
            <a:headEnd type="none" w="med" len="med"/>
            <a:tailEnd type="none" w="med" len="med"/>
          </a:ln>
        </p:spPr>
      </p:cxnSp>
      <p:sp>
        <p:nvSpPr>
          <p:cNvPr id="42" name="Shape 42"/>
          <p:cNvSpPr txBox="1">
            <a:spLocks noGrp="1"/>
          </p:cNvSpPr>
          <p:nvPr>
            <p:ph type="title"/>
          </p:nvPr>
        </p:nvSpPr>
        <p:spPr>
          <a:xfrm>
            <a:off x="265500" y="1382350"/>
            <a:ext cx="4045200" cy="1333200"/>
          </a:xfrm>
          <a:prstGeom prst="rect">
            <a:avLst/>
          </a:prstGeom>
        </p:spPr>
        <p:txBody>
          <a:bodyPr lIns="91425" tIns="91425" rIns="91425" bIns="91425" anchor="b" anchorCtr="0"/>
          <a:lstStyle>
            <a:lvl1pPr lvl="0" algn="ctr">
              <a:spcBef>
                <a:spcPts val="0"/>
              </a:spcBef>
              <a:buClr>
                <a:schemeClr val="lt2"/>
              </a:buClr>
              <a:buSzPct val="100000"/>
              <a:defRPr sz="4200">
                <a:solidFill>
                  <a:schemeClr val="lt2"/>
                </a:solidFill>
              </a:defRPr>
            </a:lvl1pPr>
            <a:lvl2pPr lvl="1" algn="ctr">
              <a:spcBef>
                <a:spcPts val="0"/>
              </a:spcBef>
              <a:buClr>
                <a:schemeClr val="lt2"/>
              </a:buClr>
              <a:buSzPct val="100000"/>
              <a:defRPr sz="4200">
                <a:solidFill>
                  <a:schemeClr val="lt2"/>
                </a:solidFill>
              </a:defRPr>
            </a:lvl2pPr>
            <a:lvl3pPr lvl="2" algn="ctr">
              <a:spcBef>
                <a:spcPts val="0"/>
              </a:spcBef>
              <a:buClr>
                <a:schemeClr val="lt2"/>
              </a:buClr>
              <a:buSzPct val="100000"/>
              <a:defRPr sz="4200">
                <a:solidFill>
                  <a:schemeClr val="lt2"/>
                </a:solidFill>
              </a:defRPr>
            </a:lvl3pPr>
            <a:lvl4pPr lvl="3" algn="ctr">
              <a:spcBef>
                <a:spcPts val="0"/>
              </a:spcBef>
              <a:buClr>
                <a:schemeClr val="lt2"/>
              </a:buClr>
              <a:buSzPct val="100000"/>
              <a:defRPr sz="4200">
                <a:solidFill>
                  <a:schemeClr val="lt2"/>
                </a:solidFill>
              </a:defRPr>
            </a:lvl4pPr>
            <a:lvl5pPr lvl="4" algn="ctr">
              <a:spcBef>
                <a:spcPts val="0"/>
              </a:spcBef>
              <a:buClr>
                <a:schemeClr val="lt2"/>
              </a:buClr>
              <a:buSzPct val="100000"/>
              <a:defRPr sz="4200">
                <a:solidFill>
                  <a:schemeClr val="lt2"/>
                </a:solidFill>
              </a:defRPr>
            </a:lvl5pPr>
            <a:lvl6pPr lvl="5" algn="ctr">
              <a:spcBef>
                <a:spcPts val="0"/>
              </a:spcBef>
              <a:buClr>
                <a:schemeClr val="lt2"/>
              </a:buClr>
              <a:buSzPct val="100000"/>
              <a:defRPr sz="4200">
                <a:solidFill>
                  <a:schemeClr val="lt2"/>
                </a:solidFill>
              </a:defRPr>
            </a:lvl6pPr>
            <a:lvl7pPr lvl="6" algn="ctr">
              <a:spcBef>
                <a:spcPts val="0"/>
              </a:spcBef>
              <a:buClr>
                <a:schemeClr val="lt2"/>
              </a:buClr>
              <a:buSzPct val="100000"/>
              <a:defRPr sz="4200">
                <a:solidFill>
                  <a:schemeClr val="lt2"/>
                </a:solidFill>
              </a:defRPr>
            </a:lvl7pPr>
            <a:lvl8pPr lvl="7" algn="ctr">
              <a:spcBef>
                <a:spcPts val="0"/>
              </a:spcBef>
              <a:buClr>
                <a:schemeClr val="lt2"/>
              </a:buClr>
              <a:buSzPct val="100000"/>
              <a:defRPr sz="4200">
                <a:solidFill>
                  <a:schemeClr val="lt2"/>
                </a:solidFill>
              </a:defRPr>
            </a:lvl8pPr>
            <a:lvl9pPr lvl="8" algn="ctr">
              <a:spcBef>
                <a:spcPts val="0"/>
              </a:spcBef>
              <a:buClr>
                <a:schemeClr val="lt2"/>
              </a:buClr>
              <a:buSzPct val="100000"/>
              <a:defRPr sz="4200">
                <a:solidFill>
                  <a:schemeClr val="lt2"/>
                </a:solidFill>
              </a:defRPr>
            </a:lvl9pPr>
          </a:lstStyle>
          <a:p>
            <a:endParaRPr/>
          </a:p>
        </p:txBody>
      </p:sp>
      <p:sp>
        <p:nvSpPr>
          <p:cNvPr id="43" name="Shape 43"/>
          <p:cNvSpPr txBox="1">
            <a:spLocks noGrp="1"/>
          </p:cNvSpPr>
          <p:nvPr>
            <p:ph type="subTitle" idx="1"/>
          </p:nvPr>
        </p:nvSpPr>
        <p:spPr>
          <a:xfrm>
            <a:off x="265500" y="2769000"/>
            <a:ext cx="4045200" cy="13455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44" name="Shape 44"/>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accent1"/>
              </a:buClr>
              <a:defRPr>
                <a:solidFill>
                  <a:schemeClr val="accent1"/>
                </a:solidFill>
              </a:defRPr>
            </a:lvl1pPr>
            <a:lvl2pPr lvl="1">
              <a:spcBef>
                <a:spcPts val="0"/>
              </a:spcBef>
              <a:buClr>
                <a:schemeClr val="accent1"/>
              </a:buClr>
              <a:defRPr>
                <a:solidFill>
                  <a:schemeClr val="accent1"/>
                </a:solidFill>
              </a:defRPr>
            </a:lvl2pPr>
            <a:lvl3pPr lvl="2">
              <a:spcBef>
                <a:spcPts val="0"/>
              </a:spcBef>
              <a:buClr>
                <a:schemeClr val="accent1"/>
              </a:buClr>
              <a:defRPr>
                <a:solidFill>
                  <a:schemeClr val="accent1"/>
                </a:solidFill>
              </a:defRPr>
            </a:lvl3pPr>
            <a:lvl4pPr lvl="3">
              <a:spcBef>
                <a:spcPts val="0"/>
              </a:spcBef>
              <a:buClr>
                <a:schemeClr val="accent1"/>
              </a:buClr>
              <a:defRPr>
                <a:solidFill>
                  <a:schemeClr val="accent1"/>
                </a:solidFill>
              </a:defRPr>
            </a:lvl4pPr>
            <a:lvl5pPr lvl="4">
              <a:spcBef>
                <a:spcPts val="0"/>
              </a:spcBef>
              <a:buClr>
                <a:schemeClr val="accent1"/>
              </a:buClr>
              <a:defRPr>
                <a:solidFill>
                  <a:schemeClr val="accent1"/>
                </a:solidFill>
              </a:defRPr>
            </a:lvl5pPr>
            <a:lvl6pPr lvl="5">
              <a:spcBef>
                <a:spcPts val="0"/>
              </a:spcBef>
              <a:buClr>
                <a:schemeClr val="accent1"/>
              </a:buClr>
              <a:defRPr>
                <a:solidFill>
                  <a:schemeClr val="accent1"/>
                </a:solidFill>
              </a:defRPr>
            </a:lvl6pPr>
            <a:lvl7pPr lvl="6">
              <a:spcBef>
                <a:spcPts val="0"/>
              </a:spcBef>
              <a:buClr>
                <a:schemeClr val="accent1"/>
              </a:buClr>
              <a:defRPr>
                <a:solidFill>
                  <a:schemeClr val="accent1"/>
                </a:solidFill>
              </a:defRPr>
            </a:lvl7pPr>
            <a:lvl8pPr lvl="7">
              <a:spcBef>
                <a:spcPts val="0"/>
              </a:spcBef>
              <a:buClr>
                <a:schemeClr val="accent1"/>
              </a:buClr>
              <a:defRPr>
                <a:solidFill>
                  <a:schemeClr val="accent1"/>
                </a:solidFill>
              </a:defRPr>
            </a:lvl8pPr>
            <a:lvl9pPr lvl="8">
              <a:spcBef>
                <a:spcPts val="0"/>
              </a:spcBef>
              <a:buClr>
                <a:schemeClr val="accent1"/>
              </a:buClr>
              <a:defRPr>
                <a:solidFill>
                  <a:schemeClr val="accent1"/>
                </a:solidFill>
              </a:defRPr>
            </a:lvl9pPr>
          </a:lstStyle>
          <a:p>
            <a:endParaRPr/>
          </a:p>
        </p:txBody>
      </p:sp>
      <p:sp>
        <p:nvSpPr>
          <p:cNvPr id="45" name="Shape 45"/>
          <p:cNvSpPr txBox="1">
            <a:spLocks noGrp="1"/>
          </p:cNvSpPr>
          <p:nvPr>
            <p:ph type="sldNum" idx="12"/>
          </p:nvPr>
        </p:nvSpPr>
        <p:spPr>
          <a:xfrm>
            <a:off x="8472459" y="4663216"/>
            <a:ext cx="548700" cy="393600"/>
          </a:xfrm>
          <a:prstGeom prst="rect">
            <a:avLst/>
          </a:prstGeom>
        </p:spPr>
        <p:txBody>
          <a:bodyPr lIns="91425" tIns="91425" rIns="91425" bIns="91425" anchor="ctr" anchorCtr="0">
            <a:noAutofit/>
          </a:bodyPr>
          <a:lstStyle/>
          <a:p>
            <a:fld id="{00000000-1234-1234-1234-123412341234}" type="slidenum">
              <a:rPr lang="en" smtClean="0">
                <a:solidFill>
                  <a:schemeClr val="accent1"/>
                </a:solidFill>
              </a:rPr>
              <a:pPr/>
              <a:t>‹#›</a:t>
            </a:fld>
            <a:endParaRPr lang="en">
              <a:solidFill>
                <a:schemeClr val="accen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8" name="Shape 48"/>
          <p:cNvSpPr txBox="1">
            <a:spLocks noGrp="1"/>
          </p:cNvSpPr>
          <p:nvPr>
            <p:ph type="sldNum" idx="12"/>
          </p:nvPr>
        </p:nvSpPr>
        <p:spPr>
          <a:xfrm>
            <a:off x="8472459" y="4663216"/>
            <a:ext cx="548700" cy="393600"/>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613200"/>
          </a:xfrm>
          <a:prstGeom prst="rect">
            <a:avLst/>
          </a:prstGeom>
          <a:noFill/>
          <a:ln>
            <a:noFill/>
          </a:ln>
        </p:spPr>
        <p:txBody>
          <a:bodyPr lIns="91425" tIns="91425" rIns="91425" bIns="91425" anchor="t" anchorCtr="0"/>
          <a:lstStyle>
            <a:lvl1pPr lvl="0">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1pPr>
            <a:lvl2pPr lvl="1">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2pPr>
            <a:lvl3pPr lvl="2">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3pPr>
            <a:lvl4pPr lvl="3">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4pPr>
            <a:lvl5pPr lvl="4">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5pPr>
            <a:lvl6pPr lvl="5">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6pPr>
            <a:lvl7pPr lvl="6">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7pPr>
            <a:lvl8pPr lvl="7">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8pPr>
            <a:lvl9pPr lvl="8">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Shape 7"/>
          <p:cNvSpPr txBox="1">
            <a:spLocks noGrp="1"/>
          </p:cNvSpPr>
          <p:nvPr>
            <p:ph type="body" idx="1"/>
          </p:nvPr>
        </p:nvSpPr>
        <p:spPr>
          <a:xfrm>
            <a:off x="311700" y="1171600"/>
            <a:ext cx="8520600" cy="33972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1"/>
              </a:buClr>
              <a:buSzPct val="100000"/>
              <a:buFont typeface="Old Standard TT"/>
              <a:defRPr sz="1800">
                <a:solidFill>
                  <a:schemeClr val="dk1"/>
                </a:solidFill>
                <a:latin typeface="Old Standard TT"/>
                <a:ea typeface="Old Standard TT"/>
                <a:cs typeface="Old Standard TT"/>
                <a:sym typeface="Old Standard TT"/>
              </a:defRPr>
            </a:lvl1pPr>
            <a:lvl2pPr lvl="1">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2pPr>
            <a:lvl3pPr lvl="2">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3pPr>
            <a:lvl4pPr lvl="3">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4pPr>
            <a:lvl5pPr lvl="4">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5pPr>
            <a:lvl6pPr lvl="5">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6pPr>
            <a:lvl7pPr lvl="6">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7pPr>
            <a:lvl8pPr lvl="7">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8pPr>
            <a:lvl9pPr lvl="8">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9pPr>
          </a:lstStyle>
          <a:p>
            <a:endParaRPr/>
          </a:p>
        </p:txBody>
      </p:sp>
      <p:sp>
        <p:nvSpPr>
          <p:cNvPr id="8" name="Shape 8"/>
          <p:cNvSpPr txBox="1">
            <a:spLocks noGrp="1"/>
          </p:cNvSpPr>
          <p:nvPr>
            <p:ph type="sldNum" idx="12"/>
          </p:nvPr>
        </p:nvSpPr>
        <p:spPr>
          <a:xfrm>
            <a:off x="8472459" y="4663216"/>
            <a:ext cx="548700" cy="393600"/>
          </a:xfrm>
          <a:prstGeom prst="rect">
            <a:avLst/>
          </a:prstGeom>
          <a:noFill/>
          <a:ln>
            <a:noFill/>
          </a:ln>
        </p:spPr>
        <p:txBody>
          <a:bodyPr lIns="91425" tIns="91425" rIns="91425" bIns="91425" anchor="ctr" anchorCtr="0">
            <a:noAutofit/>
          </a:bodyPr>
          <a:lstStyle/>
          <a:p>
            <a:pPr algn="r"/>
            <a:fld id="{00000000-1234-1234-1234-123412341234}" type="slidenum">
              <a:rPr lang="en" sz="1000" smtClean="0">
                <a:solidFill>
                  <a:schemeClr val="dk1"/>
                </a:solidFill>
                <a:latin typeface="Old Standard TT"/>
                <a:ea typeface="Old Standard TT"/>
                <a:cs typeface="Old Standard TT"/>
                <a:sym typeface="Old Standard TT"/>
              </a:rPr>
              <a:pPr algn="r"/>
              <a:t>‹#›</a:t>
            </a:fld>
            <a:endParaRPr lang="en" sz="1000">
              <a:solidFill>
                <a:schemeClr val="dk1"/>
              </a:solidFill>
              <a:latin typeface="Old Standard TT"/>
              <a:ea typeface="Old Standard TT"/>
              <a:cs typeface="Old Standard TT"/>
              <a:sym typeface="Old Standard TT"/>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Shape 59"/>
          <p:cNvPicPr preferRelativeResize="0"/>
          <p:nvPr/>
        </p:nvPicPr>
        <p:blipFill>
          <a:blip r:embed="rId3">
            <a:alphaModFix/>
          </a:blip>
          <a:stretch>
            <a:fillRect/>
          </a:stretch>
        </p:blipFill>
        <p:spPr>
          <a:xfrm rot="-531553">
            <a:off x="6284875" y="217328"/>
            <a:ext cx="3062832" cy="3105175"/>
          </a:xfrm>
          <a:prstGeom prst="rect">
            <a:avLst/>
          </a:prstGeom>
          <a:noFill/>
          <a:ln>
            <a:noFill/>
          </a:ln>
        </p:spPr>
      </p:pic>
      <p:sp>
        <p:nvSpPr>
          <p:cNvPr id="60" name="Shape 60"/>
          <p:cNvSpPr txBox="1">
            <a:spLocks noGrp="1"/>
          </p:cNvSpPr>
          <p:nvPr>
            <p:ph type="ctrTitle"/>
          </p:nvPr>
        </p:nvSpPr>
        <p:spPr>
          <a:xfrm>
            <a:off x="512700" y="1757225"/>
            <a:ext cx="8118600" cy="1993200"/>
          </a:xfrm>
          <a:prstGeom prst="rect">
            <a:avLst/>
          </a:prstGeom>
        </p:spPr>
        <p:txBody>
          <a:bodyPr lIns="91425" tIns="91425" rIns="91425" bIns="91425" anchor="b" anchorCtr="0">
            <a:noAutofit/>
          </a:bodyPr>
          <a:lstStyle/>
          <a:p>
            <a:r>
              <a:rPr lang="en" dirty="0" smtClean="0"/>
              <a:t>Android Permissions Remystified: A Field Study on Contextual Integrity</a:t>
            </a:r>
            <a:endParaRPr lang="en" dirty="0"/>
          </a:p>
        </p:txBody>
      </p:sp>
      <p:sp>
        <p:nvSpPr>
          <p:cNvPr id="61" name="Shape 61"/>
          <p:cNvSpPr txBox="1"/>
          <p:nvPr/>
        </p:nvSpPr>
        <p:spPr>
          <a:xfrm>
            <a:off x="4622109" y="4409163"/>
            <a:ext cx="4477495" cy="734339"/>
          </a:xfrm>
          <a:prstGeom prst="rect">
            <a:avLst/>
          </a:prstGeom>
          <a:noFill/>
          <a:ln>
            <a:noFill/>
          </a:ln>
        </p:spPr>
        <p:txBody>
          <a:bodyPr lIns="91425" tIns="91425" rIns="91425" bIns="91425" anchor="t" anchorCtr="0">
            <a:noAutofit/>
          </a:bodyPr>
          <a:lstStyle/>
          <a:p>
            <a:pPr lvl="0" algn="just"/>
            <a:r>
              <a:rPr lang="en-US" dirty="0">
                <a:solidFill>
                  <a:schemeClr val="accent1"/>
                </a:solidFill>
                <a:latin typeface="Old Standard TT" panose="020B0604020202020204" charset="0"/>
                <a:ea typeface="Old Standard TT" panose="020B0604020202020204" charset="0"/>
                <a:cs typeface="Old Standard TT" panose="020B0604020202020204" charset="0"/>
              </a:rPr>
              <a:t>Primal </a:t>
            </a:r>
            <a:r>
              <a:rPr lang="en-US" dirty="0" err="1">
                <a:solidFill>
                  <a:schemeClr val="accent1"/>
                </a:solidFill>
                <a:latin typeface="Old Standard TT" panose="020B0604020202020204" charset="0"/>
                <a:ea typeface="Old Standard TT" panose="020B0604020202020204" charset="0"/>
                <a:cs typeface="Old Standard TT" panose="020B0604020202020204" charset="0"/>
              </a:rPr>
              <a:t>Wijesekera</a:t>
            </a:r>
            <a:r>
              <a:rPr lang="en-US" dirty="0">
                <a:solidFill>
                  <a:schemeClr val="accent1"/>
                </a:solidFill>
                <a:latin typeface="Old Standard TT" panose="020B0604020202020204" charset="0"/>
                <a:ea typeface="Old Standard TT" panose="020B0604020202020204" charset="0"/>
                <a:cs typeface="Old Standard TT" panose="020B0604020202020204" charset="0"/>
              </a:rPr>
              <a:t> , Arjun </a:t>
            </a:r>
            <a:r>
              <a:rPr lang="en-US" dirty="0" err="1">
                <a:solidFill>
                  <a:schemeClr val="accent1"/>
                </a:solidFill>
                <a:latin typeface="Old Standard TT" panose="020B0604020202020204" charset="0"/>
                <a:ea typeface="Old Standard TT" panose="020B0604020202020204" charset="0"/>
                <a:cs typeface="Old Standard TT" panose="020B0604020202020204" charset="0"/>
              </a:rPr>
              <a:t>Baokar</a:t>
            </a:r>
            <a:r>
              <a:rPr lang="en-US" dirty="0">
                <a:solidFill>
                  <a:schemeClr val="accent1"/>
                </a:solidFill>
                <a:latin typeface="Old Standard TT" panose="020B0604020202020204" charset="0"/>
                <a:ea typeface="Old Standard TT" panose="020B0604020202020204" charset="0"/>
                <a:cs typeface="Old Standard TT" panose="020B0604020202020204" charset="0"/>
              </a:rPr>
              <a:t>, </a:t>
            </a:r>
            <a:r>
              <a:rPr lang="en-US" dirty="0" err="1">
                <a:solidFill>
                  <a:schemeClr val="accent1"/>
                </a:solidFill>
                <a:latin typeface="Old Standard TT" panose="020B0604020202020204" charset="0"/>
                <a:ea typeface="Old Standard TT" panose="020B0604020202020204" charset="0"/>
                <a:cs typeface="Old Standard TT" panose="020B0604020202020204" charset="0"/>
              </a:rPr>
              <a:t>Ashkan</a:t>
            </a:r>
            <a:r>
              <a:rPr lang="en-US" dirty="0">
                <a:solidFill>
                  <a:schemeClr val="accent1"/>
                </a:solidFill>
                <a:latin typeface="Old Standard TT" panose="020B0604020202020204" charset="0"/>
                <a:ea typeface="Old Standard TT" panose="020B0604020202020204" charset="0"/>
                <a:cs typeface="Old Standard TT" panose="020B0604020202020204" charset="0"/>
              </a:rPr>
              <a:t> </a:t>
            </a:r>
            <a:r>
              <a:rPr lang="en-US" dirty="0" err="1">
                <a:solidFill>
                  <a:schemeClr val="accent1"/>
                </a:solidFill>
                <a:latin typeface="Old Standard TT" panose="020B0604020202020204" charset="0"/>
                <a:ea typeface="Old Standard TT" panose="020B0604020202020204" charset="0"/>
                <a:cs typeface="Old Standard TT" panose="020B0604020202020204" charset="0"/>
              </a:rPr>
              <a:t>Hosseini</a:t>
            </a:r>
            <a:r>
              <a:rPr lang="en-US" dirty="0">
                <a:solidFill>
                  <a:schemeClr val="accent1"/>
                </a:solidFill>
                <a:latin typeface="Old Standard TT" panose="020B0604020202020204" charset="0"/>
                <a:ea typeface="Old Standard TT" panose="020B0604020202020204" charset="0"/>
                <a:cs typeface="Old Standard TT" panose="020B0604020202020204" charset="0"/>
              </a:rPr>
              <a:t>,</a:t>
            </a:r>
          </a:p>
          <a:p>
            <a:pPr lvl="0" algn="just"/>
            <a:r>
              <a:rPr lang="en-US" dirty="0">
                <a:solidFill>
                  <a:schemeClr val="accent1"/>
                </a:solidFill>
                <a:latin typeface="Old Standard TT" panose="020B0604020202020204" charset="0"/>
                <a:ea typeface="Old Standard TT" panose="020B0604020202020204" charset="0"/>
                <a:cs typeface="Old Standard TT" panose="020B0604020202020204" charset="0"/>
              </a:rPr>
              <a:t>Serge </a:t>
            </a:r>
            <a:r>
              <a:rPr lang="en-US" dirty="0" err="1">
                <a:solidFill>
                  <a:schemeClr val="accent1"/>
                </a:solidFill>
                <a:latin typeface="Old Standard TT" panose="020B0604020202020204" charset="0"/>
                <a:ea typeface="Old Standard TT" panose="020B0604020202020204" charset="0"/>
                <a:cs typeface="Old Standard TT" panose="020B0604020202020204" charset="0"/>
              </a:rPr>
              <a:t>Egelman</a:t>
            </a:r>
            <a:r>
              <a:rPr lang="en-US" dirty="0">
                <a:solidFill>
                  <a:schemeClr val="accent1"/>
                </a:solidFill>
                <a:latin typeface="Old Standard TT" panose="020B0604020202020204" charset="0"/>
                <a:ea typeface="Old Standard TT" panose="020B0604020202020204" charset="0"/>
                <a:cs typeface="Old Standard TT" panose="020B0604020202020204" charset="0"/>
              </a:rPr>
              <a:t>, David Wagner, Konstantin </a:t>
            </a:r>
            <a:r>
              <a:rPr lang="en-US" dirty="0" err="1">
                <a:solidFill>
                  <a:schemeClr val="accent1"/>
                </a:solidFill>
                <a:latin typeface="Old Standard TT" panose="020B0604020202020204" charset="0"/>
                <a:ea typeface="Old Standard TT" panose="020B0604020202020204" charset="0"/>
                <a:cs typeface="Old Standard TT" panose="020B0604020202020204" charset="0"/>
              </a:rPr>
              <a:t>Beznos</a:t>
            </a:r>
            <a:r>
              <a:rPr lang="en-US" dirty="0">
                <a:solidFill>
                  <a:schemeClr val="accent1"/>
                </a:solidFill>
                <a:latin typeface="Old Standard TT" panose="020B0604020202020204" charset="0"/>
                <a:ea typeface="Old Standard TT" panose="020B0604020202020204" charset="0"/>
                <a:cs typeface="Old Standard TT" panose="020B0604020202020204" charset="0"/>
              </a:rPr>
              <a:t/>
            </a:r>
            <a:br>
              <a:rPr lang="en-US" dirty="0">
                <a:solidFill>
                  <a:schemeClr val="accent1"/>
                </a:solidFill>
                <a:latin typeface="Old Standard TT" panose="020B0604020202020204" charset="0"/>
                <a:ea typeface="Old Standard TT" panose="020B0604020202020204" charset="0"/>
                <a:cs typeface="Old Standard TT" panose="020B0604020202020204" charset="0"/>
              </a:rPr>
            </a:br>
            <a:r>
              <a:rPr lang="en-US" dirty="0">
                <a:solidFill>
                  <a:schemeClr val="accent1"/>
                </a:solidFill>
                <a:latin typeface="Old Standard TT" panose="020B0604020202020204" charset="0"/>
                <a:ea typeface="Old Standard TT" panose="020B0604020202020204" charset="0"/>
                <a:cs typeface="Old Standard TT" panose="020B0604020202020204" charset="0"/>
              </a:rPr>
              <a:t/>
            </a:r>
            <a:br>
              <a:rPr lang="en-US" dirty="0">
                <a:solidFill>
                  <a:schemeClr val="accent1"/>
                </a:solidFill>
                <a:latin typeface="Old Standard TT" panose="020B0604020202020204" charset="0"/>
                <a:ea typeface="Old Standard TT" panose="020B0604020202020204" charset="0"/>
                <a:cs typeface="Old Standard TT" panose="020B0604020202020204" charset="0"/>
              </a:rPr>
            </a:br>
            <a:endParaRPr lang="en" dirty="0">
              <a:solidFill>
                <a:schemeClr val="accent1"/>
              </a:solidFill>
              <a:latin typeface="Old Standard TT" panose="020B0604020202020204" charset="0"/>
              <a:ea typeface="Old Standard TT" panose="020B0604020202020204" charset="0"/>
              <a:cs typeface="Old Standard TT" panose="020B0604020202020204" charset="0"/>
            </a:endParaRP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89242"/>
            <a:ext cx="8520600" cy="613200"/>
          </a:xfrm>
        </p:spPr>
        <p:txBody>
          <a:bodyPr/>
          <a:lstStyle/>
          <a:p>
            <a:r>
              <a:rPr lang="en-US" dirty="0" smtClean="0"/>
              <a:t>“Contextual Integrity”</a:t>
            </a:r>
            <a:endParaRPr lang="en-US" dirty="0"/>
          </a:p>
        </p:txBody>
      </p:sp>
      <p:sp>
        <p:nvSpPr>
          <p:cNvPr id="3" name="Text Placeholder 2"/>
          <p:cNvSpPr>
            <a:spLocks noGrp="1"/>
          </p:cNvSpPr>
          <p:nvPr>
            <p:ph type="body" idx="1"/>
          </p:nvPr>
        </p:nvSpPr>
        <p:spPr>
          <a:xfrm>
            <a:off x="311703" y="731118"/>
            <a:ext cx="3999900" cy="2534051"/>
          </a:xfrm>
        </p:spPr>
        <p:txBody>
          <a:bodyPr/>
          <a:lstStyle/>
          <a:p>
            <a:r>
              <a:rPr lang="en-US" sz="1800" dirty="0"/>
              <a:t>Developers: </a:t>
            </a:r>
          </a:p>
          <a:p>
            <a:pPr marL="285744" indent="-285744">
              <a:buFont typeface="Arial" panose="020B0604020202020204" pitchFamily="34" charset="0"/>
              <a:buChar char="•"/>
            </a:pPr>
            <a:r>
              <a:rPr lang="en-US" sz="1800" dirty="0"/>
              <a:t>Given freedom and responsibility</a:t>
            </a:r>
          </a:p>
          <a:p>
            <a:pPr marL="285744" indent="-285744">
              <a:buFont typeface="Arial" panose="020B0604020202020204" pitchFamily="34" charset="0"/>
              <a:buChar char="•"/>
            </a:pPr>
            <a:r>
              <a:rPr lang="en-US" sz="1800" dirty="0"/>
              <a:t>Not well informed </a:t>
            </a:r>
          </a:p>
          <a:p>
            <a:pPr marL="285744" indent="-285744">
              <a:buFont typeface="Arial" panose="020B0604020202020204" pitchFamily="34" charset="0"/>
              <a:buChar char="•"/>
            </a:pPr>
            <a:r>
              <a:rPr lang="en-US" sz="1800" dirty="0"/>
              <a:t>Expected to follow principle of “Least Privilege” </a:t>
            </a:r>
          </a:p>
        </p:txBody>
      </p:sp>
      <p:sp>
        <p:nvSpPr>
          <p:cNvPr id="4" name="Text Placeholder 3"/>
          <p:cNvSpPr>
            <a:spLocks noGrp="1"/>
          </p:cNvSpPr>
          <p:nvPr>
            <p:ph type="body" idx="2"/>
          </p:nvPr>
        </p:nvSpPr>
        <p:spPr>
          <a:xfrm>
            <a:off x="4832403" y="731118"/>
            <a:ext cx="3999900" cy="2534051"/>
          </a:xfrm>
        </p:spPr>
        <p:txBody>
          <a:bodyPr/>
          <a:lstStyle/>
          <a:p>
            <a:r>
              <a:rPr lang="en-US" sz="1800" dirty="0"/>
              <a:t>Users:</a:t>
            </a:r>
          </a:p>
          <a:p>
            <a:pPr marL="285744" indent="-285744">
              <a:buFont typeface="Arial" panose="020B0604020202020204" pitchFamily="34" charset="0"/>
              <a:buChar char="•"/>
            </a:pPr>
            <a:r>
              <a:rPr lang="en-US" sz="1800" dirty="0"/>
              <a:t>Not fully knowledgeable</a:t>
            </a:r>
          </a:p>
          <a:p>
            <a:pPr marL="285744" indent="-285744">
              <a:buFont typeface="Arial" panose="020B0604020202020204" pitchFamily="34" charset="0"/>
              <a:buChar char="•"/>
            </a:pPr>
            <a:r>
              <a:rPr lang="en-US" sz="1800" dirty="0"/>
              <a:t>Lack of comprehension</a:t>
            </a:r>
          </a:p>
          <a:p>
            <a:pPr marL="285744" indent="-285744">
              <a:buFont typeface="Arial" panose="020B0604020202020204" pitchFamily="34" charset="0"/>
              <a:buChar char="•"/>
            </a:pPr>
            <a:r>
              <a:rPr lang="en-US" sz="1800" dirty="0"/>
              <a:t>No contextual cues</a:t>
            </a:r>
          </a:p>
          <a:p>
            <a:pPr marL="285744" indent="-285744">
              <a:buFont typeface="Arial" panose="020B0604020202020204" pitchFamily="34" charset="0"/>
              <a:buChar char="•"/>
            </a:pPr>
            <a:r>
              <a:rPr lang="en-US" sz="1800" dirty="0"/>
              <a:t>User habituation</a:t>
            </a:r>
          </a:p>
        </p:txBody>
      </p:sp>
      <p:sp>
        <p:nvSpPr>
          <p:cNvPr id="7" name="Title 1"/>
          <p:cNvSpPr txBox="1">
            <a:spLocks/>
          </p:cNvSpPr>
          <p:nvPr/>
        </p:nvSpPr>
        <p:spPr>
          <a:xfrm>
            <a:off x="140089" y="3863147"/>
            <a:ext cx="9384631" cy="613200"/>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Old Standard TT"/>
              <a:buNone/>
              <a:defRPr sz="3000" b="0" i="0" u="none" strike="noStrike" cap="none">
                <a:solidFill>
                  <a:schemeClr val="dk1"/>
                </a:solidFill>
                <a:latin typeface="Old Standard TT"/>
                <a:ea typeface="Old Standard TT"/>
                <a:cs typeface="Old Standard TT"/>
                <a:sym typeface="Old Standard TT"/>
              </a:defRPr>
            </a:lvl1pPr>
            <a:lvl2pPr lvl="1">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2pPr>
            <a:lvl3pPr lvl="2">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3pPr>
            <a:lvl4pPr lvl="3">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4pPr>
            <a:lvl5pPr lvl="4">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5pPr>
            <a:lvl6pPr lvl="5">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6pPr>
            <a:lvl7pPr lvl="6">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7pPr>
            <a:lvl8pPr lvl="7">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8pPr>
            <a:lvl9pPr lvl="8">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9pPr>
          </a:lstStyle>
          <a:p>
            <a:r>
              <a:rPr lang="en-US" sz="2000" dirty="0">
                <a:solidFill>
                  <a:schemeClr val="accent6">
                    <a:lumMod val="50000"/>
                  </a:schemeClr>
                </a:solidFill>
              </a:rPr>
              <a:t>Problem? Personal information used in ways that defy user expectations.</a:t>
            </a:r>
          </a:p>
        </p:txBody>
      </p:sp>
    </p:spTree>
    <p:extLst>
      <p:ext uri="{BB962C8B-B14F-4D97-AF65-F5344CB8AC3E}">
        <p14:creationId xmlns:p14="http://schemas.microsoft.com/office/powerpoint/2010/main" val="22980883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
            <a:ext cx="8520600" cy="613200"/>
          </a:xfrm>
        </p:spPr>
        <p:txBody>
          <a:bodyPr/>
          <a:lstStyle/>
          <a:p>
            <a:r>
              <a:rPr lang="en-US" dirty="0" smtClean="0"/>
              <a:t>Related Work -Studies</a:t>
            </a:r>
            <a:endParaRPr lang="en-US" dirty="0"/>
          </a:p>
        </p:txBody>
      </p:sp>
      <p:sp>
        <p:nvSpPr>
          <p:cNvPr id="3" name="Text Placeholder 2"/>
          <p:cNvSpPr>
            <a:spLocks noGrp="1"/>
          </p:cNvSpPr>
          <p:nvPr>
            <p:ph type="body" idx="1"/>
          </p:nvPr>
        </p:nvSpPr>
        <p:spPr>
          <a:xfrm>
            <a:off x="311700" y="465282"/>
            <a:ext cx="8520600" cy="3397200"/>
          </a:xfrm>
        </p:spPr>
        <p:txBody>
          <a:bodyPr/>
          <a:lstStyle/>
          <a:p>
            <a:pPr marL="285744" indent="-285744">
              <a:buFont typeface="Arial" panose="020B0604020202020204" pitchFamily="34" charset="0"/>
              <a:buChar char="•"/>
            </a:pPr>
            <a:r>
              <a:rPr lang="en-US" dirty="0" smtClean="0"/>
              <a:t>Improvements to the model-hierarchical and structural changes</a:t>
            </a:r>
          </a:p>
          <a:p>
            <a:pPr marL="285744" indent="-285744">
              <a:buFont typeface="Arial" panose="020B0604020202020204" pitchFamily="34" charset="0"/>
              <a:buChar char="•"/>
            </a:pPr>
            <a:r>
              <a:rPr lang="en-US" dirty="0" smtClean="0"/>
              <a:t>Providing users with more information helps with the choice</a:t>
            </a:r>
          </a:p>
          <a:p>
            <a:pPr marL="285744" indent="-285744">
              <a:buFont typeface="Arial" panose="020B0604020202020204" pitchFamily="34" charset="0"/>
              <a:buChar char="•"/>
            </a:pPr>
            <a:r>
              <a:rPr lang="en-US" dirty="0" smtClean="0"/>
              <a:t>Identifying malicious apps through permission requests or NLP</a:t>
            </a:r>
          </a:p>
          <a:p>
            <a:pPr marL="285744" indent="-285744">
              <a:buFont typeface="Arial" panose="020B0604020202020204" pitchFamily="34" charset="0"/>
              <a:buChar char="•"/>
            </a:pPr>
            <a:r>
              <a:rPr lang="en-US" dirty="0" smtClean="0"/>
              <a:t>Static analysis tools to analyze permission specifications</a:t>
            </a:r>
          </a:p>
          <a:p>
            <a:pPr marL="285744" indent="-285744">
              <a:buFont typeface="Arial" panose="020B0604020202020204" pitchFamily="34" charset="0"/>
              <a:buChar char="•"/>
            </a:pPr>
            <a:r>
              <a:rPr lang="en-US" dirty="0" smtClean="0"/>
              <a:t>Recommending </a:t>
            </a:r>
            <a:r>
              <a:rPr lang="en-US" dirty="0" smtClean="0"/>
              <a:t>apps based on security concerns</a:t>
            </a:r>
          </a:p>
          <a:p>
            <a:pPr marL="285744" indent="-285744">
              <a:buFont typeface="Arial" panose="020B0604020202020204" pitchFamily="34" charset="0"/>
              <a:buChar char="•"/>
            </a:pPr>
            <a:r>
              <a:rPr lang="en-US" dirty="0" smtClean="0"/>
              <a:t>Dynamically block runtime requests </a:t>
            </a:r>
          </a:p>
          <a:p>
            <a:pPr marL="285744" indent="-285744">
              <a:buFont typeface="Arial" panose="020B0604020202020204" pitchFamily="34" charset="0"/>
              <a:buChar char="•"/>
            </a:pPr>
            <a:r>
              <a:rPr lang="en-US" dirty="0" err="1" smtClean="0"/>
              <a:t>AppFence</a:t>
            </a:r>
            <a:r>
              <a:rPr lang="en-US" dirty="0" smtClean="0"/>
              <a:t>- provide fake data to applications </a:t>
            </a:r>
            <a:endParaRPr lang="en-US" dirty="0" smtClean="0"/>
          </a:p>
          <a:p>
            <a:pPr marL="285744" indent="-285744">
              <a:buFont typeface="Arial" panose="020B0604020202020204" pitchFamily="34" charset="0"/>
              <a:buChar char="•"/>
            </a:pPr>
            <a:r>
              <a:rPr lang="en-US" b="1" dirty="0"/>
              <a:t>User expectations surrounding permissions examined, mapping permission to API calls – “Android Permissions Demystified”</a:t>
            </a:r>
          </a:p>
          <a:p>
            <a:pPr marL="285744" indent="-285744">
              <a:buFont typeface="Arial" panose="020B0604020202020204" pitchFamily="34" charset="0"/>
              <a:buChar char="•"/>
            </a:pPr>
            <a:endParaRPr lang="en-US" dirty="0" smtClean="0"/>
          </a:p>
          <a:p>
            <a:pPr marL="285744" indent="-285744">
              <a:buFont typeface="Arial" panose="020B0604020202020204" pitchFamily="34" charset="0"/>
              <a:buChar char="•"/>
            </a:pPr>
            <a:endParaRPr lang="en-US" dirty="0" smtClean="0"/>
          </a:p>
        </p:txBody>
      </p:sp>
    </p:spTree>
    <p:extLst>
      <p:ext uri="{BB962C8B-B14F-4D97-AF65-F5344CB8AC3E}">
        <p14:creationId xmlns:p14="http://schemas.microsoft.com/office/powerpoint/2010/main" val="20384268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041099" y="406815"/>
            <a:ext cx="4684735" cy="4524887"/>
          </a:xfrm>
          <a:prstGeom prst="rect">
            <a:avLst/>
          </a:prstGeom>
        </p:spPr>
      </p:pic>
      <p:sp>
        <p:nvSpPr>
          <p:cNvPr id="2" name="Title 1"/>
          <p:cNvSpPr>
            <a:spLocks noGrp="1"/>
          </p:cNvSpPr>
          <p:nvPr>
            <p:ph type="title"/>
          </p:nvPr>
        </p:nvSpPr>
        <p:spPr>
          <a:xfrm>
            <a:off x="311700" y="-25051"/>
            <a:ext cx="8520600" cy="613200"/>
          </a:xfrm>
        </p:spPr>
        <p:txBody>
          <a:bodyPr/>
          <a:lstStyle/>
          <a:p>
            <a:r>
              <a:rPr lang="en-US" dirty="0" smtClean="0"/>
              <a:t>Felt et </a:t>
            </a:r>
            <a:r>
              <a:rPr lang="en-US" dirty="0"/>
              <a:t>a</a:t>
            </a:r>
            <a:r>
              <a:rPr lang="en-US" dirty="0" smtClean="0"/>
              <a:t>l. – “How to ask for permission” </a:t>
            </a:r>
            <a:endParaRPr lang="en-US" dirty="0"/>
          </a:p>
        </p:txBody>
      </p:sp>
      <p:sp>
        <p:nvSpPr>
          <p:cNvPr id="3" name="Text Placeholder 2"/>
          <p:cNvSpPr>
            <a:spLocks noGrp="1"/>
          </p:cNvSpPr>
          <p:nvPr>
            <p:ph type="body" idx="1"/>
          </p:nvPr>
        </p:nvSpPr>
        <p:spPr>
          <a:xfrm>
            <a:off x="311701" y="763513"/>
            <a:ext cx="3959675" cy="3397200"/>
          </a:xfrm>
        </p:spPr>
        <p:txBody>
          <a:bodyPr/>
          <a:lstStyle/>
          <a:p>
            <a:pPr marL="285744" indent="-285744">
              <a:buFont typeface="Arial" panose="020B0604020202020204" pitchFamily="34" charset="0"/>
              <a:buChar char="•"/>
            </a:pPr>
            <a:r>
              <a:rPr lang="en-US" dirty="0" smtClean="0"/>
              <a:t>When to prompt?</a:t>
            </a:r>
            <a:br>
              <a:rPr lang="en-US" dirty="0" smtClean="0"/>
            </a:br>
            <a:r>
              <a:rPr lang="en-US" dirty="0" smtClean="0"/>
              <a:t>When permission requests are </a:t>
            </a:r>
            <a:r>
              <a:rPr lang="en-US" dirty="0" smtClean="0">
                <a:solidFill>
                  <a:schemeClr val="tx1"/>
                </a:solidFill>
              </a:rPr>
              <a:t>unexpected, irreversible, sensitive, costly</a:t>
            </a:r>
          </a:p>
          <a:p>
            <a:pPr marL="285744" indent="-285744">
              <a:buFont typeface="Arial" panose="020B0604020202020204" pitchFamily="34" charset="0"/>
              <a:buChar char="•"/>
            </a:pPr>
            <a:r>
              <a:rPr lang="en-US" dirty="0" smtClean="0"/>
              <a:t>Conclusion? </a:t>
            </a:r>
            <a:r>
              <a:rPr lang="en-US" dirty="0"/>
              <a:t/>
            </a:r>
            <a:br>
              <a:rPr lang="en-US" dirty="0"/>
            </a:br>
            <a:r>
              <a:rPr lang="en-US" dirty="0" smtClean="0"/>
              <a:t>84% of Android permissions can be automatically granted</a:t>
            </a:r>
          </a:p>
          <a:p>
            <a:pPr marL="285744" indent="-285744">
              <a:buFont typeface="Arial" panose="020B0604020202020204" pitchFamily="34" charset="0"/>
              <a:buChar char="•"/>
            </a:pPr>
            <a:r>
              <a:rPr lang="en-US" dirty="0">
                <a:solidFill>
                  <a:schemeClr val="accent6">
                    <a:lumMod val="50000"/>
                  </a:schemeClr>
                </a:solidFill>
              </a:rPr>
              <a:t>Confront users with </a:t>
            </a:r>
            <a:r>
              <a:rPr lang="en-US" b="1" dirty="0">
                <a:solidFill>
                  <a:schemeClr val="accent6">
                    <a:lumMod val="50000"/>
                  </a:schemeClr>
                </a:solidFill>
              </a:rPr>
              <a:t>necessary</a:t>
            </a:r>
            <a:r>
              <a:rPr lang="en-US" dirty="0">
                <a:solidFill>
                  <a:schemeClr val="accent6">
                    <a:lumMod val="50000"/>
                  </a:schemeClr>
                </a:solidFill>
              </a:rPr>
              <a:t> permission requests, not the expected, reversible, or </a:t>
            </a:r>
            <a:r>
              <a:rPr lang="en-US" dirty="0" err="1">
                <a:solidFill>
                  <a:schemeClr val="accent6">
                    <a:lumMod val="50000"/>
                  </a:schemeClr>
                </a:solidFill>
              </a:rPr>
              <a:t>unconcerning</a:t>
            </a:r>
            <a:r>
              <a:rPr lang="en-US" dirty="0">
                <a:solidFill>
                  <a:schemeClr val="accent6">
                    <a:lumMod val="50000"/>
                  </a:schemeClr>
                </a:solidFill>
              </a:rPr>
              <a:t> ones.</a:t>
            </a:r>
          </a:p>
        </p:txBody>
      </p:sp>
      <p:sp>
        <p:nvSpPr>
          <p:cNvPr id="6" name="Rectangle 5"/>
          <p:cNvSpPr/>
          <p:nvPr/>
        </p:nvSpPr>
        <p:spPr>
          <a:xfrm>
            <a:off x="4041101" y="716460"/>
            <a:ext cx="4684735" cy="1390964"/>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71943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Tree>
    <p:extLst>
      <p:ext uri="{BB962C8B-B14F-4D97-AF65-F5344CB8AC3E}">
        <p14:creationId xmlns:p14="http://schemas.microsoft.com/office/powerpoint/2010/main" val="27316000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
            <a:ext cx="8520600" cy="613200"/>
          </a:xfrm>
        </p:spPr>
        <p:txBody>
          <a:bodyPr/>
          <a:lstStyle/>
          <a:p>
            <a:r>
              <a:rPr lang="en-US" dirty="0" smtClean="0"/>
              <a:t>Methodology</a:t>
            </a:r>
            <a:endParaRPr lang="en-US" dirty="0"/>
          </a:p>
        </p:txBody>
      </p:sp>
      <p:sp>
        <p:nvSpPr>
          <p:cNvPr id="3" name="Text Placeholder 2"/>
          <p:cNvSpPr>
            <a:spLocks noGrp="1"/>
          </p:cNvSpPr>
          <p:nvPr>
            <p:ph type="body" idx="1"/>
          </p:nvPr>
        </p:nvSpPr>
        <p:spPr>
          <a:xfrm>
            <a:off x="311700" y="1014033"/>
            <a:ext cx="8520600" cy="2167579"/>
          </a:xfrm>
        </p:spPr>
        <p:txBody>
          <a:bodyPr/>
          <a:lstStyle/>
          <a:p>
            <a:pPr marL="285744" indent="-285744">
              <a:buFont typeface="Arial" panose="020B0604020202020204" pitchFamily="34" charset="0"/>
              <a:buChar char="•"/>
            </a:pPr>
            <a:r>
              <a:rPr lang="en-US" b="1" dirty="0" smtClean="0"/>
              <a:t>Step 1:</a:t>
            </a:r>
            <a:r>
              <a:rPr lang="en-US" dirty="0" smtClean="0"/>
              <a:t/>
            </a:r>
            <a:br>
              <a:rPr lang="en-US" dirty="0" smtClean="0"/>
            </a:br>
            <a:r>
              <a:rPr lang="en-US" dirty="0" smtClean="0"/>
              <a:t>Collect </a:t>
            </a:r>
            <a:r>
              <a:rPr lang="en-US" dirty="0"/>
              <a:t>as much data as possible </a:t>
            </a:r>
            <a:r>
              <a:rPr lang="en-US" dirty="0" smtClean="0"/>
              <a:t>about access </a:t>
            </a:r>
            <a:r>
              <a:rPr lang="en-US" dirty="0"/>
              <a:t>to protected resources, </a:t>
            </a:r>
            <a:r>
              <a:rPr lang="en-US" dirty="0" smtClean="0"/>
              <a:t>while minimizing impact on performance</a:t>
            </a:r>
          </a:p>
          <a:p>
            <a:pPr marL="285744" indent="-285744">
              <a:buFont typeface="Arial" panose="020B0604020202020204" pitchFamily="34" charset="0"/>
              <a:buChar char="•"/>
            </a:pPr>
            <a:r>
              <a:rPr lang="en-US" b="1" dirty="0" smtClean="0"/>
              <a:t>Step 2:</a:t>
            </a:r>
            <a:r>
              <a:rPr lang="en-US" dirty="0" smtClean="0"/>
              <a:t/>
            </a:r>
            <a:br>
              <a:rPr lang="en-US" dirty="0" smtClean="0"/>
            </a:br>
            <a:r>
              <a:rPr lang="en-US" dirty="0" smtClean="0"/>
              <a:t>Survey users when they exit the experiment</a:t>
            </a:r>
          </a:p>
          <a:p>
            <a:pPr marL="285744" indent="-285744">
              <a:buFont typeface="Arial" panose="020B0604020202020204" pitchFamily="34" charset="0"/>
              <a:buChar char="•"/>
            </a:pPr>
            <a:endParaRPr lang="en-US" dirty="0"/>
          </a:p>
        </p:txBody>
      </p:sp>
      <p:pic>
        <p:nvPicPr>
          <p:cNvPr id="4" name="Picture 3"/>
          <p:cNvPicPr>
            <a:picLocks noChangeAspect="1"/>
          </p:cNvPicPr>
          <p:nvPr/>
        </p:nvPicPr>
        <p:blipFill>
          <a:blip r:embed="rId3"/>
          <a:stretch>
            <a:fillRect/>
          </a:stretch>
        </p:blipFill>
        <p:spPr>
          <a:xfrm>
            <a:off x="5123149" y="2365451"/>
            <a:ext cx="3607871" cy="2400183"/>
          </a:xfrm>
          <a:prstGeom prst="rect">
            <a:avLst/>
          </a:prstGeom>
        </p:spPr>
      </p:pic>
    </p:spTree>
    <p:extLst>
      <p:ext uri="{BB962C8B-B14F-4D97-AF65-F5344CB8AC3E}">
        <p14:creationId xmlns:p14="http://schemas.microsoft.com/office/powerpoint/2010/main" val="11360371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
            <a:ext cx="8520600" cy="613200"/>
          </a:xfrm>
        </p:spPr>
        <p:txBody>
          <a:bodyPr/>
          <a:lstStyle/>
          <a:p>
            <a:r>
              <a:rPr lang="en-US" dirty="0" smtClean="0"/>
              <a:t>Logging Data</a:t>
            </a:r>
            <a:endParaRPr lang="en-US" dirty="0"/>
          </a:p>
        </p:txBody>
      </p:sp>
      <p:pic>
        <p:nvPicPr>
          <p:cNvPr id="4" name="Picture 3"/>
          <p:cNvPicPr>
            <a:picLocks noChangeAspect="1"/>
          </p:cNvPicPr>
          <p:nvPr/>
        </p:nvPicPr>
        <p:blipFill>
          <a:blip r:embed="rId3"/>
          <a:stretch>
            <a:fillRect/>
          </a:stretch>
        </p:blipFill>
        <p:spPr>
          <a:xfrm>
            <a:off x="311700" y="801665"/>
            <a:ext cx="8520600" cy="4179816"/>
          </a:xfrm>
          <a:prstGeom prst="rect">
            <a:avLst/>
          </a:prstGeom>
        </p:spPr>
      </p:pic>
    </p:spTree>
    <p:extLst>
      <p:ext uri="{BB962C8B-B14F-4D97-AF65-F5344CB8AC3E}">
        <p14:creationId xmlns:p14="http://schemas.microsoft.com/office/powerpoint/2010/main" val="6580368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
            <a:ext cx="8520600" cy="613200"/>
          </a:xfrm>
        </p:spPr>
        <p:txBody>
          <a:bodyPr/>
          <a:lstStyle/>
          <a:p>
            <a:r>
              <a:rPr lang="en-US" dirty="0" smtClean="0"/>
              <a:t>Output</a:t>
            </a:r>
            <a:endParaRPr lang="en-US" dirty="0"/>
          </a:p>
        </p:txBody>
      </p:sp>
      <p:sp>
        <p:nvSpPr>
          <p:cNvPr id="3" name="Text Placeholder 2"/>
          <p:cNvSpPr>
            <a:spLocks noGrp="1"/>
          </p:cNvSpPr>
          <p:nvPr>
            <p:ph type="body" idx="1"/>
          </p:nvPr>
        </p:nvSpPr>
        <p:spPr>
          <a:xfrm>
            <a:off x="311703" y="613201"/>
            <a:ext cx="3407340" cy="1641485"/>
          </a:xfrm>
        </p:spPr>
        <p:txBody>
          <a:bodyPr/>
          <a:lstStyle/>
          <a:p>
            <a:pPr marL="285744" indent="-285744">
              <a:buFont typeface="Arial" panose="020B0604020202020204" pitchFamily="34" charset="0"/>
              <a:buChar char="•"/>
            </a:pPr>
            <a:r>
              <a:rPr lang="en-US" dirty="0"/>
              <a:t>N</a:t>
            </a:r>
            <a:r>
              <a:rPr lang="en-US" dirty="0" smtClean="0"/>
              <a:t>ame of</a:t>
            </a:r>
            <a:r>
              <a:rPr lang="en-US" dirty="0"/>
              <a:t> </a:t>
            </a:r>
            <a:r>
              <a:rPr lang="en-US" dirty="0" smtClean="0"/>
              <a:t>the permission</a:t>
            </a:r>
          </a:p>
          <a:p>
            <a:pPr marL="285744" indent="-285744">
              <a:buFont typeface="Arial" panose="020B0604020202020204" pitchFamily="34" charset="0"/>
              <a:buChar char="•"/>
            </a:pPr>
            <a:r>
              <a:rPr lang="en-US" dirty="0" smtClean="0"/>
              <a:t>Name </a:t>
            </a:r>
            <a:r>
              <a:rPr lang="en-US" dirty="0"/>
              <a:t>of the </a:t>
            </a:r>
            <a:r>
              <a:rPr lang="en-US" dirty="0" smtClean="0"/>
              <a:t>application</a:t>
            </a:r>
          </a:p>
          <a:p>
            <a:pPr marL="285744" indent="-285744">
              <a:buFont typeface="Arial" panose="020B0604020202020204" pitchFamily="34" charset="0"/>
              <a:buChar char="•"/>
            </a:pPr>
            <a:r>
              <a:rPr lang="en-US" dirty="0" smtClean="0"/>
              <a:t>API method </a:t>
            </a:r>
            <a:r>
              <a:rPr lang="en-US" dirty="0"/>
              <a:t>that resulted in the </a:t>
            </a:r>
            <a:r>
              <a:rPr lang="en-US" dirty="0" smtClean="0"/>
              <a:t>check</a:t>
            </a:r>
          </a:p>
          <a:p>
            <a:pPr marL="285744" indent="-285744">
              <a:buFont typeface="Arial" panose="020B0604020202020204" pitchFamily="34" charset="0"/>
              <a:buChar char="•"/>
            </a:pPr>
            <a:r>
              <a:rPr lang="en-US" dirty="0" smtClean="0"/>
              <a:t>Screenshot while permission request was taking place</a:t>
            </a:r>
            <a:r>
              <a:rPr lang="en-US" dirty="0"/>
              <a:t/>
            </a:r>
            <a:br>
              <a:rPr lang="en-US" dirty="0"/>
            </a:br>
            <a:endParaRPr lang="en-US" dirty="0"/>
          </a:p>
        </p:txBody>
      </p:sp>
      <p:pic>
        <p:nvPicPr>
          <p:cNvPr id="4" name="Picture 3"/>
          <p:cNvPicPr>
            <a:picLocks noChangeAspect="1"/>
          </p:cNvPicPr>
          <p:nvPr/>
        </p:nvPicPr>
        <p:blipFill>
          <a:blip r:embed="rId3"/>
          <a:stretch>
            <a:fillRect/>
          </a:stretch>
        </p:blipFill>
        <p:spPr>
          <a:xfrm rot="5400000">
            <a:off x="3801649" y="582463"/>
            <a:ext cx="5047987" cy="3883067"/>
          </a:xfrm>
          <a:prstGeom prst="rect">
            <a:avLst/>
          </a:prstGeom>
        </p:spPr>
      </p:pic>
    </p:spTree>
    <p:extLst>
      <p:ext uri="{BB962C8B-B14F-4D97-AF65-F5344CB8AC3E}">
        <p14:creationId xmlns:p14="http://schemas.microsoft.com/office/powerpoint/2010/main" val="28608805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
            <a:ext cx="8520600" cy="613200"/>
          </a:xfrm>
        </p:spPr>
        <p:txBody>
          <a:bodyPr/>
          <a:lstStyle/>
          <a:p>
            <a:r>
              <a:rPr lang="en-US" dirty="0" smtClean="0"/>
              <a:t>Data Collection Procedure</a:t>
            </a:r>
            <a:endParaRPr lang="en-US" dirty="0"/>
          </a:p>
        </p:txBody>
      </p:sp>
      <p:sp>
        <p:nvSpPr>
          <p:cNvPr id="3" name="Text Placeholder 2"/>
          <p:cNvSpPr>
            <a:spLocks noGrp="1"/>
          </p:cNvSpPr>
          <p:nvPr>
            <p:ph type="body" idx="1"/>
          </p:nvPr>
        </p:nvSpPr>
        <p:spPr>
          <a:xfrm>
            <a:off x="311700" y="507721"/>
            <a:ext cx="8520600" cy="3397200"/>
          </a:xfrm>
        </p:spPr>
        <p:txBody>
          <a:bodyPr/>
          <a:lstStyle/>
          <a:p>
            <a:pPr marL="285744" indent="-285744">
              <a:buFont typeface="Arial" panose="020B0604020202020204" pitchFamily="34" charset="0"/>
              <a:buChar char="•"/>
            </a:pPr>
            <a:r>
              <a:rPr lang="en-US" b="1" dirty="0" smtClean="0"/>
              <a:t>Recruitment</a:t>
            </a:r>
            <a:r>
              <a:rPr lang="en-US" dirty="0" smtClean="0"/>
              <a:t/>
            </a:r>
            <a:br>
              <a:rPr lang="en-US" dirty="0" smtClean="0"/>
            </a:br>
            <a:r>
              <a:rPr lang="en-US" dirty="0" smtClean="0"/>
              <a:t>- Craigslist advertisement</a:t>
            </a:r>
            <a:br>
              <a:rPr lang="en-US" dirty="0" smtClean="0"/>
            </a:br>
            <a:r>
              <a:rPr lang="en-US" dirty="0" smtClean="0"/>
              <a:t>- 36/48 selected</a:t>
            </a:r>
            <a:br>
              <a:rPr lang="en-US" dirty="0" smtClean="0"/>
            </a:br>
            <a:r>
              <a:rPr lang="en-US" dirty="0" smtClean="0"/>
              <a:t>- 19 male and 17 female</a:t>
            </a:r>
            <a:br>
              <a:rPr lang="en-US" dirty="0" smtClean="0"/>
            </a:br>
            <a:r>
              <a:rPr lang="en-US" dirty="0" smtClean="0"/>
              <a:t>- Ages 20 to 63</a:t>
            </a:r>
          </a:p>
          <a:p>
            <a:pPr marL="285744" indent="-285744">
              <a:buFont typeface="Arial" panose="020B0604020202020204" pitchFamily="34" charset="0"/>
              <a:buChar char="•"/>
            </a:pPr>
            <a:r>
              <a:rPr lang="en-US" dirty="0" smtClean="0"/>
              <a:t>1 week of real world use</a:t>
            </a:r>
          </a:p>
          <a:p>
            <a:pPr marL="285744" indent="-285744">
              <a:buFont typeface="Arial" panose="020B0604020202020204" pitchFamily="34" charset="0"/>
              <a:buChar char="•"/>
            </a:pPr>
            <a:r>
              <a:rPr lang="en-US" b="1" dirty="0"/>
              <a:t>27 million </a:t>
            </a:r>
            <a:r>
              <a:rPr lang="en-US" dirty="0"/>
              <a:t>permission requests (</a:t>
            </a:r>
            <a:r>
              <a:rPr lang="en-US" dirty="0" smtClean="0"/>
              <a:t>107,142 requests per day per user</a:t>
            </a:r>
            <a:r>
              <a:rPr lang="en-US" dirty="0"/>
              <a:t>)</a:t>
            </a:r>
          </a:p>
          <a:p>
            <a:pPr marL="285744" indent="-285744">
              <a:buFont typeface="Arial" panose="020B0604020202020204" pitchFamily="34" charset="0"/>
              <a:buChar char="•"/>
            </a:pPr>
            <a:endParaRPr lang="en-US" dirty="0"/>
          </a:p>
        </p:txBody>
      </p:sp>
    </p:spTree>
    <p:extLst>
      <p:ext uri="{BB962C8B-B14F-4D97-AF65-F5344CB8AC3E}">
        <p14:creationId xmlns:p14="http://schemas.microsoft.com/office/powerpoint/2010/main" val="29911587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56926"/>
            <a:ext cx="8520600" cy="613200"/>
          </a:xfrm>
        </p:spPr>
        <p:txBody>
          <a:bodyPr/>
          <a:lstStyle/>
          <a:p>
            <a:r>
              <a:rPr lang="en-US" dirty="0" smtClean="0"/>
              <a:t>Exit Survey</a:t>
            </a:r>
            <a:endParaRPr lang="en-US" dirty="0"/>
          </a:p>
        </p:txBody>
      </p:sp>
      <p:sp>
        <p:nvSpPr>
          <p:cNvPr id="3" name="Text Placeholder 2"/>
          <p:cNvSpPr>
            <a:spLocks noGrp="1"/>
          </p:cNvSpPr>
          <p:nvPr>
            <p:ph type="body" idx="1"/>
          </p:nvPr>
        </p:nvSpPr>
        <p:spPr>
          <a:xfrm>
            <a:off x="311705" y="770126"/>
            <a:ext cx="2819807" cy="1021096"/>
          </a:xfrm>
        </p:spPr>
        <p:txBody>
          <a:bodyPr/>
          <a:lstStyle/>
          <a:p>
            <a:pPr marL="285744" lvl="1" indent="-285744">
              <a:buFont typeface="Arial" panose="020B0604020202020204" pitchFamily="34" charset="0"/>
              <a:buChar char="•"/>
            </a:pPr>
            <a:r>
              <a:rPr kumimoji="1" lang="en-US" altLang="zh-CN" sz="1800" dirty="0"/>
              <a:t>Whether resource access instances are expected</a:t>
            </a:r>
          </a:p>
          <a:p>
            <a:pPr marL="285744" lvl="1" indent="-285744">
              <a:buFont typeface="Arial" panose="020B0604020202020204" pitchFamily="34" charset="0"/>
              <a:buChar char="•"/>
            </a:pPr>
            <a:r>
              <a:rPr kumimoji="1" lang="en-US" altLang="zh-CN" sz="1800" dirty="0"/>
              <a:t>Whether users would like to deny access</a:t>
            </a:r>
          </a:p>
          <a:p>
            <a:pPr marL="285744" indent="-285744">
              <a:buFont typeface="Arial" panose="020B0604020202020204" pitchFamily="34" charset="0"/>
              <a:buChar char="•"/>
            </a:pPr>
            <a:endParaRPr lang="en-US" dirty="0"/>
          </a:p>
        </p:txBody>
      </p:sp>
      <p:pic>
        <p:nvPicPr>
          <p:cNvPr id="4" name="Picture 3"/>
          <p:cNvPicPr>
            <a:picLocks noChangeAspect="1"/>
          </p:cNvPicPr>
          <p:nvPr/>
        </p:nvPicPr>
        <p:blipFill>
          <a:blip r:embed="rId3"/>
          <a:stretch>
            <a:fillRect/>
          </a:stretch>
        </p:blipFill>
        <p:spPr>
          <a:xfrm>
            <a:off x="2893513" y="2213"/>
            <a:ext cx="6250488" cy="5000391"/>
          </a:xfrm>
          <a:prstGeom prst="rect">
            <a:avLst/>
          </a:prstGeom>
        </p:spPr>
      </p:pic>
    </p:spTree>
    <p:extLst>
      <p:ext uri="{BB962C8B-B14F-4D97-AF65-F5344CB8AC3E}">
        <p14:creationId xmlns:p14="http://schemas.microsoft.com/office/powerpoint/2010/main" val="18490366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31507" y="4"/>
            <a:ext cx="8174083" cy="5026657"/>
          </a:xfrm>
          <a:prstGeom prst="rect">
            <a:avLst/>
          </a:prstGeom>
        </p:spPr>
      </p:pic>
    </p:spTree>
    <p:extLst>
      <p:ext uri="{BB962C8B-B14F-4D97-AF65-F5344CB8AC3E}">
        <p14:creationId xmlns:p14="http://schemas.microsoft.com/office/powerpoint/2010/main" val="42792525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pic>
        <p:nvPicPr>
          <p:cNvPr id="87" name="Shape 87"/>
          <p:cNvPicPr preferRelativeResize="0"/>
          <p:nvPr/>
        </p:nvPicPr>
        <p:blipFill>
          <a:blip r:embed="rId3">
            <a:alphaModFix/>
          </a:blip>
          <a:stretch>
            <a:fillRect/>
          </a:stretch>
        </p:blipFill>
        <p:spPr>
          <a:xfrm>
            <a:off x="1" y="3419479"/>
            <a:ext cx="9363075" cy="1618575"/>
          </a:xfrm>
          <a:prstGeom prst="rect">
            <a:avLst/>
          </a:prstGeom>
          <a:noFill/>
          <a:ln>
            <a:noFill/>
          </a:ln>
        </p:spPr>
      </p:pic>
      <p:sp>
        <p:nvSpPr>
          <p:cNvPr id="85" name="Shape 85"/>
          <p:cNvSpPr txBox="1">
            <a:spLocks noGrp="1"/>
          </p:cNvSpPr>
          <p:nvPr>
            <p:ph type="title"/>
          </p:nvPr>
        </p:nvSpPr>
        <p:spPr>
          <a:xfrm>
            <a:off x="571500" y="1"/>
            <a:ext cx="8535475" cy="613200"/>
          </a:xfrm>
          <a:prstGeom prst="rect">
            <a:avLst/>
          </a:prstGeom>
        </p:spPr>
        <p:txBody>
          <a:bodyPr lIns="91425" tIns="91425" rIns="91425" bIns="91425" anchor="t" anchorCtr="0">
            <a:noAutofit/>
          </a:bodyPr>
          <a:lstStyle/>
          <a:p>
            <a:r>
              <a:rPr lang="en" dirty="0"/>
              <a:t>Brief Introduction to </a:t>
            </a:r>
            <a:r>
              <a:rPr lang="en" dirty="0" smtClean="0"/>
              <a:t>Android</a:t>
            </a:r>
            <a:endParaRPr lang="en" sz="1200" dirty="0"/>
          </a:p>
        </p:txBody>
      </p:sp>
      <p:sp>
        <p:nvSpPr>
          <p:cNvPr id="86" name="Shape 86"/>
          <p:cNvSpPr txBox="1">
            <a:spLocks noGrp="1"/>
          </p:cNvSpPr>
          <p:nvPr>
            <p:ph type="body" idx="1"/>
          </p:nvPr>
        </p:nvSpPr>
        <p:spPr>
          <a:xfrm>
            <a:off x="0" y="713409"/>
            <a:ext cx="8520600" cy="3397200"/>
          </a:xfrm>
          <a:prstGeom prst="rect">
            <a:avLst/>
          </a:prstGeom>
        </p:spPr>
        <p:txBody>
          <a:bodyPr lIns="91425" tIns="91425" rIns="91425" bIns="91425" anchor="t" anchorCtr="0">
            <a:noAutofit/>
          </a:bodyPr>
          <a:lstStyle/>
          <a:p>
            <a:pPr marL="514338" indent="-285744">
              <a:buFont typeface="Arial" panose="020B0604020202020204" pitchFamily="34" charset="0"/>
              <a:buChar char="•"/>
            </a:pPr>
            <a:r>
              <a:rPr lang="en" dirty="0"/>
              <a:t>Open Source Mobile OS currently owned by </a:t>
            </a:r>
            <a:r>
              <a:rPr lang="en" dirty="0" smtClean="0"/>
              <a:t>Google</a:t>
            </a:r>
          </a:p>
          <a:p>
            <a:pPr marL="514338" indent="-285744">
              <a:buFont typeface="Arial" panose="020B0604020202020204" pitchFamily="34" charset="0"/>
              <a:buChar char="•"/>
            </a:pPr>
            <a:r>
              <a:rPr lang="en" dirty="0" smtClean="0"/>
              <a:t>Currently </a:t>
            </a:r>
            <a:r>
              <a:rPr lang="en" dirty="0"/>
              <a:t>on version </a:t>
            </a:r>
            <a:r>
              <a:rPr lang="en" dirty="0" smtClean="0"/>
              <a:t>6.0(Marshmallow)</a:t>
            </a:r>
            <a:endParaRPr lang="en" dirty="0"/>
          </a:p>
          <a:p>
            <a:pPr marL="514338" indent="-285744">
              <a:buFont typeface="Arial" panose="020B0604020202020204" pitchFamily="34" charset="0"/>
              <a:buChar char="•"/>
            </a:pPr>
            <a:r>
              <a:rPr lang="en" dirty="0"/>
              <a:t>Applications can be installed from </a:t>
            </a:r>
            <a:r>
              <a:rPr lang="en" dirty="0" smtClean="0"/>
              <a:t>Google PlayStore</a:t>
            </a:r>
          </a:p>
          <a:p>
            <a:pPr marL="514338" indent="-285744">
              <a:buFont typeface="Arial" panose="020B0604020202020204" pitchFamily="34" charset="0"/>
              <a:buChar char="•"/>
            </a:pPr>
            <a:r>
              <a:rPr lang="en" dirty="0" smtClean="0"/>
              <a:t>Permissions should be granted for apps to access sensitive resources</a:t>
            </a:r>
          </a:p>
          <a:p>
            <a:pPr marL="514338" indent="-285744">
              <a:buFont typeface="Arial" panose="020B0604020202020204" pitchFamily="34" charset="0"/>
              <a:buChar char="•"/>
            </a:pPr>
            <a:r>
              <a:rPr lang="en" dirty="0" smtClean="0"/>
              <a:t>Developers required to specify permissions in the Android Manifest using principle of “Least Privilege”</a:t>
            </a:r>
            <a:endParaRPr lang="en" dirty="0"/>
          </a:p>
          <a:p>
            <a:endParaRPr dirty="0"/>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Findings and Analysis</a:t>
            </a:r>
            <a:endParaRPr lang="en-US" dirty="0"/>
          </a:p>
        </p:txBody>
      </p:sp>
    </p:spTree>
    <p:extLst>
      <p:ext uri="{BB962C8B-B14F-4D97-AF65-F5344CB8AC3E}">
        <p14:creationId xmlns:p14="http://schemas.microsoft.com/office/powerpoint/2010/main" val="23676452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p:cNvGraphicFramePr/>
          <p:nvPr>
            <p:extLst>
              <p:ext uri="{D42A27DB-BD31-4B8C-83A1-F6EECF244321}">
                <p14:modId xmlns:p14="http://schemas.microsoft.com/office/powerpoint/2010/main" val="575891583"/>
              </p:ext>
            </p:extLst>
          </p:nvPr>
        </p:nvGraphicFramePr>
        <p:xfrm>
          <a:off x="-565122" y="438412"/>
          <a:ext cx="8105791" cy="4584525"/>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a:xfrm>
            <a:off x="136338" y="-84221"/>
            <a:ext cx="9320815" cy="613200"/>
          </a:xfrm>
        </p:spPr>
        <p:txBody>
          <a:bodyPr/>
          <a:lstStyle/>
          <a:p>
            <a:r>
              <a:rPr lang="en-US" dirty="0" smtClean="0"/>
              <a:t>Application Behavior – Invisible Permission Requests</a:t>
            </a:r>
            <a:endParaRPr lang="en-US" dirty="0"/>
          </a:p>
        </p:txBody>
      </p:sp>
      <p:sp>
        <p:nvSpPr>
          <p:cNvPr id="10" name="Title 1"/>
          <p:cNvSpPr txBox="1">
            <a:spLocks/>
          </p:cNvSpPr>
          <p:nvPr/>
        </p:nvSpPr>
        <p:spPr>
          <a:xfrm>
            <a:off x="6325643" y="4361146"/>
            <a:ext cx="3131507" cy="613200"/>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Old Standard TT"/>
              <a:buNone/>
              <a:defRPr sz="3000" b="0" i="0" u="none" strike="noStrike" cap="none">
                <a:solidFill>
                  <a:schemeClr val="dk1"/>
                </a:solidFill>
                <a:latin typeface="Old Standard TT"/>
                <a:ea typeface="Old Standard TT"/>
                <a:cs typeface="Old Standard TT"/>
                <a:sym typeface="Old Standard TT"/>
              </a:defRPr>
            </a:lvl1pPr>
            <a:lvl2pPr lvl="1">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2pPr>
            <a:lvl3pPr lvl="2">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3pPr>
            <a:lvl4pPr lvl="3">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4pPr>
            <a:lvl5pPr lvl="4">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5pPr>
            <a:lvl6pPr lvl="5">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6pPr>
            <a:lvl7pPr lvl="6">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7pPr>
            <a:lvl8pPr lvl="7">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8pPr>
            <a:lvl9pPr lvl="8">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9pPr>
          </a:lstStyle>
          <a:p>
            <a:r>
              <a:rPr lang="en-US" b="1" dirty="0">
                <a:solidFill>
                  <a:schemeClr val="accent6">
                    <a:lumMod val="50000"/>
                  </a:schemeClr>
                </a:solidFill>
              </a:rPr>
              <a:t>75.1% Invisible</a:t>
            </a:r>
          </a:p>
        </p:txBody>
      </p:sp>
    </p:spTree>
    <p:extLst>
      <p:ext uri="{BB962C8B-B14F-4D97-AF65-F5344CB8AC3E}">
        <p14:creationId xmlns:p14="http://schemas.microsoft.com/office/powerpoint/2010/main" val="23066944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
            <a:ext cx="8520600" cy="613200"/>
          </a:xfrm>
        </p:spPr>
        <p:txBody>
          <a:bodyPr/>
          <a:lstStyle/>
          <a:p>
            <a:r>
              <a:rPr lang="en-US" dirty="0" smtClean="0"/>
              <a:t>Most Frequently </a:t>
            </a:r>
            <a:r>
              <a:rPr lang="en-US" dirty="0"/>
              <a:t>R</a:t>
            </a:r>
            <a:r>
              <a:rPr lang="en-US" dirty="0" smtClean="0"/>
              <a:t>equested ‘Invisible’ Permissions</a:t>
            </a:r>
            <a:endParaRPr lang="en-US" dirty="0"/>
          </a:p>
        </p:txBody>
      </p:sp>
      <p:pic>
        <p:nvPicPr>
          <p:cNvPr id="4" name="Picture 3"/>
          <p:cNvPicPr>
            <a:picLocks noChangeAspect="1"/>
          </p:cNvPicPr>
          <p:nvPr/>
        </p:nvPicPr>
        <p:blipFill>
          <a:blip r:embed="rId3"/>
          <a:stretch>
            <a:fillRect/>
          </a:stretch>
        </p:blipFill>
        <p:spPr>
          <a:xfrm>
            <a:off x="3376437" y="713407"/>
            <a:ext cx="5767563" cy="4084059"/>
          </a:xfrm>
          <a:prstGeom prst="rect">
            <a:avLst/>
          </a:prstGeom>
        </p:spPr>
      </p:pic>
      <p:sp>
        <p:nvSpPr>
          <p:cNvPr id="5" name="Text Placeholder 2"/>
          <p:cNvSpPr>
            <a:spLocks noGrp="1"/>
          </p:cNvSpPr>
          <p:nvPr>
            <p:ph type="body" idx="1"/>
          </p:nvPr>
        </p:nvSpPr>
        <p:spPr>
          <a:xfrm>
            <a:off x="418849" y="713412"/>
            <a:ext cx="2957593" cy="3946081"/>
          </a:xfrm>
        </p:spPr>
        <p:txBody>
          <a:bodyPr/>
          <a:lstStyle/>
          <a:p>
            <a:pPr marL="285744" indent="-285744">
              <a:buFont typeface="Arial" panose="020B0604020202020204" pitchFamily="34" charset="0"/>
              <a:buChar char="•"/>
            </a:pPr>
            <a:r>
              <a:rPr lang="en-US" dirty="0" smtClean="0"/>
              <a:t>Stored SMS messages</a:t>
            </a:r>
            <a:br>
              <a:rPr lang="en-US" dirty="0" smtClean="0"/>
            </a:br>
            <a:r>
              <a:rPr lang="en-US" dirty="0" smtClean="0"/>
              <a:t>125 times/user/day</a:t>
            </a:r>
          </a:p>
          <a:p>
            <a:pPr marL="285744" indent="-285744">
              <a:buFont typeface="Arial" panose="020B0604020202020204" pitchFamily="34" charset="0"/>
              <a:buChar char="•"/>
            </a:pPr>
            <a:r>
              <a:rPr lang="en-US" dirty="0" smtClean="0"/>
              <a:t>Browser history</a:t>
            </a:r>
            <a:br>
              <a:rPr lang="en-US" dirty="0" smtClean="0"/>
            </a:br>
            <a:r>
              <a:rPr lang="en-US" dirty="0" smtClean="0"/>
              <a:t>5 times/user/day</a:t>
            </a:r>
          </a:p>
          <a:p>
            <a:pPr marL="285744" indent="-285744">
              <a:buFont typeface="Arial" panose="020B0604020202020204" pitchFamily="34" charset="0"/>
              <a:buChar char="•"/>
            </a:pPr>
            <a:r>
              <a:rPr lang="en-US" dirty="0" smtClean="0"/>
              <a:t>Camera</a:t>
            </a:r>
            <a:br>
              <a:rPr lang="en-US" dirty="0" smtClean="0"/>
            </a:br>
            <a:r>
              <a:rPr lang="en-US" dirty="0" smtClean="0"/>
              <a:t>once/user/day</a:t>
            </a:r>
          </a:p>
        </p:txBody>
      </p:sp>
    </p:spTree>
    <p:extLst>
      <p:ext uri="{BB962C8B-B14F-4D97-AF65-F5344CB8AC3E}">
        <p14:creationId xmlns:p14="http://schemas.microsoft.com/office/powerpoint/2010/main" val="9407273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
            <a:ext cx="8520600" cy="613200"/>
          </a:xfrm>
        </p:spPr>
        <p:txBody>
          <a:bodyPr/>
          <a:lstStyle/>
          <a:p>
            <a:r>
              <a:rPr lang="en-US" dirty="0" smtClean="0"/>
              <a:t>Location Requests- Breakdown</a:t>
            </a:r>
            <a:endParaRPr lang="en-US" dirty="0"/>
          </a:p>
        </p:txBody>
      </p:sp>
      <p:sp>
        <p:nvSpPr>
          <p:cNvPr id="3" name="Text Placeholder 2"/>
          <p:cNvSpPr>
            <a:spLocks noGrp="1"/>
          </p:cNvSpPr>
          <p:nvPr>
            <p:ph type="body" idx="1"/>
          </p:nvPr>
        </p:nvSpPr>
        <p:spPr>
          <a:xfrm>
            <a:off x="311700" y="750987"/>
            <a:ext cx="8520600" cy="3397200"/>
          </a:xfrm>
        </p:spPr>
        <p:txBody>
          <a:bodyPr/>
          <a:lstStyle/>
          <a:p>
            <a:pPr marL="285744" indent="-285744">
              <a:buFont typeface="Arial" panose="020B0604020202020204" pitchFamily="34" charset="0"/>
              <a:buChar char="•"/>
            </a:pPr>
            <a:r>
              <a:rPr lang="en-US" dirty="0" smtClean="0"/>
              <a:t>Telephony Manager – 66.1%</a:t>
            </a:r>
          </a:p>
          <a:p>
            <a:pPr marL="285744" indent="-285744">
              <a:buFont typeface="Arial" panose="020B0604020202020204" pitchFamily="34" charset="0"/>
              <a:buChar char="•"/>
            </a:pPr>
            <a:r>
              <a:rPr lang="en-US" dirty="0" smtClean="0"/>
              <a:t>SSID of wifi network – 33.3%</a:t>
            </a:r>
          </a:p>
          <a:p>
            <a:pPr marL="285744" indent="-285744">
              <a:buFont typeface="Arial" panose="020B0604020202020204" pitchFamily="34" charset="0"/>
              <a:buChar char="•"/>
            </a:pPr>
            <a:r>
              <a:rPr lang="en-US" dirty="0" smtClean="0"/>
              <a:t>Built-in location providers – 0.6%</a:t>
            </a:r>
            <a:br>
              <a:rPr lang="en-US" dirty="0" smtClean="0"/>
            </a:br>
            <a:r>
              <a:rPr lang="en-US" dirty="0" smtClean="0"/>
              <a:t>	- GPS – 6%</a:t>
            </a:r>
            <a:br>
              <a:rPr lang="en-US" dirty="0" smtClean="0"/>
            </a:br>
            <a:r>
              <a:rPr lang="en-US" dirty="0" smtClean="0"/>
              <a:t>	- Network provider – 13%</a:t>
            </a:r>
            <a:r>
              <a:rPr lang="en-US" dirty="0"/>
              <a:t/>
            </a:r>
            <a:br>
              <a:rPr lang="en-US" dirty="0"/>
            </a:br>
            <a:r>
              <a:rPr lang="en-US" dirty="0" smtClean="0"/>
              <a:t>	- Passive location provider – 81%</a:t>
            </a:r>
          </a:p>
        </p:txBody>
      </p:sp>
      <p:pic>
        <p:nvPicPr>
          <p:cNvPr id="4" name="Picture 3"/>
          <p:cNvPicPr>
            <a:picLocks noChangeAspect="1"/>
          </p:cNvPicPr>
          <p:nvPr/>
        </p:nvPicPr>
        <p:blipFill>
          <a:blip r:embed="rId3"/>
          <a:stretch>
            <a:fillRect/>
          </a:stretch>
        </p:blipFill>
        <p:spPr>
          <a:xfrm>
            <a:off x="5736926" y="2210712"/>
            <a:ext cx="2749708" cy="2500575"/>
          </a:xfrm>
          <a:prstGeom prst="rect">
            <a:avLst/>
          </a:prstGeom>
        </p:spPr>
      </p:pic>
    </p:spTree>
    <p:extLst>
      <p:ext uri="{BB962C8B-B14F-4D97-AF65-F5344CB8AC3E}">
        <p14:creationId xmlns:p14="http://schemas.microsoft.com/office/powerpoint/2010/main" val="37554156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396638" y="1902047"/>
            <a:ext cx="3970751" cy="2948959"/>
          </a:xfrm>
          <a:prstGeom prst="rect">
            <a:avLst/>
          </a:prstGeom>
        </p:spPr>
      </p:pic>
      <p:sp>
        <p:nvSpPr>
          <p:cNvPr id="3" name="Text Placeholder 2"/>
          <p:cNvSpPr>
            <a:spLocks noGrp="1"/>
          </p:cNvSpPr>
          <p:nvPr>
            <p:ph type="body" idx="1"/>
          </p:nvPr>
        </p:nvSpPr>
        <p:spPr>
          <a:xfrm>
            <a:off x="136335" y="750991"/>
            <a:ext cx="8520600" cy="1491172"/>
          </a:xfrm>
        </p:spPr>
        <p:txBody>
          <a:bodyPr/>
          <a:lstStyle/>
          <a:p>
            <a:pPr marL="285744" indent="-285744">
              <a:buFont typeface="Arial" panose="020B0604020202020204" pitchFamily="34" charset="0"/>
              <a:buChar char="•"/>
            </a:pPr>
            <a:r>
              <a:rPr kumimoji="1" lang="en-US" altLang="zh-CN" dirty="0" smtClean="0"/>
              <a:t>With the exception of apps developed by Google, </a:t>
            </a:r>
            <a:r>
              <a:rPr kumimoji="1" lang="en-US" altLang="zh-CN" dirty="0"/>
              <a:t>all </a:t>
            </a:r>
            <a:r>
              <a:rPr kumimoji="1" lang="en-US" altLang="zh-CN" dirty="0" smtClean="0"/>
              <a:t>other </a:t>
            </a:r>
            <a:r>
              <a:rPr kumimoji="1" lang="en-US" altLang="zh-CN" dirty="0"/>
              <a:t>apps make excessive requests for phone’s connectivity </a:t>
            </a:r>
            <a:r>
              <a:rPr kumimoji="1" lang="en-US" altLang="zh-CN" dirty="0" smtClean="0"/>
              <a:t>state</a:t>
            </a:r>
            <a:br>
              <a:rPr kumimoji="1" lang="en-US" altLang="zh-CN" dirty="0" smtClean="0"/>
            </a:br>
            <a:r>
              <a:rPr lang="en-US" dirty="0"/>
              <a:t>Facebook </a:t>
            </a:r>
            <a:r>
              <a:rPr lang="en-US" dirty="0" smtClean="0"/>
              <a:t>requests ACCESS_NETWORK_STATE </a:t>
            </a:r>
            <a:r>
              <a:rPr lang="en-US" dirty="0"/>
              <a:t> </a:t>
            </a:r>
            <a:r>
              <a:rPr lang="en-US" dirty="0" smtClean="0"/>
              <a:t>permission 5 times per second!</a:t>
            </a:r>
            <a:r>
              <a:rPr lang="en-US" dirty="0"/>
              <a:t/>
            </a:r>
            <a:br>
              <a:rPr lang="en-US" dirty="0"/>
            </a:br>
            <a:endParaRPr kumimoji="1" lang="en-US" altLang="zh-CN" dirty="0"/>
          </a:p>
          <a:p>
            <a:pPr marL="285744" indent="-285744">
              <a:buFont typeface="Arial" panose="020B0604020202020204" pitchFamily="34" charset="0"/>
              <a:buChar char="•"/>
            </a:pPr>
            <a:r>
              <a:rPr kumimoji="1" lang="en-US" altLang="zh-CN" dirty="0"/>
              <a:t>Adverse effect on performance and </a:t>
            </a:r>
            <a:br>
              <a:rPr kumimoji="1" lang="en-US" altLang="zh-CN" dirty="0"/>
            </a:br>
            <a:r>
              <a:rPr kumimoji="1" lang="en-US" altLang="zh-CN" dirty="0" smtClean="0"/>
              <a:t>battery </a:t>
            </a:r>
            <a:r>
              <a:rPr kumimoji="1" lang="en-US" altLang="zh-CN" dirty="0"/>
              <a:t>life</a:t>
            </a:r>
          </a:p>
        </p:txBody>
      </p:sp>
      <p:sp>
        <p:nvSpPr>
          <p:cNvPr id="5" name="Title 1"/>
          <p:cNvSpPr txBox="1">
            <a:spLocks/>
          </p:cNvSpPr>
          <p:nvPr/>
        </p:nvSpPr>
        <p:spPr>
          <a:xfrm>
            <a:off x="136338" y="1"/>
            <a:ext cx="9320815" cy="613200"/>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Old Standard TT"/>
              <a:buNone/>
              <a:defRPr sz="3000" b="0" i="0" u="none" strike="noStrike" cap="none">
                <a:solidFill>
                  <a:schemeClr val="dk1"/>
                </a:solidFill>
                <a:latin typeface="Old Standard TT"/>
                <a:ea typeface="Old Standard TT"/>
                <a:cs typeface="Old Standard TT"/>
                <a:sym typeface="Old Standard TT"/>
              </a:defRPr>
            </a:lvl1pPr>
            <a:lvl2pPr lvl="1">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2pPr>
            <a:lvl3pPr lvl="2">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3pPr>
            <a:lvl4pPr lvl="3">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4pPr>
            <a:lvl5pPr lvl="4">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5pPr>
            <a:lvl6pPr lvl="5">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6pPr>
            <a:lvl7pPr lvl="6">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7pPr>
            <a:lvl8pPr lvl="7">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8pPr>
            <a:lvl9pPr lvl="8">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9pPr>
          </a:lstStyle>
          <a:p>
            <a:r>
              <a:rPr lang="en-US" dirty="0"/>
              <a:t>Application Behavior – High Frequency Requests</a:t>
            </a:r>
          </a:p>
        </p:txBody>
      </p:sp>
    </p:spTree>
    <p:extLst>
      <p:ext uri="{BB962C8B-B14F-4D97-AF65-F5344CB8AC3E}">
        <p14:creationId xmlns:p14="http://schemas.microsoft.com/office/powerpoint/2010/main" val="40785165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63463" y="3030726"/>
            <a:ext cx="8001000" cy="1818345"/>
          </a:xfrm>
          <a:prstGeom prst="rect">
            <a:avLst/>
          </a:prstGeom>
        </p:spPr>
      </p:pic>
      <p:sp>
        <p:nvSpPr>
          <p:cNvPr id="3" name="Text Placeholder 2"/>
          <p:cNvSpPr>
            <a:spLocks noGrp="1"/>
          </p:cNvSpPr>
          <p:nvPr>
            <p:ph type="body" idx="1"/>
          </p:nvPr>
        </p:nvSpPr>
        <p:spPr>
          <a:xfrm>
            <a:off x="136337" y="613201"/>
            <a:ext cx="7968007" cy="1804323"/>
          </a:xfrm>
        </p:spPr>
        <p:txBody>
          <a:bodyPr/>
          <a:lstStyle/>
          <a:p>
            <a:pPr marL="285744" indent="-285744">
              <a:buFont typeface="Arial" panose="020B0604020202020204" pitchFamily="34" charset="0"/>
              <a:buChar char="•"/>
            </a:pPr>
            <a:r>
              <a:rPr lang="en-US" dirty="0" smtClean="0"/>
              <a:t>Observations:</a:t>
            </a:r>
            <a:br>
              <a:rPr lang="en-US" dirty="0" smtClean="0"/>
            </a:br>
            <a:r>
              <a:rPr lang="en-US" dirty="0" smtClean="0"/>
              <a:t>	- 8 </a:t>
            </a:r>
            <a:r>
              <a:rPr lang="en-US" dirty="0"/>
              <a:t>requests per </a:t>
            </a:r>
            <a:r>
              <a:rPr lang="en-US" dirty="0" smtClean="0"/>
              <a:t>minute/user</a:t>
            </a:r>
            <a:br>
              <a:rPr lang="en-US" dirty="0" smtClean="0"/>
            </a:br>
            <a:r>
              <a:rPr lang="en-US" dirty="0" smtClean="0"/>
              <a:t>	- 4 </a:t>
            </a:r>
            <a:r>
              <a:rPr lang="en-US" dirty="0"/>
              <a:t>exposes per minute/user (15 seconds</a:t>
            </a:r>
            <a:r>
              <a:rPr lang="en-US" dirty="0" smtClean="0"/>
              <a:t>)</a:t>
            </a:r>
          </a:p>
          <a:p>
            <a:pPr marL="285744" indent="-285744">
              <a:buFont typeface="Arial" panose="020B0604020202020204" pitchFamily="34" charset="0"/>
              <a:buChar char="•"/>
            </a:pPr>
            <a:r>
              <a:rPr lang="en-US" dirty="0" smtClean="0"/>
              <a:t>50% of </a:t>
            </a:r>
            <a:r>
              <a:rPr lang="en-US" dirty="0"/>
              <a:t>all permission checks granted </a:t>
            </a:r>
            <a:r>
              <a:rPr lang="en-US" dirty="0" smtClean="0"/>
              <a:t>applications access </a:t>
            </a:r>
            <a:r>
              <a:rPr lang="en-US" dirty="0"/>
              <a:t>to sensitive </a:t>
            </a:r>
            <a:r>
              <a:rPr lang="en-US" dirty="0" smtClean="0"/>
              <a:t>data</a:t>
            </a:r>
          </a:p>
          <a:p>
            <a:pPr marL="285744" indent="-285744">
              <a:buFont typeface="Arial" panose="020B0604020202020204" pitchFamily="34" charset="0"/>
              <a:buChar char="•"/>
            </a:pPr>
            <a:r>
              <a:rPr lang="en-US" dirty="0" smtClean="0"/>
              <a:t> Frequency </a:t>
            </a:r>
            <a:r>
              <a:rPr lang="en-US" dirty="0"/>
              <a:t>is too high to prompt users in runtime</a:t>
            </a:r>
          </a:p>
          <a:p>
            <a:pPr marL="285744" indent="-285744">
              <a:buFont typeface="Arial" panose="020B0604020202020204" pitchFamily="34" charset="0"/>
              <a:buChar char="•"/>
            </a:pPr>
            <a:endParaRPr lang="en-US" dirty="0"/>
          </a:p>
        </p:txBody>
      </p:sp>
      <p:sp>
        <p:nvSpPr>
          <p:cNvPr id="5" name="Title 1"/>
          <p:cNvSpPr txBox="1">
            <a:spLocks/>
          </p:cNvSpPr>
          <p:nvPr/>
        </p:nvSpPr>
        <p:spPr>
          <a:xfrm>
            <a:off x="136338" y="1"/>
            <a:ext cx="9320815" cy="613200"/>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Old Standard TT"/>
              <a:buNone/>
              <a:defRPr sz="3000" b="0" i="0" u="none" strike="noStrike" cap="none">
                <a:solidFill>
                  <a:schemeClr val="dk1"/>
                </a:solidFill>
                <a:latin typeface="Old Standard TT"/>
                <a:ea typeface="Old Standard TT"/>
                <a:cs typeface="Old Standard TT"/>
                <a:sym typeface="Old Standard TT"/>
              </a:defRPr>
            </a:lvl1pPr>
            <a:lvl2pPr lvl="1">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2pPr>
            <a:lvl3pPr lvl="2">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3pPr>
            <a:lvl4pPr lvl="3">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4pPr>
            <a:lvl5pPr lvl="4">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5pPr>
            <a:lvl6pPr lvl="5">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6pPr>
            <a:lvl7pPr lvl="6">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7pPr>
            <a:lvl8pPr lvl="7">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8pPr>
            <a:lvl9pPr lvl="8">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9pPr>
          </a:lstStyle>
          <a:p>
            <a:r>
              <a:rPr lang="en-US" dirty="0"/>
              <a:t>Application Behavior – Frequency of Data Exposure</a:t>
            </a:r>
          </a:p>
        </p:txBody>
      </p:sp>
    </p:spTree>
    <p:extLst>
      <p:ext uri="{BB962C8B-B14F-4D97-AF65-F5344CB8AC3E}">
        <p14:creationId xmlns:p14="http://schemas.microsoft.com/office/powerpoint/2010/main" val="40257412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
            <a:ext cx="8520600" cy="613200"/>
          </a:xfrm>
        </p:spPr>
        <p:txBody>
          <a:bodyPr/>
          <a:lstStyle/>
          <a:p>
            <a:r>
              <a:rPr lang="en-US" dirty="0" smtClean="0"/>
              <a:t>User Expectations and Reactions</a:t>
            </a:r>
            <a:endParaRPr lang="en-US" dirty="0"/>
          </a:p>
        </p:txBody>
      </p:sp>
      <p:sp>
        <p:nvSpPr>
          <p:cNvPr id="3" name="Text Placeholder 2"/>
          <p:cNvSpPr>
            <a:spLocks noGrp="1"/>
          </p:cNvSpPr>
          <p:nvPr>
            <p:ph type="body" idx="1"/>
          </p:nvPr>
        </p:nvSpPr>
        <p:spPr>
          <a:xfrm>
            <a:off x="311700" y="613201"/>
            <a:ext cx="8520600" cy="3397200"/>
          </a:xfrm>
        </p:spPr>
        <p:txBody>
          <a:bodyPr/>
          <a:lstStyle/>
          <a:p>
            <a:pPr marL="285744" indent="-285744">
              <a:buFont typeface="Arial" panose="020B0604020202020204" pitchFamily="34" charset="0"/>
              <a:buChar char="•"/>
            </a:pPr>
            <a:r>
              <a:rPr lang="en-US" dirty="0" smtClean="0"/>
              <a:t>Given screenshots and </a:t>
            </a:r>
            <a:r>
              <a:rPr lang="en-US" dirty="0"/>
              <a:t>p</a:t>
            </a:r>
            <a:r>
              <a:rPr lang="en-US" dirty="0" smtClean="0"/>
              <a:t>ermission requested, users wanted to block 35% of 432 permission requests</a:t>
            </a:r>
          </a:p>
          <a:p>
            <a:pPr marL="285744" indent="-285744">
              <a:buFont typeface="Arial" panose="020B0604020202020204" pitchFamily="34" charset="0"/>
              <a:buChar char="•"/>
            </a:pPr>
            <a:endParaRPr lang="en-US" dirty="0"/>
          </a:p>
        </p:txBody>
      </p:sp>
      <p:graphicFrame>
        <p:nvGraphicFramePr>
          <p:cNvPr id="9" name="Chart 8"/>
          <p:cNvGraphicFramePr/>
          <p:nvPr>
            <p:extLst>
              <p:ext uri="{D42A27DB-BD31-4B8C-83A1-F6EECF244321}">
                <p14:modId xmlns:p14="http://schemas.microsoft.com/office/powerpoint/2010/main" val="2905746256"/>
              </p:ext>
            </p:extLst>
          </p:nvPr>
        </p:nvGraphicFramePr>
        <p:xfrm>
          <a:off x="1524000" y="1079501"/>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633147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
            <a:ext cx="8520600" cy="613200"/>
          </a:xfrm>
        </p:spPr>
        <p:txBody>
          <a:bodyPr/>
          <a:lstStyle/>
          <a:p>
            <a:r>
              <a:rPr lang="en-US" dirty="0" smtClean="0"/>
              <a:t>Influential Factors</a:t>
            </a:r>
            <a:endParaRPr lang="en-US" dirty="0"/>
          </a:p>
        </p:txBody>
      </p:sp>
      <p:sp>
        <p:nvSpPr>
          <p:cNvPr id="3" name="Text Placeholder 2"/>
          <p:cNvSpPr>
            <a:spLocks noGrp="1"/>
          </p:cNvSpPr>
          <p:nvPr>
            <p:ph type="body" idx="1"/>
          </p:nvPr>
        </p:nvSpPr>
        <p:spPr>
          <a:xfrm>
            <a:off x="311700" y="770767"/>
            <a:ext cx="8520600" cy="3989123"/>
          </a:xfrm>
        </p:spPr>
        <p:txBody>
          <a:bodyPr/>
          <a:lstStyle/>
          <a:p>
            <a:pPr marL="285744" indent="-285744">
              <a:buFont typeface="Arial" panose="020B0604020202020204" pitchFamily="34" charset="0"/>
              <a:buChar char="•"/>
            </a:pPr>
            <a:r>
              <a:rPr lang="en-US" b="1" dirty="0"/>
              <a:t>Identifying </a:t>
            </a:r>
            <a:r>
              <a:rPr lang="en-US" b="1" dirty="0" smtClean="0"/>
              <a:t>permissions based on </a:t>
            </a:r>
            <a:r>
              <a:rPr lang="en-US" b="1" dirty="0" smtClean="0"/>
              <a:t>blocking</a:t>
            </a:r>
            <a:r>
              <a:rPr lang="en-US" dirty="0" smtClean="0"/>
              <a:t/>
            </a:r>
            <a:br>
              <a:rPr lang="en-US" dirty="0" smtClean="0"/>
            </a:br>
            <a:r>
              <a:rPr lang="en-US" dirty="0" smtClean="0"/>
              <a:t>Identification of the requested permission based on the screenshot showed no correlation to frequency of blocking</a:t>
            </a:r>
          </a:p>
          <a:p>
            <a:pPr marL="285744" indent="-285744">
              <a:buFont typeface="Arial" panose="020B0604020202020204" pitchFamily="34" charset="0"/>
              <a:buChar char="•"/>
            </a:pPr>
            <a:r>
              <a:rPr lang="en-US" b="1" dirty="0" smtClean="0"/>
              <a:t>Visibility of the application</a:t>
            </a:r>
            <a:r>
              <a:rPr lang="en-US" dirty="0" smtClean="0"/>
              <a:t/>
            </a:r>
            <a:br>
              <a:rPr lang="en-US" dirty="0" smtClean="0"/>
            </a:br>
            <a:r>
              <a:rPr lang="en-US" dirty="0" smtClean="0"/>
              <a:t>Users block applications which request permission when not visible</a:t>
            </a:r>
            <a:endParaRPr lang="en-US" dirty="0"/>
          </a:p>
          <a:p>
            <a:pPr marL="285744" indent="-285744">
              <a:buFont typeface="Arial" panose="020B0604020202020204" pitchFamily="34" charset="0"/>
              <a:buChar char="•"/>
            </a:pPr>
            <a:r>
              <a:rPr lang="en-US" b="1" dirty="0"/>
              <a:t>Privacy </a:t>
            </a:r>
            <a:r>
              <a:rPr lang="en-US" b="1" dirty="0" smtClean="0"/>
              <a:t>preferences</a:t>
            </a:r>
            <a:r>
              <a:rPr lang="en-US" dirty="0" smtClean="0"/>
              <a:t/>
            </a:r>
            <a:br>
              <a:rPr lang="en-US" dirty="0" smtClean="0"/>
            </a:br>
            <a:r>
              <a:rPr lang="en-US" dirty="0" smtClean="0"/>
              <a:t>No correlation between privacy preferences and desire to block permission requests</a:t>
            </a:r>
            <a:endParaRPr lang="en-US" dirty="0"/>
          </a:p>
          <a:p>
            <a:pPr marL="285744" indent="-285744">
              <a:buFont typeface="Arial" panose="020B0604020202020204" pitchFamily="34" charset="0"/>
              <a:buChar char="•"/>
            </a:pPr>
            <a:r>
              <a:rPr lang="en-US" b="1" dirty="0" smtClean="0"/>
              <a:t>Expectations</a:t>
            </a:r>
            <a:r>
              <a:rPr lang="en-US" dirty="0" smtClean="0"/>
              <a:t/>
            </a:r>
            <a:br>
              <a:rPr lang="en-US" dirty="0" smtClean="0"/>
            </a:br>
            <a:r>
              <a:rPr lang="en-US" dirty="0" smtClean="0"/>
              <a:t>Users </a:t>
            </a:r>
            <a:r>
              <a:rPr lang="en-US" dirty="0"/>
              <a:t>tend to want to block requests that are not expected</a:t>
            </a:r>
          </a:p>
          <a:p>
            <a:pPr marL="285744" indent="-285744">
              <a:buFont typeface="Arial" panose="020B0604020202020204" pitchFamily="34" charset="0"/>
              <a:buChar char="•"/>
            </a:pPr>
            <a:endParaRPr lang="en-US" dirty="0"/>
          </a:p>
          <a:p>
            <a:pPr marL="285744" indent="-285744">
              <a:buFont typeface="Arial" panose="020B0604020202020204" pitchFamily="34" charset="0"/>
              <a:buChar char="•"/>
            </a:pPr>
            <a:endParaRPr lang="en-US" dirty="0"/>
          </a:p>
        </p:txBody>
      </p:sp>
    </p:spTree>
    <p:extLst>
      <p:ext uri="{BB962C8B-B14F-4D97-AF65-F5344CB8AC3E}">
        <p14:creationId xmlns:p14="http://schemas.microsoft.com/office/powerpoint/2010/main" val="38987132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
            <a:ext cx="8520600" cy="613200"/>
          </a:xfrm>
        </p:spPr>
        <p:txBody>
          <a:bodyPr/>
          <a:lstStyle/>
          <a:p>
            <a:r>
              <a:rPr lang="en-US" dirty="0" smtClean="0"/>
              <a:t>Feasibility of Runtime Prompts</a:t>
            </a:r>
            <a:endParaRPr lang="en-US" dirty="0"/>
          </a:p>
        </p:txBody>
      </p:sp>
      <p:sp>
        <p:nvSpPr>
          <p:cNvPr id="4" name="Title 1"/>
          <p:cNvSpPr txBox="1">
            <a:spLocks/>
          </p:cNvSpPr>
          <p:nvPr/>
        </p:nvSpPr>
        <p:spPr>
          <a:xfrm>
            <a:off x="311700" y="613199"/>
            <a:ext cx="2317405" cy="889923"/>
          </a:xfrm>
          <a:prstGeom prst="rect">
            <a:avLst/>
          </a:prstGeom>
          <a:solidFill>
            <a:schemeClr val="bg1"/>
          </a:solidFill>
          <a:ln w="28575">
            <a:solidFill>
              <a:schemeClr val="tx2"/>
            </a:solidFill>
          </a:ln>
        </p:spPr>
        <p:txBody>
          <a:bodyPr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Old Standard TT"/>
              <a:buNone/>
              <a:defRPr sz="3000" b="0" i="0" u="none" strike="noStrike" cap="none">
                <a:solidFill>
                  <a:schemeClr val="dk1"/>
                </a:solidFill>
                <a:latin typeface="Old Standard TT"/>
                <a:ea typeface="Old Standard TT"/>
                <a:cs typeface="Old Standard TT"/>
                <a:sym typeface="Old Standard TT"/>
              </a:defRPr>
            </a:lvl1pPr>
            <a:lvl2pPr lvl="1">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2pPr>
            <a:lvl3pPr lvl="2">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3pPr>
            <a:lvl4pPr lvl="3">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4pPr>
            <a:lvl5pPr lvl="4">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5pPr>
            <a:lvl6pPr lvl="5">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6pPr>
            <a:lvl7pPr lvl="6">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7pPr>
            <a:lvl8pPr lvl="7">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8pPr>
            <a:lvl9pPr lvl="8">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9pPr>
          </a:lstStyle>
          <a:p>
            <a:pPr algn="ctr"/>
            <a:r>
              <a:rPr lang="en-US" sz="1600" dirty="0"/>
              <a:t>Runtime prompts for 12 permissions highlighted by Felt</a:t>
            </a:r>
          </a:p>
          <a:p>
            <a:pPr algn="ctr"/>
            <a:endParaRPr lang="en-US" sz="1600" dirty="0"/>
          </a:p>
        </p:txBody>
      </p:sp>
      <p:sp>
        <p:nvSpPr>
          <p:cNvPr id="5" name="Title 1"/>
          <p:cNvSpPr txBox="1">
            <a:spLocks/>
          </p:cNvSpPr>
          <p:nvPr/>
        </p:nvSpPr>
        <p:spPr>
          <a:xfrm>
            <a:off x="311698" y="4159219"/>
            <a:ext cx="2317405" cy="663879"/>
          </a:xfrm>
          <a:prstGeom prst="rect">
            <a:avLst/>
          </a:prstGeom>
          <a:solidFill>
            <a:schemeClr val="bg1"/>
          </a:solidFill>
          <a:ln w="28575">
            <a:solidFill>
              <a:schemeClr val="tx2"/>
            </a:solidFill>
          </a:ln>
        </p:spPr>
        <p:txBody>
          <a:bodyPr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Old Standard TT"/>
              <a:buNone/>
              <a:defRPr sz="3000" b="0" i="0" u="none" strike="noStrike" cap="none">
                <a:solidFill>
                  <a:schemeClr val="dk1"/>
                </a:solidFill>
                <a:latin typeface="Old Standard TT"/>
                <a:ea typeface="Old Standard TT"/>
                <a:cs typeface="Old Standard TT"/>
                <a:sym typeface="Old Standard TT"/>
              </a:defRPr>
            </a:lvl1pPr>
            <a:lvl2pPr lvl="1">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2pPr>
            <a:lvl3pPr lvl="2">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3pPr>
            <a:lvl4pPr lvl="3">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4pPr>
            <a:lvl5pPr lvl="4">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5pPr>
            <a:lvl6pPr lvl="5">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6pPr>
            <a:lvl7pPr lvl="6">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7pPr>
            <a:lvl8pPr lvl="7">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8pPr>
            <a:lvl9pPr lvl="8">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9pPr>
          </a:lstStyle>
          <a:p>
            <a:pPr algn="ctr"/>
            <a:r>
              <a:rPr lang="en-US" sz="1600" dirty="0"/>
              <a:t>Only if sensitive data will be exposed</a:t>
            </a:r>
          </a:p>
        </p:txBody>
      </p:sp>
      <p:sp>
        <p:nvSpPr>
          <p:cNvPr id="6" name="Title 1"/>
          <p:cNvSpPr txBox="1">
            <a:spLocks/>
          </p:cNvSpPr>
          <p:nvPr/>
        </p:nvSpPr>
        <p:spPr>
          <a:xfrm>
            <a:off x="311700" y="1941247"/>
            <a:ext cx="2317405" cy="889923"/>
          </a:xfrm>
          <a:prstGeom prst="rect">
            <a:avLst/>
          </a:prstGeom>
          <a:solidFill>
            <a:schemeClr val="bg1"/>
          </a:solidFill>
          <a:ln w="28575">
            <a:solidFill>
              <a:schemeClr val="tx2"/>
            </a:solidFill>
          </a:ln>
        </p:spPr>
        <p:txBody>
          <a:bodyPr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Old Standard TT"/>
              <a:buNone/>
              <a:defRPr sz="3000" b="0" i="0" u="none" strike="noStrike" cap="none">
                <a:solidFill>
                  <a:schemeClr val="dk1"/>
                </a:solidFill>
                <a:latin typeface="Old Standard TT"/>
                <a:ea typeface="Old Standard TT"/>
                <a:cs typeface="Old Standard TT"/>
                <a:sym typeface="Old Standard TT"/>
              </a:defRPr>
            </a:lvl1pPr>
            <a:lvl2pPr lvl="1">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2pPr>
            <a:lvl3pPr lvl="2">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3pPr>
            <a:lvl4pPr lvl="3">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4pPr>
            <a:lvl5pPr lvl="4">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5pPr>
            <a:lvl6pPr lvl="5">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6pPr>
            <a:lvl7pPr lvl="6">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7pPr>
            <a:lvl8pPr lvl="7">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8pPr>
            <a:lvl9pPr lvl="8">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9pPr>
          </a:lstStyle>
          <a:p>
            <a:pPr algn="ctr"/>
            <a:r>
              <a:rPr lang="en-US" sz="1600" dirty="0"/>
              <a:t>Naïve scheme- Once for each triad of </a:t>
            </a:r>
            <a:r>
              <a:rPr lang="en-US" sz="1600" dirty="0" err="1"/>
              <a:t>app,permission,visibility</a:t>
            </a:r>
            <a:endParaRPr lang="en-US" sz="1600" dirty="0"/>
          </a:p>
        </p:txBody>
      </p:sp>
      <p:sp>
        <p:nvSpPr>
          <p:cNvPr id="7" name="Title 1"/>
          <p:cNvSpPr txBox="1">
            <a:spLocks/>
          </p:cNvSpPr>
          <p:nvPr/>
        </p:nvSpPr>
        <p:spPr>
          <a:xfrm>
            <a:off x="311699" y="3269293"/>
            <a:ext cx="2317405" cy="464040"/>
          </a:xfrm>
          <a:prstGeom prst="rect">
            <a:avLst/>
          </a:prstGeom>
          <a:solidFill>
            <a:schemeClr val="bg1"/>
          </a:solidFill>
          <a:ln w="28575">
            <a:solidFill>
              <a:schemeClr val="tx2"/>
            </a:solidFill>
          </a:ln>
        </p:spPr>
        <p:txBody>
          <a:bodyPr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Old Standard TT"/>
              <a:buNone/>
              <a:defRPr sz="3000" b="0" i="0" u="none" strike="noStrike" cap="none">
                <a:solidFill>
                  <a:schemeClr val="dk1"/>
                </a:solidFill>
                <a:latin typeface="Old Standard TT"/>
                <a:ea typeface="Old Standard TT"/>
                <a:cs typeface="Old Standard TT"/>
                <a:sym typeface="Old Standard TT"/>
              </a:defRPr>
            </a:lvl1pPr>
            <a:lvl2pPr lvl="1">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2pPr>
            <a:lvl3pPr lvl="2">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3pPr>
            <a:lvl4pPr lvl="3">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4pPr>
            <a:lvl5pPr lvl="4">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5pPr>
            <a:lvl6pPr lvl="5">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6pPr>
            <a:lvl7pPr lvl="6">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7pPr>
            <a:lvl8pPr lvl="7">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8pPr>
            <a:lvl9pPr lvl="8">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9pPr>
          </a:lstStyle>
          <a:p>
            <a:pPr algn="ctr"/>
            <a:r>
              <a:rPr lang="en-US" sz="1600" dirty="0"/>
              <a:t>34 </a:t>
            </a:r>
            <a:r>
              <a:rPr lang="en-US" sz="1600" dirty="0" err="1"/>
              <a:t>avg</a:t>
            </a:r>
            <a:r>
              <a:rPr lang="en-US" sz="1600" dirty="0"/>
              <a:t> requests</a:t>
            </a:r>
          </a:p>
          <a:p>
            <a:pPr algn="ctr"/>
            <a:endParaRPr lang="en-US" sz="1600" dirty="0"/>
          </a:p>
        </p:txBody>
      </p:sp>
      <p:sp>
        <p:nvSpPr>
          <p:cNvPr id="8" name="Title 1"/>
          <p:cNvSpPr txBox="1">
            <a:spLocks/>
          </p:cNvSpPr>
          <p:nvPr/>
        </p:nvSpPr>
        <p:spPr>
          <a:xfrm>
            <a:off x="3583080" y="4290738"/>
            <a:ext cx="2317405" cy="400832"/>
          </a:xfrm>
          <a:prstGeom prst="rect">
            <a:avLst/>
          </a:prstGeom>
          <a:solidFill>
            <a:schemeClr val="bg1"/>
          </a:solidFill>
          <a:ln w="28575">
            <a:solidFill>
              <a:schemeClr val="tx2"/>
            </a:solidFill>
          </a:ln>
        </p:spPr>
        <p:txBody>
          <a:bodyPr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Old Standard TT"/>
              <a:buNone/>
              <a:defRPr sz="3000" b="0" i="0" u="none" strike="noStrike" cap="none">
                <a:solidFill>
                  <a:schemeClr val="dk1"/>
                </a:solidFill>
                <a:latin typeface="Old Standard TT"/>
                <a:ea typeface="Old Standard TT"/>
                <a:cs typeface="Old Standard TT"/>
                <a:sym typeface="Old Standard TT"/>
              </a:defRPr>
            </a:lvl1pPr>
            <a:lvl2pPr lvl="1">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2pPr>
            <a:lvl3pPr lvl="2">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3pPr>
            <a:lvl4pPr lvl="3">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4pPr>
            <a:lvl5pPr lvl="4">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5pPr>
            <a:lvl6pPr lvl="5">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6pPr>
            <a:lvl7pPr lvl="6">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7pPr>
            <a:lvl8pPr lvl="7">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8pPr>
            <a:lvl9pPr lvl="8">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9pPr>
          </a:lstStyle>
          <a:p>
            <a:pPr algn="ctr"/>
            <a:r>
              <a:rPr lang="en-US" sz="1600" dirty="0"/>
              <a:t>29 </a:t>
            </a:r>
            <a:r>
              <a:rPr lang="en-US" sz="1600" dirty="0" err="1"/>
              <a:t>avg</a:t>
            </a:r>
            <a:r>
              <a:rPr lang="en-US" sz="1600" dirty="0"/>
              <a:t> requests</a:t>
            </a:r>
          </a:p>
        </p:txBody>
      </p:sp>
      <p:sp>
        <p:nvSpPr>
          <p:cNvPr id="9" name="Right Arrow 8"/>
          <p:cNvSpPr/>
          <p:nvPr/>
        </p:nvSpPr>
        <p:spPr>
          <a:xfrm rot="5400000">
            <a:off x="1228657" y="1601944"/>
            <a:ext cx="425883" cy="252732"/>
          </a:xfrm>
          <a:prstGeom prst="right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rot="5400000">
            <a:off x="1228657" y="2929991"/>
            <a:ext cx="425883" cy="252732"/>
          </a:xfrm>
          <a:prstGeom prst="right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rot="5400000">
            <a:off x="1228656" y="3832433"/>
            <a:ext cx="425883" cy="252732"/>
          </a:xfrm>
          <a:prstGeom prst="right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2629103" y="4384110"/>
            <a:ext cx="953979" cy="233411"/>
          </a:xfrm>
          <a:prstGeom prst="right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1" name="Chart 30"/>
          <p:cNvGraphicFramePr/>
          <p:nvPr>
            <p:extLst>
              <p:ext uri="{D42A27DB-BD31-4B8C-83A1-F6EECF244321}">
                <p14:modId xmlns:p14="http://schemas.microsoft.com/office/powerpoint/2010/main" val="2466455093"/>
              </p:ext>
            </p:extLst>
          </p:nvPr>
        </p:nvGraphicFramePr>
        <p:xfrm>
          <a:off x="3669913" y="461171"/>
          <a:ext cx="5509323" cy="373447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082059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Modelling</a:t>
            </a:r>
            <a:endParaRPr lang="en-US" dirty="0"/>
          </a:p>
        </p:txBody>
      </p:sp>
    </p:spTree>
    <p:extLst>
      <p:ext uri="{BB962C8B-B14F-4D97-AF65-F5344CB8AC3E}">
        <p14:creationId xmlns:p14="http://schemas.microsoft.com/office/powerpoint/2010/main" val="1185489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381000" y="1"/>
            <a:ext cx="8520600" cy="613200"/>
          </a:xfrm>
          <a:prstGeom prst="rect">
            <a:avLst/>
          </a:prstGeom>
        </p:spPr>
        <p:txBody>
          <a:bodyPr lIns="91425" tIns="91425" rIns="91425" bIns="91425" anchor="t" anchorCtr="0">
            <a:noAutofit/>
          </a:bodyPr>
          <a:lstStyle/>
          <a:p>
            <a:r>
              <a:rPr lang="en" dirty="0"/>
              <a:t>Granting Permission </a:t>
            </a:r>
            <a:r>
              <a:rPr lang="en" dirty="0" smtClean="0"/>
              <a:t>– Upto Android M</a:t>
            </a:r>
            <a:endParaRPr lang="en" dirty="0"/>
          </a:p>
        </p:txBody>
      </p:sp>
      <p:sp>
        <p:nvSpPr>
          <p:cNvPr id="93" name="Shape 93"/>
          <p:cNvSpPr txBox="1">
            <a:spLocks noGrp="1"/>
          </p:cNvSpPr>
          <p:nvPr>
            <p:ph type="body" idx="1"/>
          </p:nvPr>
        </p:nvSpPr>
        <p:spPr>
          <a:xfrm>
            <a:off x="3" y="613201"/>
            <a:ext cx="4439100" cy="4194600"/>
          </a:xfrm>
          <a:prstGeom prst="rect">
            <a:avLst/>
          </a:prstGeom>
        </p:spPr>
        <p:txBody>
          <a:bodyPr lIns="91425" tIns="91425" rIns="91425" bIns="91425" anchor="t" anchorCtr="0">
            <a:noAutofit/>
          </a:bodyPr>
          <a:lstStyle/>
          <a:p>
            <a:pPr marL="228594"/>
            <a:endParaRPr lang="en" dirty="0"/>
          </a:p>
          <a:p>
            <a:endParaRPr dirty="0"/>
          </a:p>
        </p:txBody>
      </p:sp>
      <p:graphicFrame>
        <p:nvGraphicFramePr>
          <p:cNvPr id="2" name="Diagram 1"/>
          <p:cNvGraphicFramePr/>
          <p:nvPr>
            <p:extLst>
              <p:ext uri="{D42A27DB-BD31-4B8C-83A1-F6EECF244321}">
                <p14:modId xmlns:p14="http://schemas.microsoft.com/office/powerpoint/2010/main" val="1000604561"/>
              </p:ext>
            </p:extLst>
          </p:nvPr>
        </p:nvGraphicFramePr>
        <p:xfrm>
          <a:off x="504829" y="539750"/>
          <a:ext cx="790575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4" name="Straight Arrow Connector 3"/>
          <p:cNvCxnSpPr/>
          <p:nvPr/>
        </p:nvCxnSpPr>
        <p:spPr>
          <a:xfrm flipV="1">
            <a:off x="3286129" y="1304926"/>
            <a:ext cx="1152975" cy="95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25261"/>
            <a:ext cx="8520600" cy="613200"/>
          </a:xfrm>
        </p:spPr>
        <p:txBody>
          <a:bodyPr/>
          <a:lstStyle/>
          <a:p>
            <a:r>
              <a:rPr lang="en-US" dirty="0" smtClean="0"/>
              <a:t>Modelling Users’ Decisions</a:t>
            </a:r>
            <a:endParaRPr lang="en-US" dirty="0"/>
          </a:p>
        </p:txBody>
      </p:sp>
      <p:sp>
        <p:nvSpPr>
          <p:cNvPr id="3" name="Text Placeholder 2"/>
          <p:cNvSpPr>
            <a:spLocks noGrp="1"/>
          </p:cNvSpPr>
          <p:nvPr>
            <p:ph type="body" idx="1"/>
          </p:nvPr>
        </p:nvSpPr>
        <p:spPr>
          <a:xfrm>
            <a:off x="311700" y="963929"/>
            <a:ext cx="8520600" cy="3397200"/>
          </a:xfrm>
        </p:spPr>
        <p:txBody>
          <a:bodyPr/>
          <a:lstStyle/>
          <a:p>
            <a:pPr marL="285744" indent="-285744">
              <a:buFont typeface="Arial" panose="020B0604020202020204" pitchFamily="34" charset="0"/>
              <a:buChar char="•"/>
            </a:pPr>
            <a:r>
              <a:rPr lang="en-US" dirty="0" smtClean="0"/>
              <a:t>Use contextual data to model users’ desire to block certain permission requests based on:</a:t>
            </a:r>
            <a:br>
              <a:rPr lang="en-US" dirty="0" smtClean="0"/>
            </a:br>
            <a:r>
              <a:rPr lang="en-US" dirty="0" smtClean="0"/>
              <a:t>	-Permission type</a:t>
            </a:r>
            <a:br>
              <a:rPr lang="en-US" dirty="0" smtClean="0"/>
            </a:br>
            <a:r>
              <a:rPr lang="en-US" dirty="0" smtClean="0"/>
              <a:t>	- Requesting function</a:t>
            </a:r>
            <a:br>
              <a:rPr lang="en-US" dirty="0" smtClean="0"/>
            </a:br>
            <a:r>
              <a:rPr lang="en-US" dirty="0" smtClean="0"/>
              <a:t>	- Visibility of the application</a:t>
            </a:r>
          </a:p>
          <a:p>
            <a:pPr marL="285744" indent="-285744">
              <a:buFont typeface="Arial" panose="020B0604020202020204" pitchFamily="34" charset="0"/>
              <a:buChar char="•"/>
            </a:pPr>
            <a:r>
              <a:rPr lang="en-US" dirty="0"/>
              <a:t>C</a:t>
            </a:r>
            <a:r>
              <a:rPr lang="en-US" dirty="0" smtClean="0"/>
              <a:t>lassifier to determine when to prompt users or to grant permission without user intervention</a:t>
            </a:r>
            <a:endParaRPr lang="en-US" dirty="0"/>
          </a:p>
        </p:txBody>
      </p:sp>
    </p:spTree>
    <p:extLst>
      <p:ext uri="{BB962C8B-B14F-4D97-AF65-F5344CB8AC3E}">
        <p14:creationId xmlns:p14="http://schemas.microsoft.com/office/powerpoint/2010/main" val="21508064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50313"/>
            <a:ext cx="8520600" cy="613200"/>
          </a:xfrm>
        </p:spPr>
        <p:txBody>
          <a:bodyPr/>
          <a:lstStyle/>
          <a:p>
            <a:r>
              <a:rPr lang="en-US" dirty="0" smtClean="0"/>
              <a:t>Mixed Effect Binary Logistic Regression Model</a:t>
            </a:r>
            <a:endParaRPr lang="en-US" dirty="0"/>
          </a:p>
        </p:txBody>
      </p:sp>
      <p:sp>
        <p:nvSpPr>
          <p:cNvPr id="3" name="Text Placeholder 2"/>
          <p:cNvSpPr>
            <a:spLocks noGrp="1"/>
          </p:cNvSpPr>
          <p:nvPr>
            <p:ph type="body" idx="1"/>
          </p:nvPr>
        </p:nvSpPr>
        <p:spPr>
          <a:xfrm>
            <a:off x="311700" y="763513"/>
            <a:ext cx="8520600" cy="3397200"/>
          </a:xfrm>
        </p:spPr>
        <p:txBody>
          <a:bodyPr/>
          <a:lstStyle/>
          <a:p>
            <a:pPr marL="285744" indent="-285744">
              <a:buFont typeface="Arial" panose="020B0604020202020204" pitchFamily="34" charset="0"/>
              <a:buChar char="•"/>
            </a:pPr>
            <a:r>
              <a:rPr lang="en-US" dirty="0" smtClean="0"/>
              <a:t>Fixed effects: </a:t>
            </a:r>
            <a:br>
              <a:rPr lang="en-US" dirty="0" smtClean="0"/>
            </a:br>
            <a:r>
              <a:rPr lang="en-US" dirty="0" smtClean="0"/>
              <a:t>	- Permission type</a:t>
            </a:r>
            <a:br>
              <a:rPr lang="en-US" dirty="0" smtClean="0"/>
            </a:br>
            <a:r>
              <a:rPr lang="en-US" dirty="0" smtClean="0"/>
              <a:t>	- Visibility of the requesting application</a:t>
            </a:r>
          </a:p>
          <a:p>
            <a:pPr marL="285744" indent="-285744">
              <a:buFont typeface="Arial" panose="020B0604020202020204" pitchFamily="34" charset="0"/>
              <a:buChar char="•"/>
            </a:pPr>
            <a:r>
              <a:rPr lang="en-US" dirty="0" smtClean="0"/>
              <a:t>Random effects:</a:t>
            </a:r>
            <a:br>
              <a:rPr lang="en-US" dirty="0" smtClean="0"/>
            </a:br>
            <a:r>
              <a:rPr lang="en-US" dirty="0" smtClean="0"/>
              <a:t>	-Application name</a:t>
            </a:r>
            <a:br>
              <a:rPr lang="en-US" dirty="0" smtClean="0"/>
            </a:br>
            <a:r>
              <a:rPr lang="en-US" dirty="0" smtClean="0"/>
              <a:t>	- Participant ID</a:t>
            </a:r>
          </a:p>
          <a:p>
            <a:pPr marL="285744" indent="-285744">
              <a:buFont typeface="Arial" panose="020B0604020202020204" pitchFamily="34" charset="0"/>
              <a:buChar char="•"/>
            </a:pPr>
            <a:endParaRPr lang="en-US" dirty="0"/>
          </a:p>
        </p:txBody>
      </p:sp>
    </p:spTree>
    <p:extLst>
      <p:ext uri="{BB962C8B-B14F-4D97-AF65-F5344CB8AC3E}">
        <p14:creationId xmlns:p14="http://schemas.microsoft.com/office/powerpoint/2010/main" val="1080003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
            <a:ext cx="8520600" cy="613200"/>
          </a:xfrm>
        </p:spPr>
        <p:txBody>
          <a:bodyPr/>
          <a:lstStyle/>
          <a:p>
            <a:r>
              <a:rPr lang="en-US" dirty="0" smtClean="0"/>
              <a:t>Model selection</a:t>
            </a:r>
            <a:endParaRPr lang="en-US" dirty="0"/>
          </a:p>
        </p:txBody>
      </p:sp>
      <p:sp>
        <p:nvSpPr>
          <p:cNvPr id="3" name="Text Placeholder 2"/>
          <p:cNvSpPr>
            <a:spLocks noGrp="1"/>
          </p:cNvSpPr>
          <p:nvPr>
            <p:ph type="body" idx="1"/>
          </p:nvPr>
        </p:nvSpPr>
        <p:spPr>
          <a:xfrm>
            <a:off x="211495" y="613201"/>
            <a:ext cx="4147567" cy="3397200"/>
          </a:xfrm>
        </p:spPr>
        <p:txBody>
          <a:bodyPr/>
          <a:lstStyle/>
          <a:p>
            <a:pPr marL="285744" indent="-285744">
              <a:buFont typeface="Arial" panose="020B0604020202020204" pitchFamily="34" charset="0"/>
              <a:buChar char="•"/>
            </a:pPr>
            <a:r>
              <a:rPr kumimoji="1" lang="en-US" altLang="zh-CN" dirty="0" smtClean="0"/>
              <a:t>Two </a:t>
            </a:r>
            <a:r>
              <a:rPr kumimoji="1" lang="en-US" altLang="zh-CN" dirty="0"/>
              <a:t>separate models based on the screen state result in better fit than a single model with screen state as a fixed effect</a:t>
            </a:r>
          </a:p>
          <a:p>
            <a:endParaRPr lang="en-US" dirty="0"/>
          </a:p>
        </p:txBody>
      </p:sp>
      <p:pic>
        <p:nvPicPr>
          <p:cNvPr id="4" name="Picture 3"/>
          <p:cNvPicPr>
            <a:picLocks noChangeAspect="1"/>
          </p:cNvPicPr>
          <p:nvPr/>
        </p:nvPicPr>
        <p:blipFill>
          <a:blip r:embed="rId3"/>
          <a:stretch>
            <a:fillRect/>
          </a:stretch>
        </p:blipFill>
        <p:spPr>
          <a:xfrm>
            <a:off x="4597052" y="1"/>
            <a:ext cx="3997253" cy="4943475"/>
          </a:xfrm>
          <a:prstGeom prst="rect">
            <a:avLst/>
          </a:prstGeom>
        </p:spPr>
      </p:pic>
    </p:spTree>
    <p:extLst>
      <p:ext uri="{BB962C8B-B14F-4D97-AF65-F5344CB8AC3E}">
        <p14:creationId xmlns:p14="http://schemas.microsoft.com/office/powerpoint/2010/main" val="6389693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56267"/>
            <a:ext cx="8520600" cy="613200"/>
          </a:xfrm>
        </p:spPr>
        <p:txBody>
          <a:bodyPr/>
          <a:lstStyle/>
          <a:p>
            <a:r>
              <a:rPr lang="en-US" dirty="0" smtClean="0"/>
              <a:t>Predicting User Reactions</a:t>
            </a:r>
            <a:endParaRPr lang="en-US" dirty="0"/>
          </a:p>
        </p:txBody>
      </p:sp>
      <p:sp>
        <p:nvSpPr>
          <p:cNvPr id="3" name="Text Placeholder 2"/>
          <p:cNvSpPr>
            <a:spLocks noGrp="1"/>
          </p:cNvSpPr>
          <p:nvPr>
            <p:ph type="body" idx="1"/>
          </p:nvPr>
        </p:nvSpPr>
        <p:spPr>
          <a:xfrm>
            <a:off x="311700" y="780945"/>
            <a:ext cx="8520600" cy="3397200"/>
          </a:xfrm>
        </p:spPr>
        <p:txBody>
          <a:bodyPr/>
          <a:lstStyle/>
          <a:p>
            <a:pPr marL="285744" indent="-285744">
              <a:buFont typeface="Arial" panose="020B0604020202020204" pitchFamily="34" charset="0"/>
              <a:buChar char="•"/>
            </a:pPr>
            <a:r>
              <a:rPr lang="en-US" dirty="0" smtClean="0"/>
              <a:t>Receiver Operating Characteristics(ROC) user to capture tradeoff between true-positive and false-positive rates</a:t>
            </a:r>
          </a:p>
          <a:p>
            <a:pPr marL="285744" indent="-285744">
              <a:buFont typeface="Arial" panose="020B0604020202020204" pitchFamily="34" charset="0"/>
              <a:buChar char="•"/>
            </a:pPr>
            <a:r>
              <a:rPr lang="en-US" dirty="0" smtClean="0"/>
              <a:t>Regression model:</a:t>
            </a:r>
            <a:br>
              <a:rPr lang="en-US" dirty="0" smtClean="0"/>
            </a:br>
            <a:r>
              <a:rPr lang="en-US" dirty="0" smtClean="0"/>
              <a:t>	Screen on: visibility, application, </a:t>
            </a:r>
            <a:r>
              <a:rPr lang="en-US" dirty="0" smtClean="0"/>
              <a:t>user</a:t>
            </a:r>
            <a:r>
              <a:rPr lang="en-US" dirty="0" smtClean="0"/>
              <a:t/>
            </a:r>
            <a:br>
              <a:rPr lang="en-US" dirty="0" smtClean="0"/>
            </a:br>
            <a:r>
              <a:rPr lang="en-US" dirty="0" smtClean="0"/>
              <a:t>	Screen off: permission, application, </a:t>
            </a:r>
            <a:r>
              <a:rPr lang="en-US" dirty="0" smtClean="0"/>
              <a:t>user</a:t>
            </a:r>
            <a:endParaRPr lang="en-US" dirty="0" smtClean="0"/>
          </a:p>
          <a:p>
            <a:pPr marL="285744" indent="-285744">
              <a:buFont typeface="Arial" panose="020B0604020202020204" pitchFamily="34" charset="0"/>
              <a:buChar char="•"/>
            </a:pPr>
            <a:r>
              <a:rPr lang="en-US" dirty="0" smtClean="0"/>
              <a:t>Different users have different policies. Privacy is </a:t>
            </a:r>
            <a:r>
              <a:rPr lang="en-US" dirty="0" smtClean="0"/>
              <a:t>subjective</a:t>
            </a:r>
          </a:p>
          <a:p>
            <a:pPr marL="285744" indent="-285744">
              <a:buFont typeface="Arial" panose="020B0604020202020204" pitchFamily="34" charset="0"/>
              <a:buChar char="•"/>
            </a:pPr>
            <a:endParaRPr lang="en-US" dirty="0"/>
          </a:p>
          <a:p>
            <a:r>
              <a:rPr kumimoji="1" lang="en-US" altLang="zh-CN" dirty="0">
                <a:solidFill>
                  <a:schemeClr val="accent6">
                    <a:lumMod val="50000"/>
                  </a:schemeClr>
                </a:solidFill>
              </a:rPr>
              <a:t>A</a:t>
            </a:r>
            <a:r>
              <a:rPr kumimoji="1" lang="en-US" altLang="zh-CN" dirty="0" smtClean="0">
                <a:solidFill>
                  <a:schemeClr val="accent6">
                    <a:lumMod val="50000"/>
                  </a:schemeClr>
                </a:solidFill>
              </a:rPr>
              <a:t>ny </a:t>
            </a:r>
            <a:r>
              <a:rPr kumimoji="1" lang="en-US" altLang="zh-CN" dirty="0">
                <a:solidFill>
                  <a:schemeClr val="accent6">
                    <a:lumMod val="50000"/>
                  </a:schemeClr>
                </a:solidFill>
              </a:rPr>
              <a:t>classifier developed to automatically decide whether to block a permission at runtime (or prompt the user) will need to be tailored to that particular user’s needs.</a:t>
            </a:r>
            <a:endParaRPr lang="en-US" dirty="0" smtClean="0">
              <a:solidFill>
                <a:schemeClr val="accent6">
                  <a:lumMod val="50000"/>
                </a:schemeClr>
              </a:solidFill>
            </a:endParaRPr>
          </a:p>
        </p:txBody>
      </p:sp>
    </p:spTree>
    <p:extLst>
      <p:ext uri="{BB962C8B-B14F-4D97-AF65-F5344CB8AC3E}">
        <p14:creationId xmlns:p14="http://schemas.microsoft.com/office/powerpoint/2010/main" val="7103796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20173"/>
            <a:ext cx="8520600" cy="613200"/>
          </a:xfrm>
        </p:spPr>
        <p:txBody>
          <a:bodyPr/>
          <a:lstStyle/>
          <a:p>
            <a:r>
              <a:rPr lang="en-US" dirty="0" smtClean="0"/>
              <a:t>Conclusion</a:t>
            </a:r>
            <a:endParaRPr lang="en-US" dirty="0"/>
          </a:p>
        </p:txBody>
      </p:sp>
      <p:sp>
        <p:nvSpPr>
          <p:cNvPr id="3" name="Text Placeholder 2"/>
          <p:cNvSpPr>
            <a:spLocks noGrp="1"/>
          </p:cNvSpPr>
          <p:nvPr>
            <p:ph type="body" idx="1"/>
          </p:nvPr>
        </p:nvSpPr>
        <p:spPr>
          <a:xfrm>
            <a:off x="311700" y="733373"/>
            <a:ext cx="8520600" cy="4007069"/>
          </a:xfrm>
        </p:spPr>
        <p:txBody>
          <a:bodyPr/>
          <a:lstStyle/>
          <a:p>
            <a:pPr marL="285744" indent="-285744">
              <a:buFont typeface="Arial" panose="020B0604020202020204" pitchFamily="34" charset="0"/>
              <a:buChar char="•"/>
            </a:pPr>
            <a:r>
              <a:rPr lang="en-US" dirty="0" smtClean="0"/>
              <a:t>Summary: a field study to quantify the permission usage by third party applications in real-world usage</a:t>
            </a:r>
          </a:p>
          <a:p>
            <a:pPr marL="285744" indent="-285744">
              <a:buFont typeface="Arial" panose="020B0604020202020204" pitchFamily="34" charset="0"/>
              <a:buChar char="•"/>
            </a:pPr>
            <a:r>
              <a:rPr lang="en-US" dirty="0" smtClean="0"/>
              <a:t>Findings: </a:t>
            </a:r>
            <a:br>
              <a:rPr lang="en-US" dirty="0" smtClean="0"/>
            </a:br>
            <a:r>
              <a:rPr lang="en-US" dirty="0" smtClean="0"/>
              <a:t>	-</a:t>
            </a:r>
            <a:r>
              <a:rPr lang="en-US" dirty="0"/>
              <a:t> </a:t>
            </a:r>
            <a:r>
              <a:rPr lang="en-US" dirty="0" smtClean="0"/>
              <a:t>Participants </a:t>
            </a:r>
            <a:r>
              <a:rPr lang="en-US" dirty="0"/>
              <a:t>wanted to block access to protected resources </a:t>
            </a:r>
            <a:r>
              <a:rPr lang="en-US" dirty="0" smtClean="0"/>
              <a:t>33% </a:t>
            </a:r>
            <a:r>
              <a:rPr lang="en-US" dirty="0"/>
              <a:t>of the </a:t>
            </a:r>
            <a:r>
              <a:rPr lang="en-US" dirty="0" smtClean="0"/>
              <a:t>	time</a:t>
            </a:r>
            <a:r>
              <a:rPr lang="en-US" dirty="0"/>
              <a:t>. </a:t>
            </a:r>
            <a:br>
              <a:rPr lang="en-US" dirty="0"/>
            </a:br>
            <a:r>
              <a:rPr lang="en-US" dirty="0" smtClean="0"/>
              <a:t>	- Visibility </a:t>
            </a:r>
            <a:r>
              <a:rPr lang="en-US" dirty="0"/>
              <a:t>of the requesting application and the frequency at </a:t>
            </a:r>
            <a:r>
              <a:rPr lang="en-US" dirty="0" smtClean="0"/>
              <a:t>which 	requests </a:t>
            </a:r>
            <a:r>
              <a:rPr lang="en-US" dirty="0"/>
              <a:t>occur </a:t>
            </a:r>
            <a:r>
              <a:rPr lang="en-US" dirty="0" smtClean="0"/>
              <a:t>are </a:t>
            </a:r>
            <a:r>
              <a:rPr lang="en-US" dirty="0" smtClean="0"/>
              <a:t>two </a:t>
            </a:r>
            <a:r>
              <a:rPr lang="en-US" dirty="0"/>
              <a:t>factors which need to be taken into</a:t>
            </a:r>
            <a:br>
              <a:rPr lang="en-US" dirty="0"/>
            </a:br>
            <a:r>
              <a:rPr lang="en-US" dirty="0" smtClean="0"/>
              <a:t>	account </a:t>
            </a:r>
            <a:r>
              <a:rPr lang="en-US" dirty="0"/>
              <a:t>in designing a runtime consent platform</a:t>
            </a:r>
            <a:r>
              <a:rPr lang="en-US" dirty="0" smtClean="0"/>
              <a:t>.</a:t>
            </a:r>
            <a:endParaRPr lang="en-US" dirty="0"/>
          </a:p>
          <a:p>
            <a:pPr marL="285744" indent="-285744">
              <a:buFont typeface="Arial" panose="020B0604020202020204" pitchFamily="34" charset="0"/>
              <a:buChar char="•"/>
            </a:pPr>
            <a:r>
              <a:rPr lang="en-US" altLang="zh-CN" dirty="0"/>
              <a:t>Model users’ decisions and </a:t>
            </a:r>
            <a:r>
              <a:rPr lang="en-US" altLang="zh-CN" dirty="0" smtClean="0"/>
              <a:t>investigate</a:t>
            </a:r>
            <a:r>
              <a:rPr lang="en-US" altLang="zh-CN" dirty="0" smtClean="0"/>
              <a:t> </a:t>
            </a:r>
            <a:r>
              <a:rPr lang="en-US" altLang="zh-CN" dirty="0"/>
              <a:t>how a runtime classifier may be able </a:t>
            </a:r>
            <a:r>
              <a:rPr lang="en-US" altLang="zh-CN" dirty="0" smtClean="0"/>
              <a:t>to determine </a:t>
            </a:r>
            <a:r>
              <a:rPr lang="en-US" altLang="zh-CN" dirty="0"/>
              <a:t>when to confront users with permission decisions.</a:t>
            </a:r>
          </a:p>
          <a:p>
            <a:r>
              <a:rPr lang="en-US" dirty="0"/>
              <a:t/>
            </a:r>
            <a:br>
              <a:rPr lang="en-US" dirty="0"/>
            </a:br>
            <a:r>
              <a:rPr lang="en-US" dirty="0"/>
              <a:t/>
            </a:r>
            <a:br>
              <a:rPr lang="en-US" dirty="0"/>
            </a:br>
            <a:endParaRPr lang="en-US" dirty="0" smtClean="0"/>
          </a:p>
          <a:p>
            <a:pPr marL="285744" indent="-285744">
              <a:buFont typeface="Arial" panose="020B0604020202020204" pitchFamily="34" charset="0"/>
              <a:buChar char="•"/>
            </a:pPr>
            <a:endParaRPr lang="en-US" dirty="0"/>
          </a:p>
        </p:txBody>
      </p:sp>
    </p:spTree>
    <p:extLst>
      <p:ext uri="{BB962C8B-B14F-4D97-AF65-F5344CB8AC3E}">
        <p14:creationId xmlns:p14="http://schemas.microsoft.com/office/powerpoint/2010/main" val="25027840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Shape 59"/>
          <p:cNvPicPr preferRelativeResize="0"/>
          <p:nvPr/>
        </p:nvPicPr>
        <p:blipFill>
          <a:blip r:embed="rId3">
            <a:alphaModFix/>
          </a:blip>
          <a:stretch>
            <a:fillRect/>
          </a:stretch>
        </p:blipFill>
        <p:spPr>
          <a:xfrm>
            <a:off x="5035464" y="551149"/>
            <a:ext cx="3820067" cy="3613471"/>
          </a:xfrm>
          <a:prstGeom prst="rect">
            <a:avLst/>
          </a:prstGeom>
          <a:noFill/>
          <a:ln>
            <a:noFill/>
          </a:ln>
        </p:spPr>
      </p:pic>
      <p:sp>
        <p:nvSpPr>
          <p:cNvPr id="3" name="Rectangle 2"/>
          <p:cNvSpPr/>
          <p:nvPr/>
        </p:nvSpPr>
        <p:spPr>
          <a:xfrm>
            <a:off x="351692" y="3235570"/>
            <a:ext cx="914400" cy="59084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Title 1"/>
          <p:cNvSpPr txBox="1">
            <a:spLocks/>
          </p:cNvSpPr>
          <p:nvPr/>
        </p:nvSpPr>
        <p:spPr>
          <a:xfrm>
            <a:off x="0" y="1429416"/>
            <a:ext cx="9144000" cy="1856935"/>
          </a:xfrm>
          <a:prstGeom prst="rect">
            <a:avLst/>
          </a:prstGeom>
          <a:noFill/>
          <a:ln>
            <a:noFill/>
          </a:ln>
        </p:spPr>
        <p:txBody>
          <a:bodyPr lIns="91425" tIns="91425" rIns="91425" bIns="91425" anchor="b"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ct val="100000"/>
              <a:buFont typeface="Old Standard TT"/>
              <a:buNone/>
              <a:defRPr sz="4200" b="0" i="0" u="none" strike="noStrike" cap="none">
                <a:solidFill>
                  <a:schemeClr val="accent1"/>
                </a:solidFill>
                <a:latin typeface="Old Standard TT"/>
                <a:ea typeface="Old Standard TT"/>
                <a:cs typeface="Old Standard TT"/>
                <a:sym typeface="Old Standard TT"/>
              </a:defRPr>
            </a:lvl1pPr>
            <a:lvl2pPr lvl="1">
              <a:spcBef>
                <a:spcPts val="0"/>
              </a:spcBef>
              <a:buClr>
                <a:schemeClr val="accent1"/>
              </a:buClr>
              <a:buSzPct val="100000"/>
              <a:buFont typeface="Old Standard TT"/>
              <a:buNone/>
              <a:defRPr sz="4200">
                <a:solidFill>
                  <a:schemeClr val="accent1"/>
                </a:solidFill>
                <a:latin typeface="Old Standard TT"/>
                <a:ea typeface="Old Standard TT"/>
                <a:cs typeface="Old Standard TT"/>
                <a:sym typeface="Old Standard TT"/>
              </a:defRPr>
            </a:lvl2pPr>
            <a:lvl3pPr lvl="2">
              <a:spcBef>
                <a:spcPts val="0"/>
              </a:spcBef>
              <a:buClr>
                <a:schemeClr val="accent1"/>
              </a:buClr>
              <a:buSzPct val="100000"/>
              <a:buFont typeface="Old Standard TT"/>
              <a:buNone/>
              <a:defRPr sz="4200">
                <a:solidFill>
                  <a:schemeClr val="accent1"/>
                </a:solidFill>
                <a:latin typeface="Old Standard TT"/>
                <a:ea typeface="Old Standard TT"/>
                <a:cs typeface="Old Standard TT"/>
                <a:sym typeface="Old Standard TT"/>
              </a:defRPr>
            </a:lvl3pPr>
            <a:lvl4pPr lvl="3">
              <a:spcBef>
                <a:spcPts val="0"/>
              </a:spcBef>
              <a:buClr>
                <a:schemeClr val="accent1"/>
              </a:buClr>
              <a:buSzPct val="100000"/>
              <a:buFont typeface="Old Standard TT"/>
              <a:buNone/>
              <a:defRPr sz="4200">
                <a:solidFill>
                  <a:schemeClr val="accent1"/>
                </a:solidFill>
                <a:latin typeface="Old Standard TT"/>
                <a:ea typeface="Old Standard TT"/>
                <a:cs typeface="Old Standard TT"/>
                <a:sym typeface="Old Standard TT"/>
              </a:defRPr>
            </a:lvl4pPr>
            <a:lvl5pPr lvl="4">
              <a:spcBef>
                <a:spcPts val="0"/>
              </a:spcBef>
              <a:buClr>
                <a:schemeClr val="accent1"/>
              </a:buClr>
              <a:buSzPct val="100000"/>
              <a:buFont typeface="Old Standard TT"/>
              <a:buNone/>
              <a:defRPr sz="4200">
                <a:solidFill>
                  <a:schemeClr val="accent1"/>
                </a:solidFill>
                <a:latin typeface="Old Standard TT"/>
                <a:ea typeface="Old Standard TT"/>
                <a:cs typeface="Old Standard TT"/>
                <a:sym typeface="Old Standard TT"/>
              </a:defRPr>
            </a:lvl5pPr>
            <a:lvl6pPr lvl="5">
              <a:spcBef>
                <a:spcPts val="0"/>
              </a:spcBef>
              <a:buClr>
                <a:schemeClr val="accent1"/>
              </a:buClr>
              <a:buSzPct val="100000"/>
              <a:buFont typeface="Old Standard TT"/>
              <a:buNone/>
              <a:defRPr sz="4200">
                <a:solidFill>
                  <a:schemeClr val="accent1"/>
                </a:solidFill>
                <a:latin typeface="Old Standard TT"/>
                <a:ea typeface="Old Standard TT"/>
                <a:cs typeface="Old Standard TT"/>
                <a:sym typeface="Old Standard TT"/>
              </a:defRPr>
            </a:lvl6pPr>
            <a:lvl7pPr lvl="6">
              <a:spcBef>
                <a:spcPts val="0"/>
              </a:spcBef>
              <a:buClr>
                <a:schemeClr val="accent1"/>
              </a:buClr>
              <a:buSzPct val="100000"/>
              <a:buFont typeface="Old Standard TT"/>
              <a:buNone/>
              <a:defRPr sz="4200">
                <a:solidFill>
                  <a:schemeClr val="accent1"/>
                </a:solidFill>
                <a:latin typeface="Old Standard TT"/>
                <a:ea typeface="Old Standard TT"/>
                <a:cs typeface="Old Standard TT"/>
                <a:sym typeface="Old Standard TT"/>
              </a:defRPr>
            </a:lvl7pPr>
            <a:lvl8pPr lvl="7">
              <a:spcBef>
                <a:spcPts val="0"/>
              </a:spcBef>
              <a:buClr>
                <a:schemeClr val="accent1"/>
              </a:buClr>
              <a:buSzPct val="100000"/>
              <a:buFont typeface="Old Standard TT"/>
              <a:buNone/>
              <a:defRPr sz="4200">
                <a:solidFill>
                  <a:schemeClr val="accent1"/>
                </a:solidFill>
                <a:latin typeface="Old Standard TT"/>
                <a:ea typeface="Old Standard TT"/>
                <a:cs typeface="Old Standard TT"/>
                <a:sym typeface="Old Standard TT"/>
              </a:defRPr>
            </a:lvl8pPr>
            <a:lvl9pPr lvl="8">
              <a:spcBef>
                <a:spcPts val="0"/>
              </a:spcBef>
              <a:buClr>
                <a:schemeClr val="accent1"/>
              </a:buClr>
              <a:buSzPct val="100000"/>
              <a:buFont typeface="Old Standard TT"/>
              <a:buNone/>
              <a:defRPr sz="4200">
                <a:solidFill>
                  <a:schemeClr val="accent1"/>
                </a:solidFill>
                <a:latin typeface="Old Standard TT"/>
                <a:ea typeface="Old Standard TT"/>
                <a:cs typeface="Old Standard TT"/>
                <a:sym typeface="Old Standard TT"/>
              </a:defRPr>
            </a:lvl9pPr>
          </a:lstStyle>
          <a:p>
            <a:pPr algn="ctr"/>
            <a:r>
              <a:rPr lang="en-US" sz="6600" dirty="0"/>
              <a:t>Thank You! </a:t>
            </a:r>
            <a:endParaRPr lang="en-US" sz="4000" dirty="0"/>
          </a:p>
        </p:txBody>
      </p:sp>
    </p:spTree>
    <p:extLst>
      <p:ext uri="{BB962C8B-B14F-4D97-AF65-F5344CB8AC3E}">
        <p14:creationId xmlns:p14="http://schemas.microsoft.com/office/powerpoint/2010/main" val="179981892"/>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381004"/>
            <a:ext cx="9144000" cy="4381500"/>
          </a:xfrm>
          <a:prstGeom prst="rect">
            <a:avLst/>
          </a:prstGeom>
        </p:spPr>
      </p:pic>
    </p:spTree>
    <p:extLst>
      <p:ext uri="{BB962C8B-B14F-4D97-AF65-F5344CB8AC3E}">
        <p14:creationId xmlns:p14="http://schemas.microsoft.com/office/powerpoint/2010/main" val="5553555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2" name="Title 1"/>
          <p:cNvSpPr>
            <a:spLocks noGrp="1"/>
          </p:cNvSpPr>
          <p:nvPr>
            <p:ph type="title"/>
          </p:nvPr>
        </p:nvSpPr>
        <p:spPr>
          <a:xfrm>
            <a:off x="311700" y="1"/>
            <a:ext cx="8520600" cy="613200"/>
          </a:xfrm>
        </p:spPr>
        <p:txBody>
          <a:bodyPr/>
          <a:lstStyle/>
          <a:p>
            <a:r>
              <a:rPr lang="en-US" dirty="0" smtClean="0"/>
              <a:t>Granting Permission- After Marshmallow</a:t>
            </a:r>
            <a:endParaRPr lang="en-US" dirty="0"/>
          </a:p>
        </p:txBody>
      </p:sp>
      <p:graphicFrame>
        <p:nvGraphicFramePr>
          <p:cNvPr id="4" name="Diagram 3"/>
          <p:cNvGraphicFramePr/>
          <p:nvPr>
            <p:extLst>
              <p:ext uri="{D42A27DB-BD31-4B8C-83A1-F6EECF244321}">
                <p14:modId xmlns:p14="http://schemas.microsoft.com/office/powerpoint/2010/main" val="1508901190"/>
              </p:ext>
            </p:extLst>
          </p:nvPr>
        </p:nvGraphicFramePr>
        <p:xfrm>
          <a:off x="-135975" y="613204"/>
          <a:ext cx="8520600" cy="48228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1492" y="1"/>
            <a:ext cx="8520600" cy="613200"/>
          </a:xfrm>
        </p:spPr>
        <p:txBody>
          <a:bodyPr/>
          <a:lstStyle/>
          <a:p>
            <a:r>
              <a:rPr lang="en-US" dirty="0" smtClean="0"/>
              <a:t>Normal Permissions </a:t>
            </a:r>
            <a:r>
              <a:rPr lang="en-US" sz="1200" dirty="0"/>
              <a:t>[4]</a:t>
            </a:r>
          </a:p>
        </p:txBody>
      </p:sp>
      <p:sp>
        <p:nvSpPr>
          <p:cNvPr id="5" name="Text Placeholder 4"/>
          <p:cNvSpPr>
            <a:spLocks noGrp="1"/>
          </p:cNvSpPr>
          <p:nvPr>
            <p:ph type="body" idx="1"/>
          </p:nvPr>
        </p:nvSpPr>
        <p:spPr>
          <a:xfrm>
            <a:off x="211495" y="606852"/>
            <a:ext cx="3999900" cy="4415509"/>
          </a:xfrm>
        </p:spPr>
        <p:txBody>
          <a:bodyPr/>
          <a:lstStyle/>
          <a:p>
            <a:pPr>
              <a:spcAft>
                <a:spcPts val="0"/>
              </a:spcAft>
            </a:pPr>
            <a:r>
              <a:rPr lang="en-US" dirty="0">
                <a:solidFill>
                  <a:schemeClr val="bg2"/>
                </a:solidFill>
              </a:rPr>
              <a:t>ACCESS_LOCATION_EXTRA_COMMANDS</a:t>
            </a:r>
          </a:p>
          <a:p>
            <a:pPr>
              <a:spcAft>
                <a:spcPts val="0"/>
              </a:spcAft>
            </a:pPr>
            <a:r>
              <a:rPr lang="en-US" dirty="0">
                <a:solidFill>
                  <a:schemeClr val="bg2"/>
                </a:solidFill>
              </a:rPr>
              <a:t>ACCESS_NETWORK_STATE</a:t>
            </a:r>
          </a:p>
          <a:p>
            <a:pPr>
              <a:spcAft>
                <a:spcPts val="0"/>
              </a:spcAft>
            </a:pPr>
            <a:r>
              <a:rPr lang="en-US" dirty="0">
                <a:solidFill>
                  <a:schemeClr val="bg2"/>
                </a:solidFill>
              </a:rPr>
              <a:t>ACCESS_NOTIFICATION_POLICY</a:t>
            </a:r>
          </a:p>
          <a:p>
            <a:pPr>
              <a:spcAft>
                <a:spcPts val="0"/>
              </a:spcAft>
            </a:pPr>
            <a:r>
              <a:rPr lang="en-US" dirty="0">
                <a:solidFill>
                  <a:schemeClr val="bg2"/>
                </a:solidFill>
              </a:rPr>
              <a:t>ACCESS_WIFI_STATE</a:t>
            </a:r>
          </a:p>
          <a:p>
            <a:pPr>
              <a:spcAft>
                <a:spcPts val="0"/>
              </a:spcAft>
            </a:pPr>
            <a:r>
              <a:rPr lang="en-US" dirty="0">
                <a:solidFill>
                  <a:schemeClr val="bg2"/>
                </a:solidFill>
              </a:rPr>
              <a:t>BLUETOOTH</a:t>
            </a:r>
          </a:p>
          <a:p>
            <a:pPr>
              <a:spcAft>
                <a:spcPts val="0"/>
              </a:spcAft>
            </a:pPr>
            <a:r>
              <a:rPr lang="en-US" dirty="0">
                <a:solidFill>
                  <a:schemeClr val="bg2"/>
                </a:solidFill>
              </a:rPr>
              <a:t>BLUETOOTH_ADMIN</a:t>
            </a:r>
          </a:p>
          <a:p>
            <a:pPr>
              <a:spcAft>
                <a:spcPts val="0"/>
              </a:spcAft>
            </a:pPr>
            <a:r>
              <a:rPr lang="en-US" dirty="0">
                <a:solidFill>
                  <a:schemeClr val="bg2"/>
                </a:solidFill>
              </a:rPr>
              <a:t>BROADCAST_STICKY</a:t>
            </a:r>
          </a:p>
          <a:p>
            <a:pPr>
              <a:spcAft>
                <a:spcPts val="0"/>
              </a:spcAft>
            </a:pPr>
            <a:r>
              <a:rPr lang="en-US" dirty="0" smtClean="0">
                <a:solidFill>
                  <a:schemeClr val="bg2"/>
                </a:solidFill>
              </a:rPr>
              <a:t>CHANGE_NETWORK_STATE</a:t>
            </a:r>
          </a:p>
          <a:p>
            <a:pPr>
              <a:spcAft>
                <a:spcPts val="0"/>
              </a:spcAft>
            </a:pPr>
            <a:r>
              <a:rPr lang="en-US" dirty="0">
                <a:solidFill>
                  <a:schemeClr val="bg2"/>
                </a:solidFill>
              </a:rPr>
              <a:t>MODIFY_AUDIO_SETTINGS</a:t>
            </a:r>
          </a:p>
          <a:p>
            <a:pPr>
              <a:spcAft>
                <a:spcPts val="0"/>
              </a:spcAft>
            </a:pPr>
            <a:r>
              <a:rPr lang="en-US" dirty="0">
                <a:solidFill>
                  <a:schemeClr val="bg2"/>
                </a:solidFill>
              </a:rPr>
              <a:t>NFC</a:t>
            </a:r>
          </a:p>
          <a:p>
            <a:pPr>
              <a:spcAft>
                <a:spcPts val="0"/>
              </a:spcAft>
            </a:pPr>
            <a:r>
              <a:rPr lang="en-US" dirty="0">
                <a:solidFill>
                  <a:schemeClr val="bg2"/>
                </a:solidFill>
              </a:rPr>
              <a:t>READ_SYNC_SETTINGS</a:t>
            </a:r>
          </a:p>
          <a:p>
            <a:pPr>
              <a:spcAft>
                <a:spcPts val="0"/>
              </a:spcAft>
            </a:pPr>
            <a:r>
              <a:rPr lang="en-US" dirty="0">
                <a:solidFill>
                  <a:schemeClr val="bg2"/>
                </a:solidFill>
              </a:rPr>
              <a:t>READ_SYNC_STATS</a:t>
            </a:r>
          </a:p>
          <a:p>
            <a:pPr>
              <a:spcAft>
                <a:spcPts val="0"/>
              </a:spcAft>
            </a:pPr>
            <a:r>
              <a:rPr lang="en-US" dirty="0">
                <a:solidFill>
                  <a:schemeClr val="bg2"/>
                </a:solidFill>
              </a:rPr>
              <a:t>RECEIVE_BOOT_COMPLETED</a:t>
            </a:r>
          </a:p>
          <a:p>
            <a:pPr>
              <a:spcAft>
                <a:spcPts val="0"/>
              </a:spcAft>
            </a:pPr>
            <a:r>
              <a:rPr lang="en-US" dirty="0" smtClean="0">
                <a:solidFill>
                  <a:schemeClr val="bg2"/>
                </a:solidFill>
              </a:rPr>
              <a:t>REORDER_TASKS</a:t>
            </a:r>
          </a:p>
          <a:p>
            <a:pPr>
              <a:spcAft>
                <a:spcPts val="0"/>
              </a:spcAft>
            </a:pPr>
            <a:r>
              <a:rPr lang="en-US" dirty="0">
                <a:solidFill>
                  <a:schemeClr val="bg2"/>
                </a:solidFill>
              </a:rPr>
              <a:t>REQUEST_IGNORE_BATTERY_OPTIMIZATIONS</a:t>
            </a:r>
          </a:p>
          <a:p>
            <a:pPr>
              <a:spcAft>
                <a:spcPts val="0"/>
              </a:spcAft>
            </a:pPr>
            <a:r>
              <a:rPr lang="en-US" dirty="0">
                <a:solidFill>
                  <a:schemeClr val="bg2"/>
                </a:solidFill>
              </a:rPr>
              <a:t>REQUEST_INSTALL_PACKAGES</a:t>
            </a:r>
          </a:p>
          <a:p>
            <a:pPr>
              <a:spcAft>
                <a:spcPts val="0"/>
              </a:spcAft>
            </a:pPr>
            <a:r>
              <a:rPr lang="en-US" dirty="0" smtClean="0">
                <a:solidFill>
                  <a:schemeClr val="bg2"/>
                </a:solidFill>
              </a:rPr>
              <a:t>SET_ALARM</a:t>
            </a:r>
            <a:endParaRPr lang="en-US" dirty="0">
              <a:solidFill>
                <a:schemeClr val="bg2"/>
              </a:solidFill>
            </a:endParaRPr>
          </a:p>
        </p:txBody>
      </p:sp>
      <p:sp>
        <p:nvSpPr>
          <p:cNvPr id="6" name="Text Placeholder 5"/>
          <p:cNvSpPr>
            <a:spLocks noGrp="1"/>
          </p:cNvSpPr>
          <p:nvPr>
            <p:ph type="body" idx="2"/>
          </p:nvPr>
        </p:nvSpPr>
        <p:spPr>
          <a:xfrm>
            <a:off x="4832403" y="619953"/>
            <a:ext cx="3999900" cy="4415509"/>
          </a:xfrm>
        </p:spPr>
        <p:txBody>
          <a:bodyPr/>
          <a:lstStyle/>
          <a:p>
            <a:pPr>
              <a:spcAft>
                <a:spcPts val="0"/>
              </a:spcAft>
            </a:pPr>
            <a:r>
              <a:rPr lang="en-US" dirty="0">
                <a:solidFill>
                  <a:schemeClr val="bg2"/>
                </a:solidFill>
              </a:rPr>
              <a:t>CHANGE_WIFI_MULTICAST_STATE</a:t>
            </a:r>
          </a:p>
          <a:p>
            <a:pPr>
              <a:spcAft>
                <a:spcPts val="0"/>
              </a:spcAft>
            </a:pPr>
            <a:r>
              <a:rPr lang="en-US" dirty="0">
                <a:solidFill>
                  <a:schemeClr val="bg2"/>
                </a:solidFill>
              </a:rPr>
              <a:t>CHANGE_WIFI_STATE</a:t>
            </a:r>
          </a:p>
          <a:p>
            <a:pPr>
              <a:spcAft>
                <a:spcPts val="0"/>
              </a:spcAft>
            </a:pPr>
            <a:r>
              <a:rPr lang="en-US" dirty="0">
                <a:solidFill>
                  <a:schemeClr val="bg2"/>
                </a:solidFill>
              </a:rPr>
              <a:t>DISABLE_KEYGUARD</a:t>
            </a:r>
          </a:p>
          <a:p>
            <a:pPr>
              <a:spcAft>
                <a:spcPts val="0"/>
              </a:spcAft>
            </a:pPr>
            <a:r>
              <a:rPr lang="en-US" dirty="0">
                <a:solidFill>
                  <a:schemeClr val="bg2"/>
                </a:solidFill>
              </a:rPr>
              <a:t>EXPAND_STATUS_BAR</a:t>
            </a:r>
          </a:p>
          <a:p>
            <a:pPr>
              <a:spcAft>
                <a:spcPts val="0"/>
              </a:spcAft>
            </a:pPr>
            <a:r>
              <a:rPr lang="en-US" dirty="0">
                <a:solidFill>
                  <a:schemeClr val="bg2"/>
                </a:solidFill>
              </a:rPr>
              <a:t>GET_PACKAGE_SIZE</a:t>
            </a:r>
          </a:p>
          <a:p>
            <a:pPr>
              <a:spcAft>
                <a:spcPts val="0"/>
              </a:spcAft>
            </a:pPr>
            <a:r>
              <a:rPr lang="en-US" dirty="0">
                <a:solidFill>
                  <a:schemeClr val="bg2"/>
                </a:solidFill>
              </a:rPr>
              <a:t>INSTALL_SHORTCUT</a:t>
            </a:r>
          </a:p>
          <a:p>
            <a:pPr>
              <a:spcAft>
                <a:spcPts val="0"/>
              </a:spcAft>
            </a:pPr>
            <a:r>
              <a:rPr lang="en-US" dirty="0">
                <a:solidFill>
                  <a:schemeClr val="bg2"/>
                </a:solidFill>
              </a:rPr>
              <a:t>INTERNET</a:t>
            </a:r>
          </a:p>
          <a:p>
            <a:pPr>
              <a:spcAft>
                <a:spcPts val="0"/>
              </a:spcAft>
            </a:pPr>
            <a:r>
              <a:rPr lang="en-US" dirty="0" smtClean="0">
                <a:solidFill>
                  <a:schemeClr val="bg2"/>
                </a:solidFill>
              </a:rPr>
              <a:t>KILL_BACKGROUND_PROCESSES</a:t>
            </a:r>
          </a:p>
          <a:p>
            <a:pPr>
              <a:spcAft>
                <a:spcPts val="0"/>
              </a:spcAft>
            </a:pPr>
            <a:r>
              <a:rPr lang="en-US" dirty="0" smtClean="0">
                <a:solidFill>
                  <a:schemeClr val="bg2"/>
                </a:solidFill>
              </a:rPr>
              <a:t>SET_TIME_ZONE</a:t>
            </a:r>
          </a:p>
          <a:p>
            <a:pPr>
              <a:spcAft>
                <a:spcPts val="0"/>
              </a:spcAft>
            </a:pPr>
            <a:r>
              <a:rPr lang="en-US" dirty="0">
                <a:solidFill>
                  <a:schemeClr val="bg2"/>
                </a:solidFill>
              </a:rPr>
              <a:t>TRANSMIT_IR</a:t>
            </a:r>
          </a:p>
          <a:p>
            <a:pPr>
              <a:spcAft>
                <a:spcPts val="0"/>
              </a:spcAft>
            </a:pPr>
            <a:r>
              <a:rPr lang="en-US" dirty="0">
                <a:solidFill>
                  <a:schemeClr val="bg2"/>
                </a:solidFill>
              </a:rPr>
              <a:t>UNINSTALL_SHORTCUT</a:t>
            </a:r>
          </a:p>
          <a:p>
            <a:pPr>
              <a:spcAft>
                <a:spcPts val="0"/>
              </a:spcAft>
            </a:pPr>
            <a:r>
              <a:rPr lang="en-US" dirty="0">
                <a:solidFill>
                  <a:schemeClr val="bg2"/>
                </a:solidFill>
              </a:rPr>
              <a:t>USE_FINGERPRINT</a:t>
            </a:r>
          </a:p>
          <a:p>
            <a:pPr>
              <a:spcAft>
                <a:spcPts val="0"/>
              </a:spcAft>
            </a:pPr>
            <a:r>
              <a:rPr lang="en-US" dirty="0">
                <a:solidFill>
                  <a:schemeClr val="bg2"/>
                </a:solidFill>
              </a:rPr>
              <a:t>VIBRATE</a:t>
            </a:r>
          </a:p>
          <a:p>
            <a:pPr>
              <a:spcAft>
                <a:spcPts val="0"/>
              </a:spcAft>
            </a:pPr>
            <a:r>
              <a:rPr lang="en-US" dirty="0">
                <a:solidFill>
                  <a:schemeClr val="bg2"/>
                </a:solidFill>
              </a:rPr>
              <a:t>WAKE_LOCK</a:t>
            </a:r>
          </a:p>
          <a:p>
            <a:pPr>
              <a:spcAft>
                <a:spcPts val="0"/>
              </a:spcAft>
            </a:pPr>
            <a:r>
              <a:rPr lang="en-US" dirty="0">
                <a:solidFill>
                  <a:schemeClr val="bg2"/>
                </a:solidFill>
              </a:rPr>
              <a:t>WRITE_SYNC_SETTINGS</a:t>
            </a:r>
          </a:p>
          <a:p>
            <a:pPr>
              <a:spcAft>
                <a:spcPts val="0"/>
              </a:spcAft>
            </a:pPr>
            <a:endParaRPr lang="en-US" dirty="0">
              <a:solidFill>
                <a:schemeClr val="bg2"/>
              </a:solidFill>
            </a:endParaRPr>
          </a:p>
          <a:p>
            <a:pPr>
              <a:spcAft>
                <a:spcPts val="0"/>
              </a:spcAft>
            </a:pPr>
            <a:endParaRPr lang="en-US" dirty="0" smtClean="0">
              <a:solidFill>
                <a:schemeClr val="bg2"/>
              </a:solidFill>
            </a:endParaRPr>
          </a:p>
          <a:p>
            <a:pPr>
              <a:spcAft>
                <a:spcPts val="0"/>
              </a:spcAft>
            </a:pPr>
            <a:endParaRPr lang="en-US" dirty="0">
              <a:solidFill>
                <a:schemeClr val="bg2"/>
              </a:solidFill>
            </a:endParaRPr>
          </a:p>
        </p:txBody>
      </p:sp>
    </p:spTree>
    <p:extLst>
      <p:ext uri="{BB962C8B-B14F-4D97-AF65-F5344CB8AC3E}">
        <p14:creationId xmlns:p14="http://schemas.microsoft.com/office/powerpoint/2010/main" val="36553500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3" y="-1"/>
            <a:ext cx="3999900" cy="323851"/>
          </a:xfrm>
        </p:spPr>
        <p:txBody>
          <a:bodyPr/>
          <a:lstStyle/>
          <a:p>
            <a:r>
              <a:rPr lang="en-US" dirty="0" smtClean="0"/>
              <a:t>Dangerous Permissions</a:t>
            </a:r>
            <a:endParaRPr lang="en-US" sz="1100" dirty="0"/>
          </a:p>
        </p:txBody>
      </p:sp>
      <p:pic>
        <p:nvPicPr>
          <p:cNvPr id="7" name="Picture 6"/>
          <p:cNvPicPr>
            <a:picLocks noChangeAspect="1"/>
          </p:cNvPicPr>
          <p:nvPr/>
        </p:nvPicPr>
        <p:blipFill>
          <a:blip r:embed="rId3">
            <a:extLst>
              <a:ext uri="{BEBA8EAE-BF5A-486C-A8C5-ECC9F3942E4B}">
                <a14:imgProps xmlns:a14="http://schemas.microsoft.com/office/drawing/2010/main">
                  <a14:imgLayer r:embed="rId4">
                    <a14:imgEffect>
                      <a14:sharpenSoften amount="20000"/>
                    </a14:imgEffect>
                    <a14:imgEffect>
                      <a14:colorTemperature colorTemp="11500"/>
                    </a14:imgEffect>
                    <a14:imgEffect>
                      <a14:saturation sat="0"/>
                    </a14:imgEffect>
                    <a14:imgEffect>
                      <a14:brightnessContrast bright="1000" contrast="47000"/>
                    </a14:imgEffect>
                  </a14:imgLayer>
                </a14:imgProps>
              </a:ext>
            </a:extLst>
          </a:blip>
          <a:stretch>
            <a:fillRect/>
          </a:stretch>
        </p:blipFill>
        <p:spPr>
          <a:xfrm>
            <a:off x="2292266" y="4"/>
            <a:ext cx="8137703" cy="6581775"/>
          </a:xfrm>
          <a:prstGeom prst="rect">
            <a:avLst/>
          </a:prstGeom>
        </p:spPr>
      </p:pic>
    </p:spTree>
    <p:extLst>
      <p:ext uri="{BB962C8B-B14F-4D97-AF65-F5344CB8AC3E}">
        <p14:creationId xmlns:p14="http://schemas.microsoft.com/office/powerpoint/2010/main" val="28359305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238254" y="-119062"/>
            <a:ext cx="6667500" cy="5934075"/>
          </a:xfrm>
          <a:prstGeom prst="rect">
            <a:avLst/>
          </a:prstGeom>
        </p:spPr>
      </p:pic>
    </p:spTree>
    <p:extLst>
      <p:ext uri="{BB962C8B-B14F-4D97-AF65-F5344CB8AC3E}">
        <p14:creationId xmlns:p14="http://schemas.microsoft.com/office/powerpoint/2010/main" val="39074505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Tree>
    <p:extLst>
      <p:ext uri="{BB962C8B-B14F-4D97-AF65-F5344CB8AC3E}">
        <p14:creationId xmlns:p14="http://schemas.microsoft.com/office/powerpoint/2010/main" val="4031896761"/>
      </p:ext>
    </p:extLst>
  </p:cSld>
  <p:clrMapOvr>
    <a:masterClrMapping/>
  </p:clrMapOvr>
  <p:timing>
    <p:tnLst>
      <p:par>
        <p:cTn id="1" dur="indefinite" restart="never" nodeType="tmRoot"/>
      </p:par>
    </p:tnLst>
  </p:timing>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3111</TotalTime>
  <Words>2255</Words>
  <Application>Microsoft Office PowerPoint</Application>
  <PresentationFormat>On-screen Show (16:9)</PresentationFormat>
  <Paragraphs>266</Paragraphs>
  <Slides>35</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Old Standard TT</vt:lpstr>
      <vt:lpstr>Arial</vt:lpstr>
      <vt:lpstr>宋体</vt:lpstr>
      <vt:lpstr>Calibri</vt:lpstr>
      <vt:lpstr>Times New Roman</vt:lpstr>
      <vt:lpstr>paperback</vt:lpstr>
      <vt:lpstr>Android Permissions Remystified: A Field Study on Contextual Integrity</vt:lpstr>
      <vt:lpstr>Brief Introduction to Android</vt:lpstr>
      <vt:lpstr>Granting Permission – Upto Android M</vt:lpstr>
      <vt:lpstr>PowerPoint Presentation</vt:lpstr>
      <vt:lpstr>Granting Permission- After Marshmallow</vt:lpstr>
      <vt:lpstr>Normal Permissions [4]</vt:lpstr>
      <vt:lpstr>PowerPoint Presentation</vt:lpstr>
      <vt:lpstr>PowerPoint Presentation</vt:lpstr>
      <vt:lpstr>Problem</vt:lpstr>
      <vt:lpstr>“Contextual Integrity”</vt:lpstr>
      <vt:lpstr>Related Work -Studies</vt:lpstr>
      <vt:lpstr>Felt et al. – “How to ask for permission” </vt:lpstr>
      <vt:lpstr>Methodology</vt:lpstr>
      <vt:lpstr>Methodology</vt:lpstr>
      <vt:lpstr>Logging Data</vt:lpstr>
      <vt:lpstr>Output</vt:lpstr>
      <vt:lpstr>Data Collection Procedure</vt:lpstr>
      <vt:lpstr>Exit Survey</vt:lpstr>
      <vt:lpstr>PowerPoint Presentation</vt:lpstr>
      <vt:lpstr>Findings and Analysis</vt:lpstr>
      <vt:lpstr>Application Behavior – Invisible Permission Requests</vt:lpstr>
      <vt:lpstr>Most Frequently Requested ‘Invisible’ Permissions</vt:lpstr>
      <vt:lpstr>Location Requests- Breakdown</vt:lpstr>
      <vt:lpstr>PowerPoint Presentation</vt:lpstr>
      <vt:lpstr>PowerPoint Presentation</vt:lpstr>
      <vt:lpstr>User Expectations and Reactions</vt:lpstr>
      <vt:lpstr>Influential Factors</vt:lpstr>
      <vt:lpstr>Feasibility of Runtime Prompts</vt:lpstr>
      <vt:lpstr>Modelling</vt:lpstr>
      <vt:lpstr>Modelling Users’ Decisions</vt:lpstr>
      <vt:lpstr>Mixed Effect Binary Logistic Regression Model</vt:lpstr>
      <vt:lpstr>Model selection</vt:lpstr>
      <vt:lpstr>Predicting User Reactions</vt:lpstr>
      <vt:lpstr>Conclusion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of Trust for Better Privacy Protection in Android Applications</dc:title>
  <dc:creator>Sunella</dc:creator>
  <cp:lastModifiedBy>Sunella Fernando</cp:lastModifiedBy>
  <cp:revision>113</cp:revision>
  <dcterms:modified xsi:type="dcterms:W3CDTF">2016-05-11T08:11:44Z</dcterms:modified>
</cp:coreProperties>
</file>