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80" r:id="rId3"/>
    <p:sldId id="260" r:id="rId4"/>
    <p:sldId id="259" r:id="rId5"/>
    <p:sldId id="279" r:id="rId6"/>
    <p:sldId id="262" r:id="rId7"/>
    <p:sldId id="276" r:id="rId8"/>
    <p:sldId id="268" r:id="rId9"/>
    <p:sldId id="275" r:id="rId10"/>
    <p:sldId id="261" r:id="rId11"/>
    <p:sldId id="270" r:id="rId12"/>
    <p:sldId id="263" r:id="rId13"/>
    <p:sldId id="278" r:id="rId14"/>
    <p:sldId id="274" r:id="rId15"/>
    <p:sldId id="265" r:id="rId16"/>
    <p:sldId id="267" r:id="rId17"/>
    <p:sldId id="277" r:id="rId18"/>
    <p:sldId id="271" r:id="rId19"/>
    <p:sldId id="272" r:id="rId20"/>
    <p:sldId id="269" r:id="rId21"/>
    <p:sldId id="258" r:id="rId22"/>
  </p:sldIdLst>
  <p:sldSz cx="9144000" cy="5143500" type="screen16x9"/>
  <p:notesSz cx="6858000" cy="9144000"/>
  <p:embeddedFontLst>
    <p:embeddedFont>
      <p:font typeface="Old Standard TT" panose="020B0604020202020204" charset="0"/>
      <p:regular r:id="rId24"/>
      <p:bold r:id="rId25"/>
      <p:italic r:id="rId26"/>
    </p:embeddedFont>
    <p:embeddedFont>
      <p:font typeface="Calibri" panose="020F050202020403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65" autoAdjust="0"/>
    <p:restoredTop sz="52253" autoAdjust="0"/>
  </p:normalViewPr>
  <p:slideViewPr>
    <p:cSldViewPr snapToGrid="0">
      <p:cViewPr varScale="1">
        <p:scale>
          <a:sx n="61" d="100"/>
          <a:sy n="61" d="100"/>
        </p:scale>
        <p:origin x="1680" y="6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145B39-1A90-42F6-8814-FE1E7A437664}"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US"/>
        </a:p>
      </dgm:t>
    </dgm:pt>
    <dgm:pt modelId="{A5BFD1C5-91B3-44B9-BC8D-BEB36E97FF7F}">
      <dgm:prSet phldrT="[Text]"/>
      <dgm:spPr/>
      <dgm:t>
        <a:bodyPr/>
        <a:lstStyle/>
        <a:p>
          <a:r>
            <a:rPr lang="en-US" dirty="0" smtClean="0"/>
            <a:t>Show list of permissions before installation</a:t>
          </a:r>
          <a:endParaRPr lang="en-US" dirty="0"/>
        </a:p>
      </dgm:t>
    </dgm:pt>
    <dgm:pt modelId="{63EF26C1-74BF-4082-A016-8A3BA193C508}" type="parTrans" cxnId="{B1AD71EB-3FF5-43FA-AD45-26C441716EEB}">
      <dgm:prSet/>
      <dgm:spPr/>
      <dgm:t>
        <a:bodyPr/>
        <a:lstStyle/>
        <a:p>
          <a:endParaRPr lang="en-US"/>
        </a:p>
      </dgm:t>
    </dgm:pt>
    <dgm:pt modelId="{6F3388F6-53B9-459A-A35B-884EFDDCA467}" type="sibTrans" cxnId="{B1AD71EB-3FF5-43FA-AD45-26C441716EEB}">
      <dgm:prSet/>
      <dgm:spPr/>
      <dgm:t>
        <a:bodyPr/>
        <a:lstStyle/>
        <a:p>
          <a:endParaRPr lang="en-US"/>
        </a:p>
      </dgm:t>
    </dgm:pt>
    <dgm:pt modelId="{EA3941C9-BC21-42F3-B844-78F66C4E7F77}" type="asst">
      <dgm:prSet phldrT="[Text]"/>
      <dgm:spPr/>
      <dgm:t>
        <a:bodyPr/>
        <a:lstStyle/>
        <a:p>
          <a:r>
            <a:rPr lang="en-US" dirty="0" smtClean="0"/>
            <a:t>Accept or Cancel?</a:t>
          </a:r>
          <a:endParaRPr lang="en-US" dirty="0"/>
        </a:p>
      </dgm:t>
    </dgm:pt>
    <dgm:pt modelId="{6A0CAA1C-2D5F-4721-9078-C41166B0589A}" type="parTrans" cxnId="{0DEBF9B1-572B-4790-91B9-9148338C439D}">
      <dgm:prSet/>
      <dgm:spPr/>
      <dgm:t>
        <a:bodyPr/>
        <a:lstStyle/>
        <a:p>
          <a:endParaRPr lang="en-US"/>
        </a:p>
      </dgm:t>
    </dgm:pt>
    <dgm:pt modelId="{68547C0B-D094-4ED0-8DF6-DD3CF41B3651}" type="sibTrans" cxnId="{0DEBF9B1-572B-4790-91B9-9148338C439D}">
      <dgm:prSet/>
      <dgm:spPr/>
      <dgm:t>
        <a:bodyPr/>
        <a:lstStyle/>
        <a:p>
          <a:endParaRPr lang="en-US"/>
        </a:p>
      </dgm:t>
    </dgm:pt>
    <dgm:pt modelId="{F9628AC8-4D86-495F-B7C6-40AA85646C93}">
      <dgm:prSet phldrT="[Text]" custT="1"/>
      <dgm:spPr/>
      <dgm:t>
        <a:bodyPr/>
        <a:lstStyle/>
        <a:p>
          <a:r>
            <a:rPr lang="en-US" sz="2000" b="1" i="1" dirty="0" smtClean="0"/>
            <a:t>Accept</a:t>
          </a:r>
          <a:r>
            <a:rPr lang="en-US" sz="2000" dirty="0" smtClean="0"/>
            <a:t/>
          </a:r>
          <a:br>
            <a:rPr lang="en-US" sz="2000" dirty="0" smtClean="0"/>
          </a:br>
          <a:r>
            <a:rPr lang="en-US" sz="2000" dirty="0" smtClean="0"/>
            <a:t>Application will be installed. Permission cannot be revoked.</a:t>
          </a:r>
          <a:endParaRPr lang="en-US" sz="2000" dirty="0"/>
        </a:p>
      </dgm:t>
    </dgm:pt>
    <dgm:pt modelId="{FE770B9A-BB1F-47A5-8722-58DDC0B77DDB}" type="parTrans" cxnId="{0B7D0DCF-56E4-4DD0-A2DE-A3E5728531F5}">
      <dgm:prSet/>
      <dgm:spPr/>
      <dgm:t>
        <a:bodyPr/>
        <a:lstStyle/>
        <a:p>
          <a:endParaRPr lang="en-US"/>
        </a:p>
      </dgm:t>
    </dgm:pt>
    <dgm:pt modelId="{2245DAB8-EC29-4FC2-A6F2-D99939B03140}" type="sibTrans" cxnId="{0B7D0DCF-56E4-4DD0-A2DE-A3E5728531F5}">
      <dgm:prSet/>
      <dgm:spPr/>
      <dgm:t>
        <a:bodyPr/>
        <a:lstStyle/>
        <a:p>
          <a:endParaRPr lang="en-US"/>
        </a:p>
      </dgm:t>
    </dgm:pt>
    <dgm:pt modelId="{17C4FA2D-5B7C-4AE5-BAB2-C1A896EE957A}">
      <dgm:prSet phldrT="[Text]" custT="1"/>
      <dgm:spPr/>
      <dgm:t>
        <a:bodyPr/>
        <a:lstStyle/>
        <a:p>
          <a:r>
            <a:rPr lang="en-US" sz="2000" b="1" i="1" dirty="0" smtClean="0"/>
            <a:t>Cancel installation</a:t>
          </a:r>
          <a:r>
            <a:rPr lang="en-US" sz="2000" dirty="0" smtClean="0"/>
            <a:t/>
          </a:r>
          <a:br>
            <a:rPr lang="en-US" sz="2000" dirty="0" smtClean="0"/>
          </a:br>
          <a:r>
            <a:rPr lang="en-US" sz="2000" dirty="0" smtClean="0"/>
            <a:t>App will not be installed.</a:t>
          </a:r>
          <a:endParaRPr lang="en-US" sz="2000" dirty="0"/>
        </a:p>
      </dgm:t>
    </dgm:pt>
    <dgm:pt modelId="{7CB1DB8B-BEBD-4FE8-B16D-DDF0E58525F4}" type="parTrans" cxnId="{F078B495-F37D-4D4C-A218-DE30B6232DA6}">
      <dgm:prSet/>
      <dgm:spPr/>
      <dgm:t>
        <a:bodyPr/>
        <a:lstStyle/>
        <a:p>
          <a:endParaRPr lang="en-US"/>
        </a:p>
      </dgm:t>
    </dgm:pt>
    <dgm:pt modelId="{F204EBBB-F49E-46D0-876D-83D1D17E4C82}" type="sibTrans" cxnId="{F078B495-F37D-4D4C-A218-DE30B6232DA6}">
      <dgm:prSet/>
      <dgm:spPr/>
      <dgm:t>
        <a:bodyPr/>
        <a:lstStyle/>
        <a:p>
          <a:endParaRPr lang="en-US"/>
        </a:p>
      </dgm:t>
    </dgm:pt>
    <dgm:pt modelId="{49E8B0A0-F1A2-414B-AAEE-B82465D21BD4}" type="pres">
      <dgm:prSet presAssocID="{2D145B39-1A90-42F6-8814-FE1E7A437664}" presName="hierChild1" presStyleCnt="0">
        <dgm:presLayoutVars>
          <dgm:orgChart val="1"/>
          <dgm:chPref val="1"/>
          <dgm:dir/>
          <dgm:animOne val="branch"/>
          <dgm:animLvl val="lvl"/>
          <dgm:resizeHandles/>
        </dgm:presLayoutVars>
      </dgm:prSet>
      <dgm:spPr/>
      <dgm:t>
        <a:bodyPr/>
        <a:lstStyle/>
        <a:p>
          <a:endParaRPr lang="en-US"/>
        </a:p>
      </dgm:t>
    </dgm:pt>
    <dgm:pt modelId="{75EA21CE-CF1F-4F70-BA49-9573D07A3925}" type="pres">
      <dgm:prSet presAssocID="{A5BFD1C5-91B3-44B9-BC8D-BEB36E97FF7F}" presName="hierRoot1" presStyleCnt="0">
        <dgm:presLayoutVars>
          <dgm:hierBranch val="init"/>
        </dgm:presLayoutVars>
      </dgm:prSet>
      <dgm:spPr/>
    </dgm:pt>
    <dgm:pt modelId="{2E1490F2-5033-49A4-9E27-E9C873C1984B}" type="pres">
      <dgm:prSet presAssocID="{A5BFD1C5-91B3-44B9-BC8D-BEB36E97FF7F}" presName="rootComposite1" presStyleCnt="0"/>
      <dgm:spPr/>
    </dgm:pt>
    <dgm:pt modelId="{34A7F4B3-E25D-4B50-8FFF-DD7965C362C6}" type="pres">
      <dgm:prSet presAssocID="{A5BFD1C5-91B3-44B9-BC8D-BEB36E97FF7F}" presName="rootText1" presStyleLbl="node0" presStyleIdx="0" presStyleCnt="2" custLinFactNeighborX="2737" custLinFactNeighborY="1718">
        <dgm:presLayoutVars>
          <dgm:chPref val="3"/>
        </dgm:presLayoutVars>
      </dgm:prSet>
      <dgm:spPr/>
      <dgm:t>
        <a:bodyPr/>
        <a:lstStyle/>
        <a:p>
          <a:endParaRPr lang="en-US"/>
        </a:p>
      </dgm:t>
    </dgm:pt>
    <dgm:pt modelId="{CBCAD17B-051A-432A-AF6D-ABA5BBEDBBF7}" type="pres">
      <dgm:prSet presAssocID="{A5BFD1C5-91B3-44B9-BC8D-BEB36E97FF7F}" presName="rootConnector1" presStyleLbl="node1" presStyleIdx="0" presStyleCnt="0"/>
      <dgm:spPr/>
      <dgm:t>
        <a:bodyPr/>
        <a:lstStyle/>
        <a:p>
          <a:endParaRPr lang="en-US"/>
        </a:p>
      </dgm:t>
    </dgm:pt>
    <dgm:pt modelId="{DEC58F31-7314-493B-B1BB-267FE1FF8780}" type="pres">
      <dgm:prSet presAssocID="{A5BFD1C5-91B3-44B9-BC8D-BEB36E97FF7F}" presName="hierChild2" presStyleCnt="0"/>
      <dgm:spPr/>
    </dgm:pt>
    <dgm:pt modelId="{AE3A89F5-9E92-427F-B03E-1DE987716B85}" type="pres">
      <dgm:prSet presAssocID="{A5BFD1C5-91B3-44B9-BC8D-BEB36E97FF7F}" presName="hierChild3" presStyleCnt="0"/>
      <dgm:spPr/>
    </dgm:pt>
    <dgm:pt modelId="{9E7D70F3-1368-4C91-B8B9-60B8234CA34E}" type="pres">
      <dgm:prSet presAssocID="{EA3941C9-BC21-42F3-B844-78F66C4E7F77}" presName="hierRoot1" presStyleCnt="0">
        <dgm:presLayoutVars>
          <dgm:hierBranch val="init"/>
        </dgm:presLayoutVars>
      </dgm:prSet>
      <dgm:spPr/>
    </dgm:pt>
    <dgm:pt modelId="{D1CE51F4-FB5B-4494-ADC3-C84D38A3DC57}" type="pres">
      <dgm:prSet presAssocID="{EA3941C9-BC21-42F3-B844-78F66C4E7F77}" presName="rootComposite1" presStyleCnt="0"/>
      <dgm:spPr/>
    </dgm:pt>
    <dgm:pt modelId="{16782264-56D2-4141-B281-11387ADA6283}" type="pres">
      <dgm:prSet presAssocID="{EA3941C9-BC21-42F3-B844-78F66C4E7F77}" presName="rootText1" presStyleLbl="node0" presStyleIdx="1" presStyleCnt="2" custLinFactNeighborX="39019" custLinFactNeighborY="-5147">
        <dgm:presLayoutVars>
          <dgm:chPref val="3"/>
        </dgm:presLayoutVars>
      </dgm:prSet>
      <dgm:spPr/>
      <dgm:t>
        <a:bodyPr/>
        <a:lstStyle/>
        <a:p>
          <a:endParaRPr lang="en-US"/>
        </a:p>
      </dgm:t>
    </dgm:pt>
    <dgm:pt modelId="{6FE3E6A2-692F-4809-AADE-886AFEE7281A}" type="pres">
      <dgm:prSet presAssocID="{EA3941C9-BC21-42F3-B844-78F66C4E7F77}" presName="rootConnector1" presStyleLbl="asst0" presStyleIdx="0" presStyleCnt="0"/>
      <dgm:spPr/>
      <dgm:t>
        <a:bodyPr/>
        <a:lstStyle/>
        <a:p>
          <a:endParaRPr lang="en-US"/>
        </a:p>
      </dgm:t>
    </dgm:pt>
    <dgm:pt modelId="{FBAA1E36-3070-4986-AEA4-BC929CCD15A8}" type="pres">
      <dgm:prSet presAssocID="{EA3941C9-BC21-42F3-B844-78F66C4E7F77}" presName="hierChild2" presStyleCnt="0"/>
      <dgm:spPr/>
    </dgm:pt>
    <dgm:pt modelId="{1C44EA11-8467-4A80-BDBD-80BCADBEA0CE}" type="pres">
      <dgm:prSet presAssocID="{FE770B9A-BB1F-47A5-8722-58DDC0B77DDB}" presName="Name37" presStyleLbl="parChTrans1D2" presStyleIdx="0" presStyleCnt="2"/>
      <dgm:spPr/>
      <dgm:t>
        <a:bodyPr/>
        <a:lstStyle/>
        <a:p>
          <a:endParaRPr lang="en-US"/>
        </a:p>
      </dgm:t>
    </dgm:pt>
    <dgm:pt modelId="{2173A35E-6304-4ED6-9297-255426B33126}" type="pres">
      <dgm:prSet presAssocID="{F9628AC8-4D86-495F-B7C6-40AA85646C93}" presName="hierRoot2" presStyleCnt="0">
        <dgm:presLayoutVars>
          <dgm:hierBranch val="init"/>
        </dgm:presLayoutVars>
      </dgm:prSet>
      <dgm:spPr/>
    </dgm:pt>
    <dgm:pt modelId="{6952C3C6-C867-47EF-8A6C-C8502B621196}" type="pres">
      <dgm:prSet presAssocID="{F9628AC8-4D86-495F-B7C6-40AA85646C93}" presName="rootComposite" presStyleCnt="0"/>
      <dgm:spPr/>
    </dgm:pt>
    <dgm:pt modelId="{1A215DFB-0F7B-415E-BFCD-E5FDA31723C0}" type="pres">
      <dgm:prSet presAssocID="{F9628AC8-4D86-495F-B7C6-40AA85646C93}" presName="rootText" presStyleLbl="node2" presStyleIdx="0" presStyleCnt="2" custScaleX="124242" custScaleY="135993">
        <dgm:presLayoutVars>
          <dgm:chPref val="3"/>
        </dgm:presLayoutVars>
      </dgm:prSet>
      <dgm:spPr/>
      <dgm:t>
        <a:bodyPr/>
        <a:lstStyle/>
        <a:p>
          <a:endParaRPr lang="en-US"/>
        </a:p>
      </dgm:t>
    </dgm:pt>
    <dgm:pt modelId="{0579EC92-1066-4227-A1CF-54569FD9EAB0}" type="pres">
      <dgm:prSet presAssocID="{F9628AC8-4D86-495F-B7C6-40AA85646C93}" presName="rootConnector" presStyleLbl="node2" presStyleIdx="0" presStyleCnt="2"/>
      <dgm:spPr/>
      <dgm:t>
        <a:bodyPr/>
        <a:lstStyle/>
        <a:p>
          <a:endParaRPr lang="en-US"/>
        </a:p>
      </dgm:t>
    </dgm:pt>
    <dgm:pt modelId="{7765098C-2007-46CE-B2E6-6CD1BA3E4426}" type="pres">
      <dgm:prSet presAssocID="{F9628AC8-4D86-495F-B7C6-40AA85646C93}" presName="hierChild4" presStyleCnt="0"/>
      <dgm:spPr/>
    </dgm:pt>
    <dgm:pt modelId="{224C560B-1887-4C33-A940-FDBAAEC57B74}" type="pres">
      <dgm:prSet presAssocID="{F9628AC8-4D86-495F-B7C6-40AA85646C93}" presName="hierChild5" presStyleCnt="0"/>
      <dgm:spPr/>
    </dgm:pt>
    <dgm:pt modelId="{175A3D33-7013-4CB0-A6FC-361EBB6D88BB}" type="pres">
      <dgm:prSet presAssocID="{7CB1DB8B-BEBD-4FE8-B16D-DDF0E58525F4}" presName="Name37" presStyleLbl="parChTrans1D2" presStyleIdx="1" presStyleCnt="2"/>
      <dgm:spPr/>
      <dgm:t>
        <a:bodyPr/>
        <a:lstStyle/>
        <a:p>
          <a:endParaRPr lang="en-US"/>
        </a:p>
      </dgm:t>
    </dgm:pt>
    <dgm:pt modelId="{A7A24B11-678B-44E9-A46F-844F173CC31F}" type="pres">
      <dgm:prSet presAssocID="{17C4FA2D-5B7C-4AE5-BAB2-C1A896EE957A}" presName="hierRoot2" presStyleCnt="0">
        <dgm:presLayoutVars>
          <dgm:hierBranch val="init"/>
        </dgm:presLayoutVars>
      </dgm:prSet>
      <dgm:spPr/>
    </dgm:pt>
    <dgm:pt modelId="{FFF58327-1955-40CF-9324-0B5CA86B78CF}" type="pres">
      <dgm:prSet presAssocID="{17C4FA2D-5B7C-4AE5-BAB2-C1A896EE957A}" presName="rootComposite" presStyleCnt="0"/>
      <dgm:spPr/>
    </dgm:pt>
    <dgm:pt modelId="{08ED4A8B-DE24-46EF-9605-6BC203A6B3DE}" type="pres">
      <dgm:prSet presAssocID="{17C4FA2D-5B7C-4AE5-BAB2-C1A896EE957A}" presName="rootText" presStyleLbl="node2" presStyleIdx="1" presStyleCnt="2" custScaleX="124385" custScaleY="141060">
        <dgm:presLayoutVars>
          <dgm:chPref val="3"/>
        </dgm:presLayoutVars>
      </dgm:prSet>
      <dgm:spPr/>
      <dgm:t>
        <a:bodyPr/>
        <a:lstStyle/>
        <a:p>
          <a:endParaRPr lang="en-US"/>
        </a:p>
      </dgm:t>
    </dgm:pt>
    <dgm:pt modelId="{BB9B8327-18F8-45C6-99E9-5DE68A37DE61}" type="pres">
      <dgm:prSet presAssocID="{17C4FA2D-5B7C-4AE5-BAB2-C1A896EE957A}" presName="rootConnector" presStyleLbl="node2" presStyleIdx="1" presStyleCnt="2"/>
      <dgm:spPr/>
      <dgm:t>
        <a:bodyPr/>
        <a:lstStyle/>
        <a:p>
          <a:endParaRPr lang="en-US"/>
        </a:p>
      </dgm:t>
    </dgm:pt>
    <dgm:pt modelId="{7D034FDC-F4ED-40E8-9943-E7B10BB0D60C}" type="pres">
      <dgm:prSet presAssocID="{17C4FA2D-5B7C-4AE5-BAB2-C1A896EE957A}" presName="hierChild4" presStyleCnt="0"/>
      <dgm:spPr/>
    </dgm:pt>
    <dgm:pt modelId="{174FAA2D-38F7-4B81-BA6D-6E74D0B8CC39}" type="pres">
      <dgm:prSet presAssocID="{17C4FA2D-5B7C-4AE5-BAB2-C1A896EE957A}" presName="hierChild5" presStyleCnt="0"/>
      <dgm:spPr/>
    </dgm:pt>
    <dgm:pt modelId="{565F1D0D-903C-4092-911B-EF94A7204030}" type="pres">
      <dgm:prSet presAssocID="{EA3941C9-BC21-42F3-B844-78F66C4E7F77}" presName="hierChild3" presStyleCnt="0"/>
      <dgm:spPr/>
    </dgm:pt>
  </dgm:ptLst>
  <dgm:cxnLst>
    <dgm:cxn modelId="{2C4275C3-18C6-4A4C-A8F2-C4A560DE69C8}" type="presOf" srcId="{FE770B9A-BB1F-47A5-8722-58DDC0B77DDB}" destId="{1C44EA11-8467-4A80-BDBD-80BCADBEA0CE}" srcOrd="0" destOrd="0" presId="urn:microsoft.com/office/officeart/2005/8/layout/orgChart1"/>
    <dgm:cxn modelId="{480986A6-56B5-4FE8-AF2B-9D98D715EEEF}" type="presOf" srcId="{17C4FA2D-5B7C-4AE5-BAB2-C1A896EE957A}" destId="{08ED4A8B-DE24-46EF-9605-6BC203A6B3DE}" srcOrd="0" destOrd="0" presId="urn:microsoft.com/office/officeart/2005/8/layout/orgChart1"/>
    <dgm:cxn modelId="{5904D385-D424-46F0-AF0C-BE8F2E7754C8}" type="presOf" srcId="{7CB1DB8B-BEBD-4FE8-B16D-DDF0E58525F4}" destId="{175A3D33-7013-4CB0-A6FC-361EBB6D88BB}" srcOrd="0" destOrd="0" presId="urn:microsoft.com/office/officeart/2005/8/layout/orgChart1"/>
    <dgm:cxn modelId="{DE2F1587-3E69-4D74-A033-A92FA09E6B30}" type="presOf" srcId="{EA3941C9-BC21-42F3-B844-78F66C4E7F77}" destId="{6FE3E6A2-692F-4809-AADE-886AFEE7281A}" srcOrd="1" destOrd="0" presId="urn:microsoft.com/office/officeart/2005/8/layout/orgChart1"/>
    <dgm:cxn modelId="{D808E15D-A1F3-451E-B895-53C7F3C7C681}" type="presOf" srcId="{2D145B39-1A90-42F6-8814-FE1E7A437664}" destId="{49E8B0A0-F1A2-414B-AAEE-B82465D21BD4}" srcOrd="0" destOrd="0" presId="urn:microsoft.com/office/officeart/2005/8/layout/orgChart1"/>
    <dgm:cxn modelId="{113C69A1-3E60-4FDB-92F2-1861A857F8C8}" type="presOf" srcId="{A5BFD1C5-91B3-44B9-BC8D-BEB36E97FF7F}" destId="{CBCAD17B-051A-432A-AF6D-ABA5BBEDBBF7}" srcOrd="1" destOrd="0" presId="urn:microsoft.com/office/officeart/2005/8/layout/orgChart1"/>
    <dgm:cxn modelId="{CD5595ED-3D90-4EE2-8D56-B78605E90613}" type="presOf" srcId="{EA3941C9-BC21-42F3-B844-78F66C4E7F77}" destId="{16782264-56D2-4141-B281-11387ADA6283}" srcOrd="0" destOrd="0" presId="urn:microsoft.com/office/officeart/2005/8/layout/orgChart1"/>
    <dgm:cxn modelId="{B1AD71EB-3FF5-43FA-AD45-26C441716EEB}" srcId="{2D145B39-1A90-42F6-8814-FE1E7A437664}" destId="{A5BFD1C5-91B3-44B9-BC8D-BEB36E97FF7F}" srcOrd="0" destOrd="0" parTransId="{63EF26C1-74BF-4082-A016-8A3BA193C508}" sibTransId="{6F3388F6-53B9-459A-A35B-884EFDDCA467}"/>
    <dgm:cxn modelId="{AB843BF6-09D3-452B-95A9-CAFBB762A030}" type="presOf" srcId="{17C4FA2D-5B7C-4AE5-BAB2-C1A896EE957A}" destId="{BB9B8327-18F8-45C6-99E9-5DE68A37DE61}" srcOrd="1" destOrd="0" presId="urn:microsoft.com/office/officeart/2005/8/layout/orgChart1"/>
    <dgm:cxn modelId="{BA293B56-9669-4AB0-A526-A237A2E87CAD}" type="presOf" srcId="{F9628AC8-4D86-495F-B7C6-40AA85646C93}" destId="{0579EC92-1066-4227-A1CF-54569FD9EAB0}" srcOrd="1" destOrd="0" presId="urn:microsoft.com/office/officeart/2005/8/layout/orgChart1"/>
    <dgm:cxn modelId="{F078B495-F37D-4D4C-A218-DE30B6232DA6}" srcId="{EA3941C9-BC21-42F3-B844-78F66C4E7F77}" destId="{17C4FA2D-5B7C-4AE5-BAB2-C1A896EE957A}" srcOrd="1" destOrd="0" parTransId="{7CB1DB8B-BEBD-4FE8-B16D-DDF0E58525F4}" sibTransId="{F204EBBB-F49E-46D0-876D-83D1D17E4C82}"/>
    <dgm:cxn modelId="{444718D1-4A58-483E-BB3A-8CFBCEAC9B61}" type="presOf" srcId="{F9628AC8-4D86-495F-B7C6-40AA85646C93}" destId="{1A215DFB-0F7B-415E-BFCD-E5FDA31723C0}" srcOrd="0" destOrd="0" presId="urn:microsoft.com/office/officeart/2005/8/layout/orgChart1"/>
    <dgm:cxn modelId="{069D9CC0-2EFC-4122-804B-79F51C96B302}" type="presOf" srcId="{A5BFD1C5-91B3-44B9-BC8D-BEB36E97FF7F}" destId="{34A7F4B3-E25D-4B50-8FFF-DD7965C362C6}" srcOrd="0" destOrd="0" presId="urn:microsoft.com/office/officeart/2005/8/layout/orgChart1"/>
    <dgm:cxn modelId="{0B7D0DCF-56E4-4DD0-A2DE-A3E5728531F5}" srcId="{EA3941C9-BC21-42F3-B844-78F66C4E7F77}" destId="{F9628AC8-4D86-495F-B7C6-40AA85646C93}" srcOrd="0" destOrd="0" parTransId="{FE770B9A-BB1F-47A5-8722-58DDC0B77DDB}" sibTransId="{2245DAB8-EC29-4FC2-A6F2-D99939B03140}"/>
    <dgm:cxn modelId="{0DEBF9B1-572B-4790-91B9-9148338C439D}" srcId="{2D145B39-1A90-42F6-8814-FE1E7A437664}" destId="{EA3941C9-BC21-42F3-B844-78F66C4E7F77}" srcOrd="1" destOrd="0" parTransId="{6A0CAA1C-2D5F-4721-9078-C41166B0589A}" sibTransId="{68547C0B-D094-4ED0-8DF6-DD3CF41B3651}"/>
    <dgm:cxn modelId="{D1EC5110-5732-467A-B3F9-7BA6FFD15F60}" type="presParOf" srcId="{49E8B0A0-F1A2-414B-AAEE-B82465D21BD4}" destId="{75EA21CE-CF1F-4F70-BA49-9573D07A3925}" srcOrd="0" destOrd="0" presId="urn:microsoft.com/office/officeart/2005/8/layout/orgChart1"/>
    <dgm:cxn modelId="{1BE84AB3-B484-4D02-BF46-F1521F111C9D}" type="presParOf" srcId="{75EA21CE-CF1F-4F70-BA49-9573D07A3925}" destId="{2E1490F2-5033-49A4-9E27-E9C873C1984B}" srcOrd="0" destOrd="0" presId="urn:microsoft.com/office/officeart/2005/8/layout/orgChart1"/>
    <dgm:cxn modelId="{327E5E70-FCA0-412F-963A-2A51C6A7B69B}" type="presParOf" srcId="{2E1490F2-5033-49A4-9E27-E9C873C1984B}" destId="{34A7F4B3-E25D-4B50-8FFF-DD7965C362C6}" srcOrd="0" destOrd="0" presId="urn:microsoft.com/office/officeart/2005/8/layout/orgChart1"/>
    <dgm:cxn modelId="{79C9B1FB-D2EE-4D5A-B9B2-B67812D75707}" type="presParOf" srcId="{2E1490F2-5033-49A4-9E27-E9C873C1984B}" destId="{CBCAD17B-051A-432A-AF6D-ABA5BBEDBBF7}" srcOrd="1" destOrd="0" presId="urn:microsoft.com/office/officeart/2005/8/layout/orgChart1"/>
    <dgm:cxn modelId="{A1082F55-0558-4732-9074-2CEBD209AA00}" type="presParOf" srcId="{75EA21CE-CF1F-4F70-BA49-9573D07A3925}" destId="{DEC58F31-7314-493B-B1BB-267FE1FF8780}" srcOrd="1" destOrd="0" presId="urn:microsoft.com/office/officeart/2005/8/layout/orgChart1"/>
    <dgm:cxn modelId="{DE50CB1E-75A6-44F3-A245-B2D6D6B55234}" type="presParOf" srcId="{75EA21CE-CF1F-4F70-BA49-9573D07A3925}" destId="{AE3A89F5-9E92-427F-B03E-1DE987716B85}" srcOrd="2" destOrd="0" presId="urn:microsoft.com/office/officeart/2005/8/layout/orgChart1"/>
    <dgm:cxn modelId="{A758E36F-B506-408B-ADCC-80AE1271CDFD}" type="presParOf" srcId="{49E8B0A0-F1A2-414B-AAEE-B82465D21BD4}" destId="{9E7D70F3-1368-4C91-B8B9-60B8234CA34E}" srcOrd="1" destOrd="0" presId="urn:microsoft.com/office/officeart/2005/8/layout/orgChart1"/>
    <dgm:cxn modelId="{CCB10343-2E02-4F42-89B4-34C803639787}" type="presParOf" srcId="{9E7D70F3-1368-4C91-B8B9-60B8234CA34E}" destId="{D1CE51F4-FB5B-4494-ADC3-C84D38A3DC57}" srcOrd="0" destOrd="0" presId="urn:microsoft.com/office/officeart/2005/8/layout/orgChart1"/>
    <dgm:cxn modelId="{A1A30F73-144B-4988-ADC9-B7B879DA0211}" type="presParOf" srcId="{D1CE51F4-FB5B-4494-ADC3-C84D38A3DC57}" destId="{16782264-56D2-4141-B281-11387ADA6283}" srcOrd="0" destOrd="0" presId="urn:microsoft.com/office/officeart/2005/8/layout/orgChart1"/>
    <dgm:cxn modelId="{A76651D0-C1BA-4D6E-86C6-181E3F27E441}" type="presParOf" srcId="{D1CE51F4-FB5B-4494-ADC3-C84D38A3DC57}" destId="{6FE3E6A2-692F-4809-AADE-886AFEE7281A}" srcOrd="1" destOrd="0" presId="urn:microsoft.com/office/officeart/2005/8/layout/orgChart1"/>
    <dgm:cxn modelId="{31CD26DC-5132-4DB2-830C-0CE3F42B0A46}" type="presParOf" srcId="{9E7D70F3-1368-4C91-B8B9-60B8234CA34E}" destId="{FBAA1E36-3070-4986-AEA4-BC929CCD15A8}" srcOrd="1" destOrd="0" presId="urn:microsoft.com/office/officeart/2005/8/layout/orgChart1"/>
    <dgm:cxn modelId="{20410321-BAA3-4419-96DB-131F425F731C}" type="presParOf" srcId="{FBAA1E36-3070-4986-AEA4-BC929CCD15A8}" destId="{1C44EA11-8467-4A80-BDBD-80BCADBEA0CE}" srcOrd="0" destOrd="0" presId="urn:microsoft.com/office/officeart/2005/8/layout/orgChart1"/>
    <dgm:cxn modelId="{834CA183-09A9-49F9-A27D-8266B9511E3D}" type="presParOf" srcId="{FBAA1E36-3070-4986-AEA4-BC929CCD15A8}" destId="{2173A35E-6304-4ED6-9297-255426B33126}" srcOrd="1" destOrd="0" presId="urn:microsoft.com/office/officeart/2005/8/layout/orgChart1"/>
    <dgm:cxn modelId="{88BBCCAF-5199-472E-BF61-C54330477D0F}" type="presParOf" srcId="{2173A35E-6304-4ED6-9297-255426B33126}" destId="{6952C3C6-C867-47EF-8A6C-C8502B621196}" srcOrd="0" destOrd="0" presId="urn:microsoft.com/office/officeart/2005/8/layout/orgChart1"/>
    <dgm:cxn modelId="{201508A0-0980-4CE4-B1FE-E65C9EA7CDA8}" type="presParOf" srcId="{6952C3C6-C867-47EF-8A6C-C8502B621196}" destId="{1A215DFB-0F7B-415E-BFCD-E5FDA31723C0}" srcOrd="0" destOrd="0" presId="urn:microsoft.com/office/officeart/2005/8/layout/orgChart1"/>
    <dgm:cxn modelId="{91B34A8C-E199-41DE-9A3D-57B54507BE53}" type="presParOf" srcId="{6952C3C6-C867-47EF-8A6C-C8502B621196}" destId="{0579EC92-1066-4227-A1CF-54569FD9EAB0}" srcOrd="1" destOrd="0" presId="urn:microsoft.com/office/officeart/2005/8/layout/orgChart1"/>
    <dgm:cxn modelId="{37A075A3-E38D-430F-A9A4-528E06D52BD6}" type="presParOf" srcId="{2173A35E-6304-4ED6-9297-255426B33126}" destId="{7765098C-2007-46CE-B2E6-6CD1BA3E4426}" srcOrd="1" destOrd="0" presId="urn:microsoft.com/office/officeart/2005/8/layout/orgChart1"/>
    <dgm:cxn modelId="{C3E30E2F-9DBB-438C-A444-FE2D0FE5FA8F}" type="presParOf" srcId="{2173A35E-6304-4ED6-9297-255426B33126}" destId="{224C560B-1887-4C33-A940-FDBAAEC57B74}" srcOrd="2" destOrd="0" presId="urn:microsoft.com/office/officeart/2005/8/layout/orgChart1"/>
    <dgm:cxn modelId="{7FCEEE18-4C9E-4B59-87CA-426EFD0CFAD4}" type="presParOf" srcId="{FBAA1E36-3070-4986-AEA4-BC929CCD15A8}" destId="{175A3D33-7013-4CB0-A6FC-361EBB6D88BB}" srcOrd="2" destOrd="0" presId="urn:microsoft.com/office/officeart/2005/8/layout/orgChart1"/>
    <dgm:cxn modelId="{BB5846C0-D8CB-4137-B351-0CB740A26596}" type="presParOf" srcId="{FBAA1E36-3070-4986-AEA4-BC929CCD15A8}" destId="{A7A24B11-678B-44E9-A46F-844F173CC31F}" srcOrd="3" destOrd="0" presId="urn:microsoft.com/office/officeart/2005/8/layout/orgChart1"/>
    <dgm:cxn modelId="{A8631E2A-37C6-4521-9526-B5084FBA281A}" type="presParOf" srcId="{A7A24B11-678B-44E9-A46F-844F173CC31F}" destId="{FFF58327-1955-40CF-9324-0B5CA86B78CF}" srcOrd="0" destOrd="0" presId="urn:microsoft.com/office/officeart/2005/8/layout/orgChart1"/>
    <dgm:cxn modelId="{3445CD8A-8675-498E-A26E-374DCD122F93}" type="presParOf" srcId="{FFF58327-1955-40CF-9324-0B5CA86B78CF}" destId="{08ED4A8B-DE24-46EF-9605-6BC203A6B3DE}" srcOrd="0" destOrd="0" presId="urn:microsoft.com/office/officeart/2005/8/layout/orgChart1"/>
    <dgm:cxn modelId="{008DD4B2-43B8-4FDC-B6FF-1D6C454ACC32}" type="presParOf" srcId="{FFF58327-1955-40CF-9324-0B5CA86B78CF}" destId="{BB9B8327-18F8-45C6-99E9-5DE68A37DE61}" srcOrd="1" destOrd="0" presId="urn:microsoft.com/office/officeart/2005/8/layout/orgChart1"/>
    <dgm:cxn modelId="{E060BDBD-EBC5-461D-A148-67CFE975EC0A}" type="presParOf" srcId="{A7A24B11-678B-44E9-A46F-844F173CC31F}" destId="{7D034FDC-F4ED-40E8-9943-E7B10BB0D60C}" srcOrd="1" destOrd="0" presId="urn:microsoft.com/office/officeart/2005/8/layout/orgChart1"/>
    <dgm:cxn modelId="{33A1435F-78F3-47CC-A281-233DAE84AF05}" type="presParOf" srcId="{A7A24B11-678B-44E9-A46F-844F173CC31F}" destId="{174FAA2D-38F7-4B81-BA6D-6E74D0B8CC39}" srcOrd="2" destOrd="0" presId="urn:microsoft.com/office/officeart/2005/8/layout/orgChart1"/>
    <dgm:cxn modelId="{FDFEAC1C-42F5-49DC-B906-CC7B6436429C}" type="presParOf" srcId="{9E7D70F3-1368-4C91-B8B9-60B8234CA34E}" destId="{565F1D0D-903C-4092-911B-EF94A720403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FA6009-C1F3-472D-91E6-1C731E8E6F65}"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US"/>
        </a:p>
      </dgm:t>
    </dgm:pt>
    <dgm:pt modelId="{5AE6D7C9-7A37-451E-8A6C-1CDCDB003F90}">
      <dgm:prSet phldrT="[Text]"/>
      <dgm:spPr/>
      <dgm:t>
        <a:bodyPr/>
        <a:lstStyle/>
        <a:p>
          <a:r>
            <a:rPr lang="en-US" dirty="0" smtClean="0"/>
            <a:t>Installed application needs to access permission at runtime</a:t>
          </a:r>
          <a:endParaRPr lang="en-US" dirty="0"/>
        </a:p>
      </dgm:t>
    </dgm:pt>
    <dgm:pt modelId="{6134A0C0-2AD5-4479-8C61-C7E804C3D4AC}" type="parTrans" cxnId="{23B87E7D-A092-4E53-91B2-CCD9F4C70E81}">
      <dgm:prSet/>
      <dgm:spPr/>
      <dgm:t>
        <a:bodyPr/>
        <a:lstStyle/>
        <a:p>
          <a:endParaRPr lang="en-US"/>
        </a:p>
      </dgm:t>
    </dgm:pt>
    <dgm:pt modelId="{DF5B9CA6-8406-4C83-8D82-FA2340850A80}" type="sibTrans" cxnId="{23B87E7D-A092-4E53-91B2-CCD9F4C70E81}">
      <dgm:prSet/>
      <dgm:spPr/>
      <dgm:t>
        <a:bodyPr/>
        <a:lstStyle/>
        <a:p>
          <a:endParaRPr lang="en-US"/>
        </a:p>
      </dgm:t>
    </dgm:pt>
    <dgm:pt modelId="{0B9E5115-EC96-4881-8D3B-F36FA51A5392}" type="asst">
      <dgm:prSet phldrT="[Text]"/>
      <dgm:spPr/>
      <dgm:t>
        <a:bodyPr/>
        <a:lstStyle/>
        <a:p>
          <a:r>
            <a:rPr lang="en-US" dirty="0" smtClean="0"/>
            <a:t>“Normal” or “Dangerous”?</a:t>
          </a:r>
          <a:endParaRPr lang="en-US" dirty="0"/>
        </a:p>
      </dgm:t>
    </dgm:pt>
    <dgm:pt modelId="{1ED024C5-EF4C-49C2-A2AA-B0743ED30766}" type="parTrans" cxnId="{7D18FC5E-D073-4EA5-829C-37C8D90E7921}">
      <dgm:prSet>
        <dgm:style>
          <a:lnRef idx="1">
            <a:schemeClr val="accent1"/>
          </a:lnRef>
          <a:fillRef idx="0">
            <a:schemeClr val="accent1"/>
          </a:fillRef>
          <a:effectRef idx="0">
            <a:schemeClr val="accent1"/>
          </a:effectRef>
          <a:fontRef idx="minor">
            <a:schemeClr val="tx1"/>
          </a:fontRef>
        </dgm:style>
      </dgm:prSet>
      <dgm:spPr/>
      <dgm:t>
        <a:bodyPr/>
        <a:lstStyle/>
        <a:p>
          <a:endParaRPr lang="en-US"/>
        </a:p>
      </dgm:t>
    </dgm:pt>
    <dgm:pt modelId="{BB8CC47A-5DAA-4561-B83E-E7CFB3D6B4D1}" type="sibTrans" cxnId="{7D18FC5E-D073-4EA5-829C-37C8D90E7921}">
      <dgm:prSet/>
      <dgm:spPr/>
      <dgm:t>
        <a:bodyPr/>
        <a:lstStyle/>
        <a:p>
          <a:endParaRPr lang="en-US"/>
        </a:p>
      </dgm:t>
    </dgm:pt>
    <dgm:pt modelId="{E7283D77-11ED-4B8C-A372-62E00D34B486}">
      <dgm:prSet phldrT="[Text]"/>
      <dgm:spPr/>
      <dgm:t>
        <a:bodyPr/>
        <a:lstStyle/>
        <a:p>
          <a:r>
            <a:rPr lang="en-US" b="1" i="1" dirty="0" smtClean="0"/>
            <a:t>Normal Permissions</a:t>
          </a:r>
          <a:r>
            <a:rPr lang="en-US" dirty="0" smtClean="0"/>
            <a:t/>
          </a:r>
          <a:br>
            <a:rPr lang="en-US" dirty="0" smtClean="0"/>
          </a:br>
          <a:r>
            <a:rPr lang="en-US" dirty="0" smtClean="0"/>
            <a:t>Grant without notifying the user.</a:t>
          </a:r>
          <a:endParaRPr lang="en-US" dirty="0"/>
        </a:p>
      </dgm:t>
    </dgm:pt>
    <dgm:pt modelId="{EF1DD768-BCA5-48EA-9DA5-0463914A0337}" type="parTrans" cxnId="{52439194-587A-43DC-BE0B-AB0521368C5D}">
      <dgm:prSet/>
      <dgm:spPr/>
      <dgm:t>
        <a:bodyPr/>
        <a:lstStyle/>
        <a:p>
          <a:endParaRPr lang="en-US"/>
        </a:p>
      </dgm:t>
    </dgm:pt>
    <dgm:pt modelId="{DF7204D8-4A59-4F42-8D0A-178F2DD57F5E}" type="sibTrans" cxnId="{52439194-587A-43DC-BE0B-AB0521368C5D}">
      <dgm:prSet/>
      <dgm:spPr/>
      <dgm:t>
        <a:bodyPr/>
        <a:lstStyle/>
        <a:p>
          <a:endParaRPr lang="en-US"/>
        </a:p>
      </dgm:t>
    </dgm:pt>
    <dgm:pt modelId="{9E2AA60E-69DC-4AF8-9C52-C4BAD5EB7A7A}">
      <dgm:prSet phldrT="[Text]"/>
      <dgm:spPr/>
      <dgm:t>
        <a:bodyPr/>
        <a:lstStyle/>
        <a:p>
          <a:r>
            <a:rPr lang="en-US" dirty="0" smtClean="0"/>
            <a:t>Dangerous Permissions</a:t>
          </a:r>
          <a:endParaRPr lang="en-US" dirty="0"/>
        </a:p>
      </dgm:t>
    </dgm:pt>
    <dgm:pt modelId="{76797732-614B-40DA-BA10-557FBE99DDD2}" type="parTrans" cxnId="{35302F6D-6FD2-4243-9D1F-0A57C9E68A53}">
      <dgm:prSet/>
      <dgm:spPr/>
      <dgm:t>
        <a:bodyPr/>
        <a:lstStyle/>
        <a:p>
          <a:endParaRPr lang="en-US"/>
        </a:p>
      </dgm:t>
    </dgm:pt>
    <dgm:pt modelId="{1C5B24F2-55F8-4738-B75D-FAA59915BE05}" type="sibTrans" cxnId="{35302F6D-6FD2-4243-9D1F-0A57C9E68A53}">
      <dgm:prSet/>
      <dgm:spPr/>
      <dgm:t>
        <a:bodyPr/>
        <a:lstStyle/>
        <a:p>
          <a:endParaRPr lang="en-US"/>
        </a:p>
      </dgm:t>
    </dgm:pt>
    <dgm:pt modelId="{B07C314B-BA92-43C1-AE8B-764D931DD5AF}" type="asst">
      <dgm:prSet/>
      <dgm:spPr/>
      <dgm:t>
        <a:bodyPr/>
        <a:lstStyle/>
        <a:p>
          <a:r>
            <a:rPr lang="en-US" b="1" i="1" dirty="0" smtClean="0"/>
            <a:t>Completely new</a:t>
          </a:r>
          <a:r>
            <a:rPr lang="en-US" dirty="0" smtClean="0"/>
            <a:t/>
          </a:r>
          <a:br>
            <a:rPr lang="en-US" dirty="0" smtClean="0"/>
          </a:br>
          <a:r>
            <a:rPr lang="en-US" dirty="0" smtClean="0"/>
            <a:t>Popup notification appears requesting for permission</a:t>
          </a:r>
          <a:endParaRPr lang="en-US" dirty="0"/>
        </a:p>
      </dgm:t>
    </dgm:pt>
    <dgm:pt modelId="{D5E2745E-C61E-49B5-B638-090C666CD2B3}" type="parTrans" cxnId="{CC00B3D7-ED9E-48A2-8515-5DABB7B3B7CB}">
      <dgm:prSet/>
      <dgm:spPr/>
      <dgm:t>
        <a:bodyPr/>
        <a:lstStyle/>
        <a:p>
          <a:endParaRPr lang="en-US"/>
        </a:p>
      </dgm:t>
    </dgm:pt>
    <dgm:pt modelId="{824F6244-7175-4255-B23F-D1EFFF49B288}" type="sibTrans" cxnId="{CC00B3D7-ED9E-48A2-8515-5DABB7B3B7CB}">
      <dgm:prSet/>
      <dgm:spPr/>
      <dgm:t>
        <a:bodyPr/>
        <a:lstStyle/>
        <a:p>
          <a:endParaRPr lang="en-US"/>
        </a:p>
      </dgm:t>
    </dgm:pt>
    <dgm:pt modelId="{0BECC2D5-B570-488B-B764-44E8E0586DC9}" type="asst">
      <dgm:prSet/>
      <dgm:spPr/>
      <dgm:t>
        <a:bodyPr/>
        <a:lstStyle/>
        <a:p>
          <a:r>
            <a:rPr lang="en-US" b="1" i="1" dirty="0" smtClean="0"/>
            <a:t>Another permission in the group has already been granted</a:t>
          </a:r>
        </a:p>
        <a:p>
          <a:r>
            <a:rPr lang="en-US" dirty="0" smtClean="0"/>
            <a:t>Grant permission</a:t>
          </a:r>
          <a:endParaRPr lang="en-US" dirty="0"/>
        </a:p>
      </dgm:t>
    </dgm:pt>
    <dgm:pt modelId="{17B0B3CD-5408-40CB-8025-40183E455805}" type="parTrans" cxnId="{CA027717-1531-4528-847E-BB79C6748C77}">
      <dgm:prSet/>
      <dgm:spPr/>
      <dgm:t>
        <a:bodyPr/>
        <a:lstStyle/>
        <a:p>
          <a:endParaRPr lang="en-US"/>
        </a:p>
      </dgm:t>
    </dgm:pt>
    <dgm:pt modelId="{4FEBB018-AAE6-48E3-BA0C-7ACB3BF9E341}" type="sibTrans" cxnId="{CA027717-1531-4528-847E-BB79C6748C77}">
      <dgm:prSet/>
      <dgm:spPr/>
      <dgm:t>
        <a:bodyPr/>
        <a:lstStyle/>
        <a:p>
          <a:endParaRPr lang="en-US"/>
        </a:p>
      </dgm:t>
    </dgm:pt>
    <dgm:pt modelId="{77471D5A-3FC4-4C0B-A974-C89B60BA1013}" type="pres">
      <dgm:prSet presAssocID="{A1FA6009-C1F3-472D-91E6-1C731E8E6F65}" presName="hierChild1" presStyleCnt="0">
        <dgm:presLayoutVars>
          <dgm:orgChart val="1"/>
          <dgm:chPref val="1"/>
          <dgm:dir/>
          <dgm:animOne val="branch"/>
          <dgm:animLvl val="lvl"/>
          <dgm:resizeHandles/>
        </dgm:presLayoutVars>
      </dgm:prSet>
      <dgm:spPr/>
      <dgm:t>
        <a:bodyPr/>
        <a:lstStyle/>
        <a:p>
          <a:endParaRPr lang="en-US"/>
        </a:p>
      </dgm:t>
    </dgm:pt>
    <dgm:pt modelId="{78B6FF7C-E4E2-4BD2-90DE-BA23BFF8CAB6}" type="pres">
      <dgm:prSet presAssocID="{5AE6D7C9-7A37-451E-8A6C-1CDCDB003F90}" presName="hierRoot1" presStyleCnt="0">
        <dgm:presLayoutVars>
          <dgm:hierBranch val="init"/>
        </dgm:presLayoutVars>
      </dgm:prSet>
      <dgm:spPr/>
    </dgm:pt>
    <dgm:pt modelId="{63F39335-2CBE-4916-BF74-5C80D3940AE9}" type="pres">
      <dgm:prSet presAssocID="{5AE6D7C9-7A37-451E-8A6C-1CDCDB003F90}" presName="rootComposite1" presStyleCnt="0"/>
      <dgm:spPr/>
    </dgm:pt>
    <dgm:pt modelId="{E91D5DE3-0725-4CCB-B675-1C37488D2EA6}" type="pres">
      <dgm:prSet presAssocID="{5AE6D7C9-7A37-451E-8A6C-1CDCDB003F90}" presName="rootText1" presStyleLbl="node0" presStyleIdx="0" presStyleCnt="1" custLinFactNeighborX="-1793" custLinFactNeighborY="9317">
        <dgm:presLayoutVars>
          <dgm:chPref val="3"/>
        </dgm:presLayoutVars>
      </dgm:prSet>
      <dgm:spPr/>
      <dgm:t>
        <a:bodyPr/>
        <a:lstStyle/>
        <a:p>
          <a:endParaRPr lang="en-US"/>
        </a:p>
      </dgm:t>
    </dgm:pt>
    <dgm:pt modelId="{C09B8039-37C8-4E88-975A-8F6F4CDE8B31}" type="pres">
      <dgm:prSet presAssocID="{5AE6D7C9-7A37-451E-8A6C-1CDCDB003F90}" presName="rootConnector1" presStyleLbl="node1" presStyleIdx="0" presStyleCnt="0"/>
      <dgm:spPr/>
      <dgm:t>
        <a:bodyPr/>
        <a:lstStyle/>
        <a:p>
          <a:endParaRPr lang="en-US"/>
        </a:p>
      </dgm:t>
    </dgm:pt>
    <dgm:pt modelId="{77486EC8-9F98-431B-BD7A-167CFDA378D7}" type="pres">
      <dgm:prSet presAssocID="{5AE6D7C9-7A37-451E-8A6C-1CDCDB003F90}" presName="hierChild2" presStyleCnt="0"/>
      <dgm:spPr/>
    </dgm:pt>
    <dgm:pt modelId="{0FA052F0-CEBF-43A9-8CAF-0F79273F0E62}" type="pres">
      <dgm:prSet presAssocID="{EF1DD768-BCA5-48EA-9DA5-0463914A0337}" presName="Name37" presStyleLbl="parChTrans1D2" presStyleIdx="0" presStyleCnt="3"/>
      <dgm:spPr/>
      <dgm:t>
        <a:bodyPr/>
        <a:lstStyle/>
        <a:p>
          <a:endParaRPr lang="en-US"/>
        </a:p>
      </dgm:t>
    </dgm:pt>
    <dgm:pt modelId="{DB2CD7EC-99E0-48EE-991C-7502FEF67012}" type="pres">
      <dgm:prSet presAssocID="{E7283D77-11ED-4B8C-A372-62E00D34B486}" presName="hierRoot2" presStyleCnt="0">
        <dgm:presLayoutVars>
          <dgm:hierBranch val="init"/>
        </dgm:presLayoutVars>
      </dgm:prSet>
      <dgm:spPr/>
    </dgm:pt>
    <dgm:pt modelId="{A5265476-900D-4A84-A6B5-F25468720659}" type="pres">
      <dgm:prSet presAssocID="{E7283D77-11ED-4B8C-A372-62E00D34B486}" presName="rootComposite" presStyleCnt="0"/>
      <dgm:spPr/>
    </dgm:pt>
    <dgm:pt modelId="{04AD0F95-C53C-4327-B013-465E1D7DCDA0}" type="pres">
      <dgm:prSet presAssocID="{E7283D77-11ED-4B8C-A372-62E00D34B486}" presName="rootText" presStyleLbl="node2" presStyleIdx="0" presStyleCnt="2">
        <dgm:presLayoutVars>
          <dgm:chPref val="3"/>
        </dgm:presLayoutVars>
      </dgm:prSet>
      <dgm:spPr/>
      <dgm:t>
        <a:bodyPr/>
        <a:lstStyle/>
        <a:p>
          <a:endParaRPr lang="en-US"/>
        </a:p>
      </dgm:t>
    </dgm:pt>
    <dgm:pt modelId="{7A998B6D-3216-4D94-B459-1CA8F8184F5B}" type="pres">
      <dgm:prSet presAssocID="{E7283D77-11ED-4B8C-A372-62E00D34B486}" presName="rootConnector" presStyleLbl="node2" presStyleIdx="0" presStyleCnt="2"/>
      <dgm:spPr/>
      <dgm:t>
        <a:bodyPr/>
        <a:lstStyle/>
        <a:p>
          <a:endParaRPr lang="en-US"/>
        </a:p>
      </dgm:t>
    </dgm:pt>
    <dgm:pt modelId="{97E44EB0-D1E0-4D9B-895D-A1A074D06CFA}" type="pres">
      <dgm:prSet presAssocID="{E7283D77-11ED-4B8C-A372-62E00D34B486}" presName="hierChild4" presStyleCnt="0"/>
      <dgm:spPr/>
    </dgm:pt>
    <dgm:pt modelId="{087CF8B1-77C1-4374-BED6-64864E5495FE}" type="pres">
      <dgm:prSet presAssocID="{E7283D77-11ED-4B8C-A372-62E00D34B486}" presName="hierChild5" presStyleCnt="0"/>
      <dgm:spPr/>
    </dgm:pt>
    <dgm:pt modelId="{D85B5F13-33C1-415D-B2C5-18176A5C795F}" type="pres">
      <dgm:prSet presAssocID="{76797732-614B-40DA-BA10-557FBE99DDD2}" presName="Name37" presStyleLbl="parChTrans1D2" presStyleIdx="1" presStyleCnt="3"/>
      <dgm:spPr/>
      <dgm:t>
        <a:bodyPr/>
        <a:lstStyle/>
        <a:p>
          <a:endParaRPr lang="en-US"/>
        </a:p>
      </dgm:t>
    </dgm:pt>
    <dgm:pt modelId="{1D924A14-6A68-411D-8D0A-7AAE3695EACD}" type="pres">
      <dgm:prSet presAssocID="{9E2AA60E-69DC-4AF8-9C52-C4BAD5EB7A7A}" presName="hierRoot2" presStyleCnt="0">
        <dgm:presLayoutVars>
          <dgm:hierBranch val="init"/>
        </dgm:presLayoutVars>
      </dgm:prSet>
      <dgm:spPr/>
    </dgm:pt>
    <dgm:pt modelId="{5A6832A6-B45C-4D8D-A9FE-D129F373310F}" type="pres">
      <dgm:prSet presAssocID="{9E2AA60E-69DC-4AF8-9C52-C4BAD5EB7A7A}" presName="rootComposite" presStyleCnt="0"/>
      <dgm:spPr/>
    </dgm:pt>
    <dgm:pt modelId="{CA2E87BF-B581-4033-9AF3-FD0533A7ABE7}" type="pres">
      <dgm:prSet presAssocID="{9E2AA60E-69DC-4AF8-9C52-C4BAD5EB7A7A}" presName="rootText" presStyleLbl="node2" presStyleIdx="1" presStyleCnt="2">
        <dgm:presLayoutVars>
          <dgm:chPref val="3"/>
        </dgm:presLayoutVars>
      </dgm:prSet>
      <dgm:spPr/>
      <dgm:t>
        <a:bodyPr/>
        <a:lstStyle/>
        <a:p>
          <a:endParaRPr lang="en-US"/>
        </a:p>
      </dgm:t>
    </dgm:pt>
    <dgm:pt modelId="{753348F5-8239-405E-8A98-7CDD0F2789C9}" type="pres">
      <dgm:prSet presAssocID="{9E2AA60E-69DC-4AF8-9C52-C4BAD5EB7A7A}" presName="rootConnector" presStyleLbl="node2" presStyleIdx="1" presStyleCnt="2"/>
      <dgm:spPr/>
      <dgm:t>
        <a:bodyPr/>
        <a:lstStyle/>
        <a:p>
          <a:endParaRPr lang="en-US"/>
        </a:p>
      </dgm:t>
    </dgm:pt>
    <dgm:pt modelId="{430CBD1C-390B-49B7-9036-9992A06E5F90}" type="pres">
      <dgm:prSet presAssocID="{9E2AA60E-69DC-4AF8-9C52-C4BAD5EB7A7A}" presName="hierChild4" presStyleCnt="0"/>
      <dgm:spPr/>
    </dgm:pt>
    <dgm:pt modelId="{129C8FBD-2F9D-48DD-B8B8-9B1ADFAC6505}" type="pres">
      <dgm:prSet presAssocID="{9E2AA60E-69DC-4AF8-9C52-C4BAD5EB7A7A}" presName="hierChild5" presStyleCnt="0"/>
      <dgm:spPr/>
    </dgm:pt>
    <dgm:pt modelId="{295B2116-22BC-4D48-B777-FEEE68D64D34}" type="pres">
      <dgm:prSet presAssocID="{D5E2745E-C61E-49B5-B638-090C666CD2B3}" presName="Name111" presStyleLbl="parChTrans1D3" presStyleIdx="0" presStyleCnt="2"/>
      <dgm:spPr/>
      <dgm:t>
        <a:bodyPr/>
        <a:lstStyle/>
        <a:p>
          <a:endParaRPr lang="en-US"/>
        </a:p>
      </dgm:t>
    </dgm:pt>
    <dgm:pt modelId="{6488DA14-D022-47D6-B795-336DCDA400B9}" type="pres">
      <dgm:prSet presAssocID="{B07C314B-BA92-43C1-AE8B-764D931DD5AF}" presName="hierRoot3" presStyleCnt="0">
        <dgm:presLayoutVars>
          <dgm:hierBranch val="init"/>
        </dgm:presLayoutVars>
      </dgm:prSet>
      <dgm:spPr/>
    </dgm:pt>
    <dgm:pt modelId="{59C69ACF-7CC1-485A-9002-60A4A08356B6}" type="pres">
      <dgm:prSet presAssocID="{B07C314B-BA92-43C1-AE8B-764D931DD5AF}" presName="rootComposite3" presStyleCnt="0"/>
      <dgm:spPr/>
    </dgm:pt>
    <dgm:pt modelId="{2951C816-1A40-4968-ADBB-825F98E47D3C}" type="pres">
      <dgm:prSet presAssocID="{B07C314B-BA92-43C1-AE8B-764D931DD5AF}" presName="rootText3" presStyleLbl="asst2" presStyleIdx="0" presStyleCnt="2" custLinFactX="100000" custLinFactY="-81933" custLinFactNeighborX="104737" custLinFactNeighborY="-100000">
        <dgm:presLayoutVars>
          <dgm:chPref val="3"/>
        </dgm:presLayoutVars>
      </dgm:prSet>
      <dgm:spPr/>
      <dgm:t>
        <a:bodyPr/>
        <a:lstStyle/>
        <a:p>
          <a:endParaRPr lang="en-US"/>
        </a:p>
      </dgm:t>
    </dgm:pt>
    <dgm:pt modelId="{D1F52341-EB03-4942-8BDE-7DDA89235EA7}" type="pres">
      <dgm:prSet presAssocID="{B07C314B-BA92-43C1-AE8B-764D931DD5AF}" presName="rootConnector3" presStyleLbl="asst2" presStyleIdx="0" presStyleCnt="2"/>
      <dgm:spPr/>
      <dgm:t>
        <a:bodyPr/>
        <a:lstStyle/>
        <a:p>
          <a:endParaRPr lang="en-US"/>
        </a:p>
      </dgm:t>
    </dgm:pt>
    <dgm:pt modelId="{F02452A4-8580-4EA0-A490-6ECF9B121821}" type="pres">
      <dgm:prSet presAssocID="{B07C314B-BA92-43C1-AE8B-764D931DD5AF}" presName="hierChild6" presStyleCnt="0"/>
      <dgm:spPr/>
    </dgm:pt>
    <dgm:pt modelId="{929D9D65-BCDB-48DF-951B-C47BF0D79144}" type="pres">
      <dgm:prSet presAssocID="{B07C314B-BA92-43C1-AE8B-764D931DD5AF}" presName="hierChild7" presStyleCnt="0"/>
      <dgm:spPr/>
    </dgm:pt>
    <dgm:pt modelId="{A771E342-141C-4E64-9D33-0E24DE028338}" type="pres">
      <dgm:prSet presAssocID="{17B0B3CD-5408-40CB-8025-40183E455805}" presName="Name111" presStyleLbl="parChTrans1D3" presStyleIdx="1" presStyleCnt="2"/>
      <dgm:spPr/>
      <dgm:t>
        <a:bodyPr/>
        <a:lstStyle/>
        <a:p>
          <a:endParaRPr lang="en-US"/>
        </a:p>
      </dgm:t>
    </dgm:pt>
    <dgm:pt modelId="{25775EAF-DCA2-4334-9398-7C8ACC2535BD}" type="pres">
      <dgm:prSet presAssocID="{0BECC2D5-B570-488B-B764-44E8E0586DC9}" presName="hierRoot3" presStyleCnt="0">
        <dgm:presLayoutVars>
          <dgm:hierBranch val="init"/>
        </dgm:presLayoutVars>
      </dgm:prSet>
      <dgm:spPr/>
    </dgm:pt>
    <dgm:pt modelId="{7A9E3C57-104B-4A73-9D32-D2E9A219D082}" type="pres">
      <dgm:prSet presAssocID="{0BECC2D5-B570-488B-B764-44E8E0586DC9}" presName="rootComposite3" presStyleCnt="0"/>
      <dgm:spPr/>
    </dgm:pt>
    <dgm:pt modelId="{1F484783-0DE3-4AB9-AA6C-BF1EE7E8A99A}" type="pres">
      <dgm:prSet presAssocID="{0BECC2D5-B570-488B-B764-44E8E0586DC9}" presName="rootText3" presStyleLbl="asst2" presStyleIdx="1" presStyleCnt="2" custLinFactY="-104036" custLinFactNeighborX="82018" custLinFactNeighborY="-200000">
        <dgm:presLayoutVars>
          <dgm:chPref val="3"/>
        </dgm:presLayoutVars>
      </dgm:prSet>
      <dgm:spPr/>
      <dgm:t>
        <a:bodyPr/>
        <a:lstStyle/>
        <a:p>
          <a:endParaRPr lang="en-US"/>
        </a:p>
      </dgm:t>
    </dgm:pt>
    <dgm:pt modelId="{FF7526BD-2A45-4475-82BB-167C964A3357}" type="pres">
      <dgm:prSet presAssocID="{0BECC2D5-B570-488B-B764-44E8E0586DC9}" presName="rootConnector3" presStyleLbl="asst2" presStyleIdx="1" presStyleCnt="2"/>
      <dgm:spPr/>
      <dgm:t>
        <a:bodyPr/>
        <a:lstStyle/>
        <a:p>
          <a:endParaRPr lang="en-US"/>
        </a:p>
      </dgm:t>
    </dgm:pt>
    <dgm:pt modelId="{9CCC8D98-0259-4BC9-994F-6B73C33FBC3F}" type="pres">
      <dgm:prSet presAssocID="{0BECC2D5-B570-488B-B764-44E8E0586DC9}" presName="hierChild6" presStyleCnt="0"/>
      <dgm:spPr/>
    </dgm:pt>
    <dgm:pt modelId="{4F853E31-8B42-4CFA-93A4-2E3300B68F9C}" type="pres">
      <dgm:prSet presAssocID="{0BECC2D5-B570-488B-B764-44E8E0586DC9}" presName="hierChild7" presStyleCnt="0"/>
      <dgm:spPr/>
    </dgm:pt>
    <dgm:pt modelId="{12815F4D-07BB-47BF-8B17-4D59B088573A}" type="pres">
      <dgm:prSet presAssocID="{5AE6D7C9-7A37-451E-8A6C-1CDCDB003F90}" presName="hierChild3" presStyleCnt="0"/>
      <dgm:spPr/>
    </dgm:pt>
    <dgm:pt modelId="{2820EABD-F78E-4F23-92E7-B320953EB846}" type="pres">
      <dgm:prSet presAssocID="{1ED024C5-EF4C-49C2-A2AA-B0743ED30766}" presName="Name111" presStyleLbl="parChTrans1D2" presStyleIdx="2" presStyleCnt="3"/>
      <dgm:spPr/>
      <dgm:t>
        <a:bodyPr/>
        <a:lstStyle/>
        <a:p>
          <a:endParaRPr lang="en-US"/>
        </a:p>
      </dgm:t>
    </dgm:pt>
    <dgm:pt modelId="{B2CE3583-3A1A-4B42-A42B-C70A857F48A9}" type="pres">
      <dgm:prSet presAssocID="{0B9E5115-EC96-4881-8D3B-F36FA51A5392}" presName="hierRoot3" presStyleCnt="0">
        <dgm:presLayoutVars>
          <dgm:hierBranch val="init"/>
        </dgm:presLayoutVars>
      </dgm:prSet>
      <dgm:spPr/>
    </dgm:pt>
    <dgm:pt modelId="{BA3AE030-7AD6-40B1-862B-C406AF3755B0}" type="pres">
      <dgm:prSet presAssocID="{0B9E5115-EC96-4881-8D3B-F36FA51A5392}" presName="rootComposite3" presStyleCnt="0"/>
      <dgm:spPr/>
    </dgm:pt>
    <dgm:pt modelId="{35CB0A56-D965-4CB7-9CE4-2A3ED01AEE08}" type="pres">
      <dgm:prSet presAssocID="{0B9E5115-EC96-4881-8D3B-F36FA51A5392}" presName="rootText3" presStyleLbl="asst1" presStyleIdx="0" presStyleCnt="1" custLinFactNeighborX="60500" custLinFactNeighborY="-5344">
        <dgm:presLayoutVars>
          <dgm:chPref val="3"/>
        </dgm:presLayoutVars>
      </dgm:prSet>
      <dgm:spPr/>
      <dgm:t>
        <a:bodyPr/>
        <a:lstStyle/>
        <a:p>
          <a:endParaRPr lang="en-US"/>
        </a:p>
      </dgm:t>
    </dgm:pt>
    <dgm:pt modelId="{D895300E-FA38-4BA1-8832-8E0E9F2F9FE9}" type="pres">
      <dgm:prSet presAssocID="{0B9E5115-EC96-4881-8D3B-F36FA51A5392}" presName="rootConnector3" presStyleLbl="asst1" presStyleIdx="0" presStyleCnt="1"/>
      <dgm:spPr/>
      <dgm:t>
        <a:bodyPr/>
        <a:lstStyle/>
        <a:p>
          <a:endParaRPr lang="en-US"/>
        </a:p>
      </dgm:t>
    </dgm:pt>
    <dgm:pt modelId="{EF204C28-4A30-4796-AAB5-4840E9FA4100}" type="pres">
      <dgm:prSet presAssocID="{0B9E5115-EC96-4881-8D3B-F36FA51A5392}" presName="hierChild6" presStyleCnt="0"/>
      <dgm:spPr/>
    </dgm:pt>
    <dgm:pt modelId="{1AB4B37E-8F89-4F51-A084-D0FE64D2FC6B}" type="pres">
      <dgm:prSet presAssocID="{0B9E5115-EC96-4881-8D3B-F36FA51A5392}" presName="hierChild7" presStyleCnt="0"/>
      <dgm:spPr/>
    </dgm:pt>
  </dgm:ptLst>
  <dgm:cxnLst>
    <dgm:cxn modelId="{6C652646-2D03-4749-91C0-9B4FA63F560E}" type="presOf" srcId="{0BECC2D5-B570-488B-B764-44E8E0586DC9}" destId="{1F484783-0DE3-4AB9-AA6C-BF1EE7E8A99A}" srcOrd="0" destOrd="0" presId="urn:microsoft.com/office/officeart/2005/8/layout/orgChart1"/>
    <dgm:cxn modelId="{870A8536-650E-44DD-BB9F-1BE335F2BE7A}" type="presOf" srcId="{17B0B3CD-5408-40CB-8025-40183E455805}" destId="{A771E342-141C-4E64-9D33-0E24DE028338}" srcOrd="0" destOrd="0" presId="urn:microsoft.com/office/officeart/2005/8/layout/orgChart1"/>
    <dgm:cxn modelId="{6F51F568-4D6B-49D0-9EAE-D9AFEAFBD03A}" type="presOf" srcId="{D5E2745E-C61E-49B5-B638-090C666CD2B3}" destId="{295B2116-22BC-4D48-B777-FEEE68D64D34}" srcOrd="0" destOrd="0" presId="urn:microsoft.com/office/officeart/2005/8/layout/orgChart1"/>
    <dgm:cxn modelId="{CC00B3D7-ED9E-48A2-8515-5DABB7B3B7CB}" srcId="{9E2AA60E-69DC-4AF8-9C52-C4BAD5EB7A7A}" destId="{B07C314B-BA92-43C1-AE8B-764D931DD5AF}" srcOrd="0" destOrd="0" parTransId="{D5E2745E-C61E-49B5-B638-090C666CD2B3}" sibTransId="{824F6244-7175-4255-B23F-D1EFFF49B288}"/>
    <dgm:cxn modelId="{ADD720DC-2D9D-420A-8A7D-21750E67A5CA}" type="presOf" srcId="{E7283D77-11ED-4B8C-A372-62E00D34B486}" destId="{04AD0F95-C53C-4327-B013-465E1D7DCDA0}" srcOrd="0" destOrd="0" presId="urn:microsoft.com/office/officeart/2005/8/layout/orgChart1"/>
    <dgm:cxn modelId="{988C1BE9-48F1-4A8D-B8E1-F127BBEEF1A9}" type="presOf" srcId="{5AE6D7C9-7A37-451E-8A6C-1CDCDB003F90}" destId="{E91D5DE3-0725-4CCB-B675-1C37488D2EA6}" srcOrd="0" destOrd="0" presId="urn:microsoft.com/office/officeart/2005/8/layout/orgChart1"/>
    <dgm:cxn modelId="{06FDBF64-1194-46DD-87ED-96714EA277FD}" type="presOf" srcId="{0B9E5115-EC96-4881-8D3B-F36FA51A5392}" destId="{D895300E-FA38-4BA1-8832-8E0E9F2F9FE9}" srcOrd="1" destOrd="0" presId="urn:microsoft.com/office/officeart/2005/8/layout/orgChart1"/>
    <dgm:cxn modelId="{9AFDE155-AD7A-461D-847A-7025BA3DDF62}" type="presOf" srcId="{EF1DD768-BCA5-48EA-9DA5-0463914A0337}" destId="{0FA052F0-CEBF-43A9-8CAF-0F79273F0E62}" srcOrd="0" destOrd="0" presId="urn:microsoft.com/office/officeart/2005/8/layout/orgChart1"/>
    <dgm:cxn modelId="{B93B7692-48C1-4871-8CE0-DEECE24CB0A0}" type="presOf" srcId="{5AE6D7C9-7A37-451E-8A6C-1CDCDB003F90}" destId="{C09B8039-37C8-4E88-975A-8F6F4CDE8B31}" srcOrd="1" destOrd="0" presId="urn:microsoft.com/office/officeart/2005/8/layout/orgChart1"/>
    <dgm:cxn modelId="{23B87E7D-A092-4E53-91B2-CCD9F4C70E81}" srcId="{A1FA6009-C1F3-472D-91E6-1C731E8E6F65}" destId="{5AE6D7C9-7A37-451E-8A6C-1CDCDB003F90}" srcOrd="0" destOrd="0" parTransId="{6134A0C0-2AD5-4479-8C61-C7E804C3D4AC}" sibTransId="{DF5B9CA6-8406-4C83-8D82-FA2340850A80}"/>
    <dgm:cxn modelId="{91F27308-CAD7-4141-A0F3-C5D5453F6D6F}" type="presOf" srcId="{0BECC2D5-B570-488B-B764-44E8E0586DC9}" destId="{FF7526BD-2A45-4475-82BB-167C964A3357}" srcOrd="1" destOrd="0" presId="urn:microsoft.com/office/officeart/2005/8/layout/orgChart1"/>
    <dgm:cxn modelId="{96FCB874-5F58-4885-9FBD-BD58D82CBE7E}" type="presOf" srcId="{0B9E5115-EC96-4881-8D3B-F36FA51A5392}" destId="{35CB0A56-D965-4CB7-9CE4-2A3ED01AEE08}" srcOrd="0" destOrd="0" presId="urn:microsoft.com/office/officeart/2005/8/layout/orgChart1"/>
    <dgm:cxn modelId="{596570C2-EA2E-400C-924E-952EFC78F47D}" type="presOf" srcId="{E7283D77-11ED-4B8C-A372-62E00D34B486}" destId="{7A998B6D-3216-4D94-B459-1CA8F8184F5B}" srcOrd="1" destOrd="0" presId="urn:microsoft.com/office/officeart/2005/8/layout/orgChart1"/>
    <dgm:cxn modelId="{65BF5C05-9151-42FC-9FB5-047342A92D0D}" type="presOf" srcId="{B07C314B-BA92-43C1-AE8B-764D931DD5AF}" destId="{D1F52341-EB03-4942-8BDE-7DDA89235EA7}" srcOrd="1" destOrd="0" presId="urn:microsoft.com/office/officeart/2005/8/layout/orgChart1"/>
    <dgm:cxn modelId="{E4F1FB0D-0840-4F24-89D8-453D767C5626}" type="presOf" srcId="{B07C314B-BA92-43C1-AE8B-764D931DD5AF}" destId="{2951C816-1A40-4968-ADBB-825F98E47D3C}" srcOrd="0" destOrd="0" presId="urn:microsoft.com/office/officeart/2005/8/layout/orgChart1"/>
    <dgm:cxn modelId="{52439194-587A-43DC-BE0B-AB0521368C5D}" srcId="{5AE6D7C9-7A37-451E-8A6C-1CDCDB003F90}" destId="{E7283D77-11ED-4B8C-A372-62E00D34B486}" srcOrd="1" destOrd="0" parTransId="{EF1DD768-BCA5-48EA-9DA5-0463914A0337}" sibTransId="{DF7204D8-4A59-4F42-8D0A-178F2DD57F5E}"/>
    <dgm:cxn modelId="{35302F6D-6FD2-4243-9D1F-0A57C9E68A53}" srcId="{5AE6D7C9-7A37-451E-8A6C-1CDCDB003F90}" destId="{9E2AA60E-69DC-4AF8-9C52-C4BAD5EB7A7A}" srcOrd="2" destOrd="0" parTransId="{76797732-614B-40DA-BA10-557FBE99DDD2}" sibTransId="{1C5B24F2-55F8-4738-B75D-FAA59915BE05}"/>
    <dgm:cxn modelId="{27B00C8C-EBD8-4010-9349-93A7B671D8B1}" type="presOf" srcId="{9E2AA60E-69DC-4AF8-9C52-C4BAD5EB7A7A}" destId="{CA2E87BF-B581-4033-9AF3-FD0533A7ABE7}" srcOrd="0" destOrd="0" presId="urn:microsoft.com/office/officeart/2005/8/layout/orgChart1"/>
    <dgm:cxn modelId="{446A33EA-318E-4B3E-8C27-5DCF11BBD606}" type="presOf" srcId="{A1FA6009-C1F3-472D-91E6-1C731E8E6F65}" destId="{77471D5A-3FC4-4C0B-A974-C89B60BA1013}" srcOrd="0" destOrd="0" presId="urn:microsoft.com/office/officeart/2005/8/layout/orgChart1"/>
    <dgm:cxn modelId="{7D18FC5E-D073-4EA5-829C-37C8D90E7921}" srcId="{5AE6D7C9-7A37-451E-8A6C-1CDCDB003F90}" destId="{0B9E5115-EC96-4881-8D3B-F36FA51A5392}" srcOrd="0" destOrd="0" parTransId="{1ED024C5-EF4C-49C2-A2AA-B0743ED30766}" sibTransId="{BB8CC47A-5DAA-4561-B83E-E7CFB3D6B4D1}"/>
    <dgm:cxn modelId="{21680FCF-2593-4D9A-A766-BD9F3DB5EC8D}" type="presOf" srcId="{9E2AA60E-69DC-4AF8-9C52-C4BAD5EB7A7A}" destId="{753348F5-8239-405E-8A98-7CDD0F2789C9}" srcOrd="1" destOrd="0" presId="urn:microsoft.com/office/officeart/2005/8/layout/orgChart1"/>
    <dgm:cxn modelId="{BD1ED6B0-870A-4410-A31D-A167A3AAB496}" type="presOf" srcId="{76797732-614B-40DA-BA10-557FBE99DDD2}" destId="{D85B5F13-33C1-415D-B2C5-18176A5C795F}" srcOrd="0" destOrd="0" presId="urn:microsoft.com/office/officeart/2005/8/layout/orgChart1"/>
    <dgm:cxn modelId="{E0F212E8-EE9C-4D90-8AFD-CF1A5729074B}" type="presOf" srcId="{1ED024C5-EF4C-49C2-A2AA-B0743ED30766}" destId="{2820EABD-F78E-4F23-92E7-B320953EB846}" srcOrd="0" destOrd="0" presId="urn:microsoft.com/office/officeart/2005/8/layout/orgChart1"/>
    <dgm:cxn modelId="{CA027717-1531-4528-847E-BB79C6748C77}" srcId="{9E2AA60E-69DC-4AF8-9C52-C4BAD5EB7A7A}" destId="{0BECC2D5-B570-488B-B764-44E8E0586DC9}" srcOrd="1" destOrd="0" parTransId="{17B0B3CD-5408-40CB-8025-40183E455805}" sibTransId="{4FEBB018-AAE6-48E3-BA0C-7ACB3BF9E341}"/>
    <dgm:cxn modelId="{FF963059-5641-46E5-85BB-53D1F00196A3}" type="presParOf" srcId="{77471D5A-3FC4-4C0B-A974-C89B60BA1013}" destId="{78B6FF7C-E4E2-4BD2-90DE-BA23BFF8CAB6}" srcOrd="0" destOrd="0" presId="urn:microsoft.com/office/officeart/2005/8/layout/orgChart1"/>
    <dgm:cxn modelId="{3FE1F451-D5B3-421A-8345-8078DC0C9880}" type="presParOf" srcId="{78B6FF7C-E4E2-4BD2-90DE-BA23BFF8CAB6}" destId="{63F39335-2CBE-4916-BF74-5C80D3940AE9}" srcOrd="0" destOrd="0" presId="urn:microsoft.com/office/officeart/2005/8/layout/orgChart1"/>
    <dgm:cxn modelId="{E7C68268-50BB-4DFA-92BF-88BC8354A641}" type="presParOf" srcId="{63F39335-2CBE-4916-BF74-5C80D3940AE9}" destId="{E91D5DE3-0725-4CCB-B675-1C37488D2EA6}" srcOrd="0" destOrd="0" presId="urn:microsoft.com/office/officeart/2005/8/layout/orgChart1"/>
    <dgm:cxn modelId="{1EED5FBA-5C4D-4C19-BDB8-C9C0F5D468F9}" type="presParOf" srcId="{63F39335-2CBE-4916-BF74-5C80D3940AE9}" destId="{C09B8039-37C8-4E88-975A-8F6F4CDE8B31}" srcOrd="1" destOrd="0" presId="urn:microsoft.com/office/officeart/2005/8/layout/orgChart1"/>
    <dgm:cxn modelId="{F4C90FA0-5726-44D8-8AC8-27FA978D66E5}" type="presParOf" srcId="{78B6FF7C-E4E2-4BD2-90DE-BA23BFF8CAB6}" destId="{77486EC8-9F98-431B-BD7A-167CFDA378D7}" srcOrd="1" destOrd="0" presId="urn:microsoft.com/office/officeart/2005/8/layout/orgChart1"/>
    <dgm:cxn modelId="{ED43CBD9-516F-4E58-A86B-88AB7056FD73}" type="presParOf" srcId="{77486EC8-9F98-431B-BD7A-167CFDA378D7}" destId="{0FA052F0-CEBF-43A9-8CAF-0F79273F0E62}" srcOrd="0" destOrd="0" presId="urn:microsoft.com/office/officeart/2005/8/layout/orgChart1"/>
    <dgm:cxn modelId="{A8EAB5A9-3C42-40FE-B07E-7F8AB07BA109}" type="presParOf" srcId="{77486EC8-9F98-431B-BD7A-167CFDA378D7}" destId="{DB2CD7EC-99E0-48EE-991C-7502FEF67012}" srcOrd="1" destOrd="0" presId="urn:microsoft.com/office/officeart/2005/8/layout/orgChart1"/>
    <dgm:cxn modelId="{875675D0-AA1C-4FE9-95CE-A123A871D940}" type="presParOf" srcId="{DB2CD7EC-99E0-48EE-991C-7502FEF67012}" destId="{A5265476-900D-4A84-A6B5-F25468720659}" srcOrd="0" destOrd="0" presId="urn:microsoft.com/office/officeart/2005/8/layout/orgChart1"/>
    <dgm:cxn modelId="{073A6D4C-75C8-467C-B7E9-EA55723887C9}" type="presParOf" srcId="{A5265476-900D-4A84-A6B5-F25468720659}" destId="{04AD0F95-C53C-4327-B013-465E1D7DCDA0}" srcOrd="0" destOrd="0" presId="urn:microsoft.com/office/officeart/2005/8/layout/orgChart1"/>
    <dgm:cxn modelId="{AC71E6D4-8DCF-4382-AB53-EF39A29ED8A4}" type="presParOf" srcId="{A5265476-900D-4A84-A6B5-F25468720659}" destId="{7A998B6D-3216-4D94-B459-1CA8F8184F5B}" srcOrd="1" destOrd="0" presId="urn:microsoft.com/office/officeart/2005/8/layout/orgChart1"/>
    <dgm:cxn modelId="{0DDE3CC2-D2CA-4AF4-93D1-E9C0DB09F381}" type="presParOf" srcId="{DB2CD7EC-99E0-48EE-991C-7502FEF67012}" destId="{97E44EB0-D1E0-4D9B-895D-A1A074D06CFA}" srcOrd="1" destOrd="0" presId="urn:microsoft.com/office/officeart/2005/8/layout/orgChart1"/>
    <dgm:cxn modelId="{BE7C38DB-FE53-4604-98AA-379462EF2F9B}" type="presParOf" srcId="{DB2CD7EC-99E0-48EE-991C-7502FEF67012}" destId="{087CF8B1-77C1-4374-BED6-64864E5495FE}" srcOrd="2" destOrd="0" presId="urn:microsoft.com/office/officeart/2005/8/layout/orgChart1"/>
    <dgm:cxn modelId="{60F21A32-F980-4315-84EA-D359EA5A7286}" type="presParOf" srcId="{77486EC8-9F98-431B-BD7A-167CFDA378D7}" destId="{D85B5F13-33C1-415D-B2C5-18176A5C795F}" srcOrd="2" destOrd="0" presId="urn:microsoft.com/office/officeart/2005/8/layout/orgChart1"/>
    <dgm:cxn modelId="{77E38702-04FA-480A-B015-517272B4F608}" type="presParOf" srcId="{77486EC8-9F98-431B-BD7A-167CFDA378D7}" destId="{1D924A14-6A68-411D-8D0A-7AAE3695EACD}" srcOrd="3" destOrd="0" presId="urn:microsoft.com/office/officeart/2005/8/layout/orgChart1"/>
    <dgm:cxn modelId="{8CD94415-7093-4E8A-9FF3-65C3EB396E91}" type="presParOf" srcId="{1D924A14-6A68-411D-8D0A-7AAE3695EACD}" destId="{5A6832A6-B45C-4D8D-A9FE-D129F373310F}" srcOrd="0" destOrd="0" presId="urn:microsoft.com/office/officeart/2005/8/layout/orgChart1"/>
    <dgm:cxn modelId="{8F6C7160-4EB1-4BF8-B6FE-61E7B4ED74AB}" type="presParOf" srcId="{5A6832A6-B45C-4D8D-A9FE-D129F373310F}" destId="{CA2E87BF-B581-4033-9AF3-FD0533A7ABE7}" srcOrd="0" destOrd="0" presId="urn:microsoft.com/office/officeart/2005/8/layout/orgChart1"/>
    <dgm:cxn modelId="{6579E8DD-F305-4DE3-90BB-29990E6E17E1}" type="presParOf" srcId="{5A6832A6-B45C-4D8D-A9FE-D129F373310F}" destId="{753348F5-8239-405E-8A98-7CDD0F2789C9}" srcOrd="1" destOrd="0" presId="urn:microsoft.com/office/officeart/2005/8/layout/orgChart1"/>
    <dgm:cxn modelId="{BA59CA47-A909-4C43-82CB-4EDE9801E641}" type="presParOf" srcId="{1D924A14-6A68-411D-8D0A-7AAE3695EACD}" destId="{430CBD1C-390B-49B7-9036-9992A06E5F90}" srcOrd="1" destOrd="0" presId="urn:microsoft.com/office/officeart/2005/8/layout/orgChart1"/>
    <dgm:cxn modelId="{2B43D7E1-AE7D-4728-B26B-4AB60571A362}" type="presParOf" srcId="{1D924A14-6A68-411D-8D0A-7AAE3695EACD}" destId="{129C8FBD-2F9D-48DD-B8B8-9B1ADFAC6505}" srcOrd="2" destOrd="0" presId="urn:microsoft.com/office/officeart/2005/8/layout/orgChart1"/>
    <dgm:cxn modelId="{28B9F415-3F34-46FF-A6BB-41F0027647DF}" type="presParOf" srcId="{129C8FBD-2F9D-48DD-B8B8-9B1ADFAC6505}" destId="{295B2116-22BC-4D48-B777-FEEE68D64D34}" srcOrd="0" destOrd="0" presId="urn:microsoft.com/office/officeart/2005/8/layout/orgChart1"/>
    <dgm:cxn modelId="{08823742-720A-4DFE-B07E-96503EDEF067}" type="presParOf" srcId="{129C8FBD-2F9D-48DD-B8B8-9B1ADFAC6505}" destId="{6488DA14-D022-47D6-B795-336DCDA400B9}" srcOrd="1" destOrd="0" presId="urn:microsoft.com/office/officeart/2005/8/layout/orgChart1"/>
    <dgm:cxn modelId="{E3E457CC-7DBA-49F5-B1FA-8CCC34224672}" type="presParOf" srcId="{6488DA14-D022-47D6-B795-336DCDA400B9}" destId="{59C69ACF-7CC1-485A-9002-60A4A08356B6}" srcOrd="0" destOrd="0" presId="urn:microsoft.com/office/officeart/2005/8/layout/orgChart1"/>
    <dgm:cxn modelId="{CD317511-A13B-42FF-A712-7AFC140C5D8A}" type="presParOf" srcId="{59C69ACF-7CC1-485A-9002-60A4A08356B6}" destId="{2951C816-1A40-4968-ADBB-825F98E47D3C}" srcOrd="0" destOrd="0" presId="urn:microsoft.com/office/officeart/2005/8/layout/orgChart1"/>
    <dgm:cxn modelId="{BDB732B5-898F-400C-A2B5-69E2729B1E3E}" type="presParOf" srcId="{59C69ACF-7CC1-485A-9002-60A4A08356B6}" destId="{D1F52341-EB03-4942-8BDE-7DDA89235EA7}" srcOrd="1" destOrd="0" presId="urn:microsoft.com/office/officeart/2005/8/layout/orgChart1"/>
    <dgm:cxn modelId="{45AD9762-4A92-41F7-8FFA-57B151F0136D}" type="presParOf" srcId="{6488DA14-D022-47D6-B795-336DCDA400B9}" destId="{F02452A4-8580-4EA0-A490-6ECF9B121821}" srcOrd="1" destOrd="0" presId="urn:microsoft.com/office/officeart/2005/8/layout/orgChart1"/>
    <dgm:cxn modelId="{34018392-ECCF-4A11-BC1F-912D6E1133B0}" type="presParOf" srcId="{6488DA14-D022-47D6-B795-336DCDA400B9}" destId="{929D9D65-BCDB-48DF-951B-C47BF0D79144}" srcOrd="2" destOrd="0" presId="urn:microsoft.com/office/officeart/2005/8/layout/orgChart1"/>
    <dgm:cxn modelId="{555FA825-9D36-4667-89FA-2FDF8EB2B168}" type="presParOf" srcId="{129C8FBD-2F9D-48DD-B8B8-9B1ADFAC6505}" destId="{A771E342-141C-4E64-9D33-0E24DE028338}" srcOrd="2" destOrd="0" presId="urn:microsoft.com/office/officeart/2005/8/layout/orgChart1"/>
    <dgm:cxn modelId="{C18B0891-DB02-4278-ADD4-B338BC004037}" type="presParOf" srcId="{129C8FBD-2F9D-48DD-B8B8-9B1ADFAC6505}" destId="{25775EAF-DCA2-4334-9398-7C8ACC2535BD}" srcOrd="3" destOrd="0" presId="urn:microsoft.com/office/officeart/2005/8/layout/orgChart1"/>
    <dgm:cxn modelId="{5C8BF97F-4B46-4DC1-873C-890837628672}" type="presParOf" srcId="{25775EAF-DCA2-4334-9398-7C8ACC2535BD}" destId="{7A9E3C57-104B-4A73-9D32-D2E9A219D082}" srcOrd="0" destOrd="0" presId="urn:microsoft.com/office/officeart/2005/8/layout/orgChart1"/>
    <dgm:cxn modelId="{BE42C2BC-7C84-43B4-9F01-D988481B4085}" type="presParOf" srcId="{7A9E3C57-104B-4A73-9D32-D2E9A219D082}" destId="{1F484783-0DE3-4AB9-AA6C-BF1EE7E8A99A}" srcOrd="0" destOrd="0" presId="urn:microsoft.com/office/officeart/2005/8/layout/orgChart1"/>
    <dgm:cxn modelId="{8C9E1170-4A87-492F-997F-DA5170186F30}" type="presParOf" srcId="{7A9E3C57-104B-4A73-9D32-D2E9A219D082}" destId="{FF7526BD-2A45-4475-82BB-167C964A3357}" srcOrd="1" destOrd="0" presId="urn:microsoft.com/office/officeart/2005/8/layout/orgChart1"/>
    <dgm:cxn modelId="{0AA4A5C0-D9B5-4B20-BB30-9ECCEC68EE63}" type="presParOf" srcId="{25775EAF-DCA2-4334-9398-7C8ACC2535BD}" destId="{9CCC8D98-0259-4BC9-994F-6B73C33FBC3F}" srcOrd="1" destOrd="0" presId="urn:microsoft.com/office/officeart/2005/8/layout/orgChart1"/>
    <dgm:cxn modelId="{5B6053CE-BAFA-4F3E-8992-FB3EE74F7704}" type="presParOf" srcId="{25775EAF-DCA2-4334-9398-7C8ACC2535BD}" destId="{4F853E31-8B42-4CFA-93A4-2E3300B68F9C}" srcOrd="2" destOrd="0" presId="urn:microsoft.com/office/officeart/2005/8/layout/orgChart1"/>
    <dgm:cxn modelId="{BB3392A8-3C70-45AA-AD9B-342CC3994982}" type="presParOf" srcId="{78B6FF7C-E4E2-4BD2-90DE-BA23BFF8CAB6}" destId="{12815F4D-07BB-47BF-8B17-4D59B088573A}" srcOrd="2" destOrd="0" presId="urn:microsoft.com/office/officeart/2005/8/layout/orgChart1"/>
    <dgm:cxn modelId="{F779ABFA-2C7F-4076-8E02-036F32A7BDAF}" type="presParOf" srcId="{12815F4D-07BB-47BF-8B17-4D59B088573A}" destId="{2820EABD-F78E-4F23-92E7-B320953EB846}" srcOrd="0" destOrd="0" presId="urn:microsoft.com/office/officeart/2005/8/layout/orgChart1"/>
    <dgm:cxn modelId="{3622BB7C-BF7C-4AF9-A352-415120C13FFF}" type="presParOf" srcId="{12815F4D-07BB-47BF-8B17-4D59B088573A}" destId="{B2CE3583-3A1A-4B42-A42B-C70A857F48A9}" srcOrd="1" destOrd="0" presId="urn:microsoft.com/office/officeart/2005/8/layout/orgChart1"/>
    <dgm:cxn modelId="{71AB885F-C9B2-4298-87CD-02CADA3B513E}" type="presParOf" srcId="{B2CE3583-3A1A-4B42-A42B-C70A857F48A9}" destId="{BA3AE030-7AD6-40B1-862B-C406AF3755B0}" srcOrd="0" destOrd="0" presId="urn:microsoft.com/office/officeart/2005/8/layout/orgChart1"/>
    <dgm:cxn modelId="{57931430-270F-4642-8631-3AAB85D9C23D}" type="presParOf" srcId="{BA3AE030-7AD6-40B1-862B-C406AF3755B0}" destId="{35CB0A56-D965-4CB7-9CE4-2A3ED01AEE08}" srcOrd="0" destOrd="0" presId="urn:microsoft.com/office/officeart/2005/8/layout/orgChart1"/>
    <dgm:cxn modelId="{49732E72-B2BA-46BC-A640-7510DEA8466C}" type="presParOf" srcId="{BA3AE030-7AD6-40B1-862B-C406AF3755B0}" destId="{D895300E-FA38-4BA1-8832-8E0E9F2F9FE9}" srcOrd="1" destOrd="0" presId="urn:microsoft.com/office/officeart/2005/8/layout/orgChart1"/>
    <dgm:cxn modelId="{4685921E-A57B-4860-A1CB-6CC97F0113D1}" type="presParOf" srcId="{B2CE3583-3A1A-4B42-A42B-C70A857F48A9}" destId="{EF204C28-4A30-4796-AAB5-4840E9FA4100}" srcOrd="1" destOrd="0" presId="urn:microsoft.com/office/officeart/2005/8/layout/orgChart1"/>
    <dgm:cxn modelId="{3526C3AB-53A2-484B-9813-244D1AFC2BA4}" type="presParOf" srcId="{B2CE3583-3A1A-4B42-A42B-C70A857F48A9}" destId="{1AB4B37E-8F89-4F51-A084-D0FE64D2FC6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95679058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algn="just">
              <a:lnSpc>
                <a:spcPct val="107000"/>
              </a:lnSpc>
              <a:spcBef>
                <a:spcPts val="0"/>
              </a:spcBef>
              <a:spcAft>
                <a:spcPts val="800"/>
              </a:spcAft>
            </a:pPr>
            <a:endParaRPr dirty="0"/>
          </a:p>
        </p:txBody>
      </p:sp>
    </p:spTree>
    <p:extLst>
      <p:ext uri="{BB962C8B-B14F-4D97-AF65-F5344CB8AC3E}">
        <p14:creationId xmlns:p14="http://schemas.microsoft.com/office/powerpoint/2010/main" val="2256993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baseline="0" dirty="0" smtClean="0"/>
              <a:t>Main problem we will be addressing through this research is that </a:t>
            </a:r>
            <a:r>
              <a:rPr lang="en-US" b="1" baseline="0" dirty="0" smtClean="0"/>
              <a:t>permissions are still unclear</a:t>
            </a:r>
            <a:r>
              <a:rPr lang="en-US" baseline="0" dirty="0" smtClean="0"/>
              <a:t>. </a:t>
            </a:r>
          </a:p>
          <a:p>
            <a:pPr lvl="0">
              <a:spcBef>
                <a:spcPts val="0"/>
              </a:spcBef>
              <a:buNone/>
            </a:pPr>
            <a:r>
              <a:rPr lang="en-US" baseline="0" dirty="0" smtClean="0"/>
              <a:t>-First time users when confronted with a list of permission to grant are </a:t>
            </a:r>
            <a:r>
              <a:rPr lang="en-US" b="1" baseline="0" dirty="0" smtClean="0"/>
              <a:t>confused</a:t>
            </a:r>
            <a:r>
              <a:rPr lang="en-US" baseline="0" dirty="0" smtClean="0"/>
              <a:t>, as there is no clear reason for granting certain permissions. </a:t>
            </a:r>
          </a:p>
          <a:p>
            <a:pPr lvl="0">
              <a:spcBef>
                <a:spcPts val="0"/>
              </a:spcBef>
              <a:buNone/>
            </a:pPr>
            <a:r>
              <a:rPr lang="en-US" baseline="0" dirty="0" smtClean="0"/>
              <a:t>-For example in the screenshots above, a flashlight application requests access to the device’s camera. There is no further explanation, but experienced users would know that the camera permission also controls the flash, which is why the application is requesting it. </a:t>
            </a:r>
            <a:br>
              <a:rPr lang="en-US" baseline="0" dirty="0" smtClean="0"/>
            </a:br>
            <a:r>
              <a:rPr lang="en-US" baseline="0" dirty="0" smtClean="0"/>
              <a:t/>
            </a:r>
            <a:br>
              <a:rPr lang="en-US" baseline="0" dirty="0" smtClean="0"/>
            </a:br>
            <a:endParaRPr dirty="0"/>
          </a:p>
        </p:txBody>
      </p:sp>
    </p:spTree>
    <p:extLst>
      <p:ext uri="{BB962C8B-B14F-4D97-AF65-F5344CB8AC3E}">
        <p14:creationId xmlns:p14="http://schemas.microsoft.com/office/powerpoint/2010/main" val="3264602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-Studies</a:t>
            </a:r>
            <a:r>
              <a:rPr lang="en-US" baseline="0" dirty="0" smtClean="0"/>
              <a:t> done in this area show that </a:t>
            </a:r>
            <a:r>
              <a:rPr lang="en-US" b="1" baseline="0" dirty="0" smtClean="0"/>
              <a:t>certain permission requests do not take place while the application is running</a:t>
            </a:r>
            <a:r>
              <a:rPr lang="en-US" baseline="0" dirty="0" smtClean="0"/>
              <a:t>. The time a permission is requested can tell us whether it’s legitimate. </a:t>
            </a:r>
            <a:br>
              <a:rPr lang="en-US" baseline="0" dirty="0" smtClean="0"/>
            </a:br>
            <a:r>
              <a:rPr lang="en-US" baseline="0" dirty="0" smtClean="0"/>
              <a:t>-For example </a:t>
            </a:r>
            <a:r>
              <a:rPr lang="en-US" b="1" baseline="0" dirty="0" smtClean="0"/>
              <a:t>the location icon is only on for 0.04% of location requests. </a:t>
            </a:r>
            <a:r>
              <a:rPr lang="en-US" baseline="0" dirty="0" smtClean="0"/>
              <a:t/>
            </a:r>
            <a:br>
              <a:rPr lang="en-US" baseline="0" dirty="0" smtClean="0"/>
            </a:br>
            <a:r>
              <a:rPr lang="en-US" baseline="0" dirty="0" smtClean="0"/>
              <a:t>And location can also be accessed through </a:t>
            </a:r>
            <a:r>
              <a:rPr lang="en-US" b="1" baseline="0" dirty="0" smtClean="0"/>
              <a:t>other</a:t>
            </a:r>
            <a:r>
              <a:rPr lang="en-US" baseline="0" dirty="0" smtClean="0"/>
              <a:t> permissions such as </a:t>
            </a:r>
            <a:r>
              <a:rPr lang="en-US" baseline="0" dirty="0" err="1" smtClean="0"/>
              <a:t>wifi</a:t>
            </a:r>
            <a:r>
              <a:rPr lang="en-US" baseline="0" dirty="0" smtClean="0"/>
              <a:t> state, bowser data, cellular network etc.</a:t>
            </a:r>
          </a:p>
          <a:p>
            <a:r>
              <a:rPr lang="en-US" baseline="0" dirty="0" smtClean="0"/>
              <a:t>-this misused for target marketing</a:t>
            </a:r>
            <a:endParaRPr lang="en-US" dirty="0"/>
          </a:p>
        </p:txBody>
      </p:sp>
    </p:spTree>
    <p:extLst>
      <p:ext uri="{BB962C8B-B14F-4D97-AF65-F5344CB8AC3E}">
        <p14:creationId xmlns:p14="http://schemas.microsoft.com/office/powerpoint/2010/main" val="1380687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CMR10"/>
              </a:rPr>
              <a:t>-In an ideal situation a user should</a:t>
            </a:r>
            <a:r>
              <a:rPr lang="en-US" baseline="0" dirty="0" smtClean="0">
                <a:solidFill>
                  <a:srgbClr val="000000"/>
                </a:solidFill>
                <a:latin typeface="CMR10"/>
              </a:rPr>
              <a:t> know</a:t>
            </a:r>
            <a:r>
              <a:rPr lang="en-US" dirty="0" smtClean="0">
                <a:solidFill>
                  <a:srgbClr val="000000"/>
                </a:solidFill>
                <a:latin typeface="CMR10"/>
              </a:rPr>
              <a:t> </a:t>
            </a:r>
            <a:r>
              <a:rPr lang="en-US" b="1" dirty="0" smtClean="0">
                <a:solidFill>
                  <a:srgbClr val="000000"/>
                </a:solidFill>
                <a:latin typeface="CMR10"/>
              </a:rPr>
              <a:t>why an application</a:t>
            </a:r>
            <a:r>
              <a:rPr lang="en-US" b="1" baseline="0" dirty="0" smtClean="0">
                <a:solidFill>
                  <a:srgbClr val="000000"/>
                </a:solidFill>
                <a:latin typeface="CMR10"/>
              </a:rPr>
              <a:t> </a:t>
            </a:r>
            <a:r>
              <a:rPr lang="en-US" b="1" dirty="0" smtClean="0">
                <a:solidFill>
                  <a:srgbClr val="000000"/>
                </a:solidFill>
                <a:latin typeface="CMR10"/>
              </a:rPr>
              <a:t>is requesting a particular permission</a:t>
            </a:r>
            <a:r>
              <a:rPr lang="en-US" dirty="0" smtClean="0">
                <a:solidFill>
                  <a:srgbClr val="000000"/>
                </a:solidFill>
                <a:latin typeface="CMR10"/>
              </a:rPr>
              <a:t>; as part of its </a:t>
            </a:r>
            <a:r>
              <a:rPr lang="en-US" b="1" dirty="0" smtClean="0">
                <a:solidFill>
                  <a:srgbClr val="000000"/>
                </a:solidFill>
                <a:latin typeface="CMR10"/>
              </a:rPr>
              <a:t>core functionality, secondary functionality</a:t>
            </a:r>
            <a:r>
              <a:rPr lang="en-US" dirty="0" smtClean="0">
                <a:solidFill>
                  <a:srgbClr val="000000"/>
                </a:solidFill>
                <a:latin typeface="CMR10"/>
              </a:rPr>
              <a:t>, as a method of </a:t>
            </a:r>
            <a:r>
              <a:rPr lang="en-US" b="1" dirty="0" smtClean="0">
                <a:solidFill>
                  <a:srgbClr val="000000"/>
                </a:solidFill>
                <a:latin typeface="CMR10"/>
              </a:rPr>
              <a:t>revenue generation</a:t>
            </a:r>
            <a:r>
              <a:rPr lang="en-US" dirty="0" smtClean="0">
                <a:solidFill>
                  <a:srgbClr val="000000"/>
                </a:solidFill>
                <a:latin typeface="CMR1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CMR10"/>
              </a:rPr>
              <a:t>-</a:t>
            </a:r>
            <a:r>
              <a:rPr lang="en-US" b="1" dirty="0" smtClean="0">
                <a:solidFill>
                  <a:srgbClr val="000000"/>
                </a:solidFill>
                <a:latin typeface="CMR10"/>
              </a:rPr>
              <a:t>People</a:t>
            </a:r>
            <a:r>
              <a:rPr lang="en-US" b="1" baseline="0" dirty="0" smtClean="0">
                <a:solidFill>
                  <a:srgbClr val="000000"/>
                </a:solidFill>
                <a:latin typeface="CMR10"/>
              </a:rPr>
              <a:t> </a:t>
            </a:r>
            <a:r>
              <a:rPr lang="en-US" b="1" dirty="0" smtClean="0">
                <a:solidFill>
                  <a:srgbClr val="000000"/>
                </a:solidFill>
                <a:latin typeface="CMR10"/>
              </a:rPr>
              <a:t>tend to base their decisions on the reason behind applications data access</a:t>
            </a:r>
            <a:r>
              <a:rPr lang="en-US" dirty="0" smtClean="0">
                <a:solidFill>
                  <a:srgbClr val="000000"/>
                </a:solidFill>
                <a:latin typeface="CMR10"/>
              </a:rPr>
              <a:t>.</a:t>
            </a:r>
            <a:r>
              <a:rPr lang="en-US" baseline="0" dirty="0" smtClean="0">
                <a:solidFill>
                  <a:srgbClr val="000000"/>
                </a:solidFill>
                <a:latin typeface="CMR1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000000"/>
                </a:solidFill>
                <a:latin typeface="CMR10"/>
              </a:rPr>
              <a:t>-</a:t>
            </a:r>
            <a:r>
              <a:rPr lang="en-US" dirty="0" smtClean="0">
                <a:solidFill>
                  <a:srgbClr val="000000"/>
                </a:solidFill>
                <a:latin typeface="CMR10"/>
              </a:rPr>
              <a:t>However this is </a:t>
            </a:r>
            <a:r>
              <a:rPr lang="en-US" b="1" dirty="0" smtClean="0">
                <a:solidFill>
                  <a:srgbClr val="000000"/>
                </a:solidFill>
                <a:latin typeface="CMR10"/>
              </a:rPr>
              <a:t>not possible with the current model</a:t>
            </a:r>
            <a:endParaRPr lang="en-US" b="0" dirty="0" smtClean="0">
              <a:solidFill>
                <a:srgbClr val="000000"/>
              </a:solidFill>
              <a:latin typeface="CMR1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rgbClr val="000000"/>
                </a:solidFill>
                <a:latin typeface="CMR10"/>
              </a:rPr>
              <a:t>-Examples</a:t>
            </a:r>
            <a:r>
              <a:rPr lang="en-US" b="0" baseline="0" dirty="0" smtClean="0">
                <a:solidFill>
                  <a:srgbClr val="000000"/>
                </a:solidFill>
                <a:latin typeface="CMR10"/>
              </a:rPr>
              <a:t> </a:t>
            </a:r>
            <a:r>
              <a:rPr lang="en-US" b="1" baseline="0" dirty="0" err="1" smtClean="0">
                <a:solidFill>
                  <a:srgbClr val="000000"/>
                </a:solidFill>
                <a:latin typeface="CMR10"/>
              </a:rPr>
              <a:t>AngryBirds</a:t>
            </a:r>
            <a:r>
              <a:rPr lang="en-US" b="1" baseline="0" dirty="0" smtClean="0">
                <a:solidFill>
                  <a:srgbClr val="000000"/>
                </a:solidFill>
                <a:latin typeface="CMR10"/>
              </a:rPr>
              <a:t>. Google+</a:t>
            </a:r>
            <a:br>
              <a:rPr lang="en-US" b="1" baseline="0" dirty="0" smtClean="0">
                <a:solidFill>
                  <a:srgbClr val="000000"/>
                </a:solidFill>
                <a:latin typeface="CMR10"/>
              </a:rPr>
            </a:br>
            <a:r>
              <a:rPr lang="en-US" b="1" baseline="0" dirty="0" smtClean="0">
                <a:solidFill>
                  <a:srgbClr val="000000"/>
                </a:solidFill>
                <a:latin typeface="CMR10"/>
              </a:rPr>
              <a:t>-ANGRY BIRDS actually for billing in app purchases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solidFill>
                  <a:srgbClr val="000000"/>
                </a:solidFill>
                <a:latin typeface="CMR10"/>
              </a:rPr>
              <a:t>-</a:t>
            </a:r>
            <a:r>
              <a:rPr lang="en-US" baseline="0" dirty="0" smtClean="0"/>
              <a:t>Applications functionality and revenue generation models can be affected due to permissions not being explained clearly. </a:t>
            </a:r>
            <a:endParaRPr lang="en-US" dirty="0"/>
          </a:p>
        </p:txBody>
      </p:sp>
    </p:spTree>
    <p:extLst>
      <p:ext uri="{BB962C8B-B14F-4D97-AF65-F5344CB8AC3E}">
        <p14:creationId xmlns:p14="http://schemas.microsoft.com/office/powerpoint/2010/main" val="2444387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-Permission creep, which is application permissions being disallowed, even though they are necessary for the app to function</a:t>
            </a:r>
          </a:p>
          <a:p>
            <a:r>
              <a:rPr lang="en-US" dirty="0" smtClean="0"/>
              <a:t>-Data residue attacks(life after uninstallation-data remains UIDs deleted)</a:t>
            </a:r>
          </a:p>
          <a:p>
            <a:r>
              <a:rPr lang="en-US" dirty="0" smtClean="0"/>
              <a:t>-Capability leaks, where an app uses intents to exploit the permission granted to another application</a:t>
            </a:r>
          </a:p>
          <a:p>
            <a:r>
              <a:rPr lang="en-US" dirty="0" smtClean="0"/>
              <a:t>- Permission re-delegation, when apps with permission provide services for underprivileged apps etc. </a:t>
            </a:r>
          </a:p>
          <a:p>
            <a:endParaRPr lang="en-US" dirty="0"/>
          </a:p>
        </p:txBody>
      </p:sp>
    </p:spTree>
    <p:extLst>
      <p:ext uri="{BB962C8B-B14F-4D97-AF65-F5344CB8AC3E}">
        <p14:creationId xmlns:p14="http://schemas.microsoft.com/office/powerpoint/2010/main" val="1384550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Different types of interactions;</a:t>
            </a:r>
          </a:p>
          <a:p>
            <a:r>
              <a:rPr lang="en-US" dirty="0" smtClean="0"/>
              <a:t>Users-apps to access functionality</a:t>
            </a:r>
          </a:p>
          <a:p>
            <a:r>
              <a:rPr lang="en-US" dirty="0" smtClean="0"/>
              <a:t>Apps-kernel access data (this is where permissions are called on) </a:t>
            </a:r>
          </a:p>
          <a:p>
            <a:r>
              <a:rPr lang="en-US" dirty="0" smtClean="0"/>
              <a:t>Apps-apps</a:t>
            </a:r>
            <a:r>
              <a:rPr lang="en-US" baseline="0" dirty="0" smtClean="0"/>
              <a:t> to interact communicate</a:t>
            </a:r>
          </a:p>
          <a:p>
            <a:r>
              <a:rPr lang="en-US" baseline="0" dirty="0" smtClean="0"/>
              <a:t>-Users COULD interact with peers to share experience</a:t>
            </a:r>
          </a:p>
          <a:p>
            <a:r>
              <a:rPr lang="en-US" b="1" dirty="0" smtClean="0"/>
              <a:t>How to use this to</a:t>
            </a:r>
            <a:r>
              <a:rPr lang="en-US" b="1" baseline="0" dirty="0" smtClean="0"/>
              <a:t> provide a more effective indicator of how privacy conscious an app is? </a:t>
            </a:r>
            <a:endParaRPr lang="en-US" b="1" dirty="0"/>
          </a:p>
        </p:txBody>
      </p:sp>
    </p:spTree>
    <p:extLst>
      <p:ext uri="{BB962C8B-B14F-4D97-AF65-F5344CB8AC3E}">
        <p14:creationId xmlns:p14="http://schemas.microsoft.com/office/powerpoint/2010/main" val="162314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where the </a:t>
            </a:r>
            <a:r>
              <a:rPr lang="en-US" b="1" dirty="0" smtClean="0"/>
              <a:t>Web of Trust</a:t>
            </a:r>
            <a:r>
              <a:rPr lang="en-US" dirty="0" smtClean="0"/>
              <a:t> comes in. </a:t>
            </a:r>
          </a:p>
          <a:p>
            <a:r>
              <a:rPr lang="en-US" dirty="0" smtClean="0"/>
              <a:t>-Since </a:t>
            </a:r>
            <a:r>
              <a:rPr lang="en-US" b="1" dirty="0" smtClean="0"/>
              <a:t>privacy</a:t>
            </a:r>
            <a:r>
              <a:rPr lang="en-US" b="1" baseline="0" dirty="0" smtClean="0"/>
              <a:t> is subjective </a:t>
            </a:r>
            <a:r>
              <a:rPr lang="en-US" baseline="0" dirty="0" smtClean="0"/>
              <a:t>and </a:t>
            </a:r>
            <a:r>
              <a:rPr lang="en-US" b="1" baseline="0" dirty="0" smtClean="0"/>
              <a:t>the level of privacy needed for a user is left to be determined by the user himself</a:t>
            </a:r>
            <a:r>
              <a:rPr lang="en-US" baseline="0" dirty="0" smtClean="0"/>
              <a:t>, it would be insufficient to have a central method with ratings on how private an application keeps user data.</a:t>
            </a:r>
          </a:p>
          <a:p>
            <a:r>
              <a:rPr lang="en-US" baseline="0" dirty="0" smtClean="0"/>
              <a:t>-</a:t>
            </a:r>
            <a:r>
              <a:rPr lang="en-US" b="1" baseline="0" dirty="0" smtClean="0"/>
              <a:t>Users while using the application get to know the level of privacy protection it offers</a:t>
            </a:r>
            <a:r>
              <a:rPr lang="en-US" baseline="0" dirty="0" smtClean="0"/>
              <a:t>. </a:t>
            </a:r>
          </a:p>
          <a:p>
            <a:r>
              <a:rPr lang="en-US" baseline="0" dirty="0" smtClean="0"/>
              <a:t>-Web of trust, where </a:t>
            </a:r>
            <a:r>
              <a:rPr lang="en-US" b="1" baseline="0" dirty="0" smtClean="0"/>
              <a:t>users can access ratings based on peer experience would provide a solution</a:t>
            </a:r>
            <a:r>
              <a:rPr lang="en-US" baseline="0" dirty="0" smtClean="0"/>
              <a:t>.  </a:t>
            </a:r>
          </a:p>
          <a:p>
            <a:r>
              <a:rPr lang="en-US" baseline="0" dirty="0" smtClean="0"/>
              <a:t>-Deciding on a web of trust is not concrete</a:t>
            </a:r>
            <a:r>
              <a:rPr lang="en-US" b="1" baseline="0" dirty="0" smtClean="0"/>
              <a:t>, other options such as having something like a PKI based system will be evaluated as well. </a:t>
            </a:r>
            <a:endParaRPr lang="en-US" b="1" dirty="0"/>
          </a:p>
        </p:txBody>
      </p:sp>
    </p:spTree>
    <p:extLst>
      <p:ext uri="{BB962C8B-B14F-4D97-AF65-F5344CB8AC3E}">
        <p14:creationId xmlns:p14="http://schemas.microsoft.com/office/powerpoint/2010/main" val="599958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research will focus on</a:t>
            </a:r>
            <a:r>
              <a:rPr lang="en-US" baseline="0" dirty="0" smtClean="0"/>
              <a:t> smartphones running the Android operating system. Free applications downloaded from Google Play will be considered during the time limit of the research. The scope and reach of the Web of Trust will be decided on during the research period. </a:t>
            </a:r>
            <a:endParaRPr lang="en-US" dirty="0"/>
          </a:p>
        </p:txBody>
      </p:sp>
    </p:spTree>
    <p:extLst>
      <p:ext uri="{BB962C8B-B14F-4D97-AF65-F5344CB8AC3E}">
        <p14:creationId xmlns:p14="http://schemas.microsoft.com/office/powerpoint/2010/main" val="1026267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mathematical evaluation for privacy stuff </a:t>
            </a:r>
            <a:r>
              <a:rPr lang="en-US" dirty="0" err="1" smtClean="0"/>
              <a:t>cos</a:t>
            </a:r>
            <a:r>
              <a:rPr lang="en-US" dirty="0" smtClean="0"/>
              <a:t> it’s all subjective. </a:t>
            </a:r>
            <a:br>
              <a:rPr lang="en-US" dirty="0" smtClean="0"/>
            </a:br>
            <a:r>
              <a:rPr lang="en-US" dirty="0" smtClean="0"/>
              <a:t>Implement runtime prompts, for a set of</a:t>
            </a:r>
            <a:r>
              <a:rPr lang="en-US" baseline="0" dirty="0" smtClean="0"/>
              <a:t> users with </a:t>
            </a:r>
            <a:r>
              <a:rPr lang="en-US" baseline="0" dirty="0" err="1" smtClean="0"/>
              <a:t>WoT</a:t>
            </a:r>
            <a:r>
              <a:rPr lang="en-US" baseline="0" dirty="0" smtClean="0"/>
              <a:t> mechanism and for users that don’t and ask about sensitive requests, see how they react. </a:t>
            </a:r>
            <a:endParaRPr lang="en-US" dirty="0"/>
          </a:p>
        </p:txBody>
      </p:sp>
    </p:spTree>
    <p:extLst>
      <p:ext uri="{BB962C8B-B14F-4D97-AF65-F5344CB8AC3E}">
        <p14:creationId xmlns:p14="http://schemas.microsoft.com/office/powerpoint/2010/main" val="3119587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TaintDroid</a:t>
            </a:r>
            <a:r>
              <a:rPr lang="en-US" dirty="0" smtClean="0"/>
              <a:t> </a:t>
            </a:r>
            <a:r>
              <a:rPr lang="en-US" dirty="0" err="1" smtClean="0"/>
              <a:t>ScanDroid</a:t>
            </a:r>
            <a:r>
              <a:rPr lang="en-US" baseline="0" dirty="0" smtClean="0"/>
              <a:t> </a:t>
            </a:r>
            <a:r>
              <a:rPr lang="en-US" baseline="0" dirty="0" err="1" smtClean="0"/>
              <a:t>MalDroid</a:t>
            </a:r>
            <a:r>
              <a:rPr lang="en-US" baseline="0" dirty="0" smtClean="0"/>
              <a:t> etc. </a:t>
            </a:r>
            <a:br>
              <a:rPr lang="en-US" baseline="0" dirty="0" smtClean="0"/>
            </a:br>
            <a:r>
              <a:rPr lang="en-US" baseline="0" dirty="0" smtClean="0"/>
              <a:t/>
            </a:r>
            <a:br>
              <a:rPr lang="en-US" baseline="0" dirty="0" smtClean="0"/>
            </a:br>
            <a:r>
              <a:rPr lang="en-US" baseline="0" dirty="0" smtClean="0"/>
              <a:t>-In a privacy and security point of view, permissions once granted can be exploited.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r>
            <a:br>
              <a:rPr lang="en-US" baseline="0" dirty="0" smtClean="0"/>
            </a:br>
            <a:endParaRPr lang="en-US" dirty="0" smtClean="0"/>
          </a:p>
          <a:p>
            <a:endParaRPr lang="en-US" dirty="0"/>
          </a:p>
        </p:txBody>
      </p:sp>
    </p:spTree>
    <p:extLst>
      <p:ext uri="{BB962C8B-B14F-4D97-AF65-F5344CB8AC3E}">
        <p14:creationId xmlns:p14="http://schemas.microsoft.com/office/powerpoint/2010/main" val="3303468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3352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-Android is the</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most popular mobile OS with a 29.3% lead over </a:t>
            </a:r>
            <a:r>
              <a:rPr lang="en-US" sz="1100" baseline="0" dirty="0" err="1" smtClean="0">
                <a:effectLst/>
                <a:latin typeface="Calibri" panose="020F0502020204030204" pitchFamily="34" charset="0"/>
                <a:ea typeface="Calibri" panose="020F0502020204030204" pitchFamily="34" charset="0"/>
                <a:cs typeface="Times New Roman" panose="02020603050405020304" pitchFamily="18" charset="0"/>
              </a:rPr>
              <a:t>iOS</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(the next most popular) according to current market research.</a:t>
            </a:r>
          </a:p>
          <a:p>
            <a:pPr lvl="0"/>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a:t>
            </a:r>
            <a:r>
              <a:rPr lang="en-US" sz="1100" kern="1200" dirty="0" smtClean="0">
                <a:solidFill>
                  <a:schemeClr val="tx1"/>
                </a:solidFill>
                <a:effectLst/>
                <a:latin typeface="+mn-lt"/>
                <a:ea typeface="+mn-ea"/>
                <a:cs typeface="+mn-cs"/>
              </a:rPr>
              <a:t>In Android, users can download applications which have been added to markets</a:t>
            </a:r>
            <a:r>
              <a:rPr lang="en-US" sz="1100" kern="1200" baseline="0" dirty="0" smtClean="0">
                <a:solidFill>
                  <a:schemeClr val="tx1"/>
                </a:solidFill>
                <a:effectLst/>
                <a:latin typeface="+mn-lt"/>
                <a:ea typeface="+mn-ea"/>
                <a:cs typeface="+mn-cs"/>
              </a:rPr>
              <a:t> such as the Google </a:t>
            </a:r>
            <a:r>
              <a:rPr lang="en-US" sz="1100" kern="1200" baseline="0" dirty="0" err="1" smtClean="0">
                <a:solidFill>
                  <a:schemeClr val="tx1"/>
                </a:solidFill>
                <a:effectLst/>
                <a:latin typeface="+mn-lt"/>
                <a:ea typeface="+mn-ea"/>
                <a:cs typeface="+mn-cs"/>
              </a:rPr>
              <a:t>PlayStore</a:t>
            </a:r>
            <a:r>
              <a:rPr lang="en-US" sz="1100" kern="1200" baseline="0" dirty="0" smtClean="0">
                <a:solidFill>
                  <a:schemeClr val="tx1"/>
                </a:solidFill>
                <a:effectLst/>
                <a:latin typeface="+mn-lt"/>
                <a:ea typeface="+mn-ea"/>
                <a:cs typeface="+mn-cs"/>
              </a:rPr>
              <a:t> by developers. When uploading, developers should specify which critical resources their applications will need access to, called ‘permissions’ in an xml document called the Android Manifest. Principle of Least Privilege is expected to be followed, developers have to specify the minimum needed for the app to function</a:t>
            </a:r>
            <a:br>
              <a:rPr lang="en-US" sz="1100" kern="1200" baseline="0" dirty="0" smtClean="0">
                <a:solidFill>
                  <a:schemeClr val="tx1"/>
                </a:solidFill>
                <a:effectLst/>
                <a:latin typeface="+mn-lt"/>
                <a:ea typeface="+mn-ea"/>
                <a:cs typeface="+mn-cs"/>
              </a:rPr>
            </a:br>
            <a:r>
              <a:rPr lang="en-US" sz="1100" kern="1200" baseline="0" dirty="0" smtClean="0">
                <a:solidFill>
                  <a:schemeClr val="tx1"/>
                </a:solidFill>
                <a:effectLst/>
                <a:latin typeface="+mn-lt"/>
                <a:ea typeface="+mn-ea"/>
                <a:cs typeface="+mn-cs"/>
              </a:rPr>
              <a:t>-Users have to approve these permissions for the application to use the related function. </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99171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algn="just">
              <a:lnSpc>
                <a:spcPct val="107000"/>
              </a:lnSpc>
              <a:spcBef>
                <a:spcPts val="0"/>
              </a:spcBef>
              <a:spcAft>
                <a:spcPts val="800"/>
              </a:spcAft>
            </a:pPr>
            <a:endParaRPr dirty="0"/>
          </a:p>
        </p:txBody>
      </p:sp>
    </p:spTree>
    <p:extLst>
      <p:ext uri="{BB962C8B-B14F-4D97-AF65-F5344CB8AC3E}">
        <p14:creationId xmlns:p14="http://schemas.microsoft.com/office/powerpoint/2010/main" val="3070036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r>
              <a:rPr lang="en-US" sz="1100" kern="1200" dirty="0" smtClean="0">
                <a:solidFill>
                  <a:schemeClr val="tx1"/>
                </a:solidFill>
                <a:effectLst/>
                <a:latin typeface="+mn-lt"/>
                <a:ea typeface="+mn-ea"/>
                <a:cs typeface="+mn-cs"/>
              </a:rPr>
              <a:t>-Mobile OS comparatively new. </a:t>
            </a:r>
            <a:r>
              <a:rPr lang="en-US" sz="1100" b="1" kern="1200" dirty="0" smtClean="0">
                <a:solidFill>
                  <a:schemeClr val="tx1"/>
                </a:solidFill>
                <a:effectLst/>
                <a:latin typeface="+mn-lt"/>
                <a:ea typeface="+mn-ea"/>
                <a:cs typeface="+mn-cs"/>
              </a:rPr>
              <a:t>No defined security and privacy models as for ‘traditional’ OS</a:t>
            </a:r>
            <a:endParaRPr lang="en-US" sz="1100" kern="1200" dirty="0" smtClean="0">
              <a:solidFill>
                <a:schemeClr val="tx1"/>
              </a:solidFill>
              <a:effectLst/>
              <a:latin typeface="+mn-lt"/>
              <a:ea typeface="+mn-ea"/>
              <a:cs typeface="+mn-cs"/>
            </a:endParaRPr>
          </a:p>
          <a:p>
            <a:pPr lvl="0"/>
            <a:r>
              <a:rPr lang="en-US" sz="1100" kern="1200" dirty="0" smtClean="0">
                <a:solidFill>
                  <a:schemeClr val="tx1"/>
                </a:solidFill>
                <a:effectLst/>
                <a:latin typeface="+mn-lt"/>
                <a:ea typeface="+mn-ea"/>
                <a:cs typeface="+mn-cs"/>
              </a:rPr>
              <a:t>-Smartphone privacy </a:t>
            </a:r>
            <a:r>
              <a:rPr lang="en-US" sz="1100" b="1" kern="1200" dirty="0" smtClean="0">
                <a:solidFill>
                  <a:schemeClr val="tx1"/>
                </a:solidFill>
                <a:effectLst/>
                <a:latin typeface="+mn-lt"/>
                <a:ea typeface="+mn-ea"/>
                <a:cs typeface="+mn-cs"/>
              </a:rPr>
              <a:t>hot issue recently due to security and privacy leakages</a:t>
            </a:r>
          </a:p>
          <a:p>
            <a:pPr lvl="0"/>
            <a:r>
              <a:rPr lang="en-US" sz="1100" b="1" kern="1200" dirty="0" smtClean="0">
                <a:solidFill>
                  <a:schemeClr val="tx1"/>
                </a:solidFill>
                <a:effectLst/>
                <a:latin typeface="+mn-lt"/>
                <a:ea typeface="+mn-ea"/>
                <a:cs typeface="+mn-cs"/>
              </a:rPr>
              <a:t>-Brief Intro</a:t>
            </a:r>
            <a:endParaRPr lang="en-US" sz="1100" kern="1200" dirty="0" smtClean="0">
              <a:solidFill>
                <a:schemeClr val="tx1"/>
              </a:solidFill>
              <a:effectLst/>
              <a:latin typeface="+mn-lt"/>
              <a:ea typeface="+mn-ea"/>
              <a:cs typeface="+mn-cs"/>
            </a:endParaRPr>
          </a:p>
          <a:p>
            <a:pPr lvl="0"/>
            <a:r>
              <a:rPr lang="en-US" sz="1100" kern="1200" dirty="0" smtClean="0">
                <a:solidFill>
                  <a:schemeClr val="tx1"/>
                </a:solidFill>
                <a:effectLst/>
                <a:latin typeface="+mn-lt"/>
                <a:ea typeface="+mn-ea"/>
                <a:cs typeface="+mn-cs"/>
              </a:rPr>
              <a:t>-Android is </a:t>
            </a:r>
            <a:r>
              <a:rPr lang="en-US" sz="1100" b="1" kern="1200" dirty="0" smtClean="0">
                <a:solidFill>
                  <a:schemeClr val="tx1"/>
                </a:solidFill>
                <a:effectLst/>
                <a:latin typeface="+mn-lt"/>
                <a:ea typeface="+mn-ea"/>
                <a:cs typeface="+mn-cs"/>
              </a:rPr>
              <a:t>open source mobile OS</a:t>
            </a:r>
            <a:r>
              <a:rPr lang="en-US" sz="1100" kern="1200" dirty="0" smtClean="0">
                <a:solidFill>
                  <a:schemeClr val="tx1"/>
                </a:solidFill>
                <a:effectLst/>
                <a:latin typeface="+mn-lt"/>
                <a:ea typeface="+mn-ea"/>
                <a:cs typeface="+mn-cs"/>
              </a:rPr>
              <a:t> first developed by independent </a:t>
            </a:r>
            <a:r>
              <a:rPr lang="en-US" sz="1100" b="1" kern="1200" dirty="0" smtClean="0">
                <a:solidFill>
                  <a:schemeClr val="tx1"/>
                </a:solidFill>
                <a:effectLst/>
                <a:latin typeface="+mn-lt"/>
                <a:ea typeface="+mn-ea"/>
                <a:cs typeface="+mn-cs"/>
              </a:rPr>
              <a:t>company Android </a:t>
            </a:r>
            <a:r>
              <a:rPr lang="en-US" sz="1100" b="1" kern="1200" dirty="0" err="1" smtClean="0">
                <a:solidFill>
                  <a:schemeClr val="tx1"/>
                </a:solidFill>
                <a:effectLst/>
                <a:latin typeface="+mn-lt"/>
                <a:ea typeface="+mn-ea"/>
                <a:cs typeface="+mn-cs"/>
              </a:rPr>
              <a:t>Inc</a:t>
            </a:r>
            <a:r>
              <a:rPr lang="en-US" sz="1100" b="1" kern="1200" dirty="0" smtClean="0">
                <a:solidFill>
                  <a:schemeClr val="tx1"/>
                </a:solidFill>
                <a:effectLst/>
                <a:latin typeface="+mn-lt"/>
                <a:ea typeface="+mn-ea"/>
                <a:cs typeface="+mn-cs"/>
              </a:rPr>
              <a:t>,</a:t>
            </a:r>
            <a:r>
              <a:rPr lang="en-US" sz="1100" kern="1200" dirty="0" smtClean="0">
                <a:solidFill>
                  <a:schemeClr val="tx1"/>
                </a:solidFill>
                <a:effectLst/>
                <a:latin typeface="+mn-lt"/>
                <a:ea typeface="+mn-ea"/>
                <a:cs typeface="+mn-cs"/>
              </a:rPr>
              <a:t> acquired by Google in </a:t>
            </a:r>
            <a:r>
              <a:rPr lang="en-US" sz="1100" b="1" kern="1200" dirty="0" smtClean="0">
                <a:solidFill>
                  <a:schemeClr val="tx1"/>
                </a:solidFill>
                <a:effectLst/>
                <a:latin typeface="+mn-lt"/>
                <a:ea typeface="+mn-ea"/>
                <a:cs typeface="+mn-cs"/>
              </a:rPr>
              <a:t>2005</a:t>
            </a:r>
            <a:endParaRPr lang="en-US" sz="1100" kern="1200" dirty="0" smtClean="0">
              <a:solidFill>
                <a:schemeClr val="tx1"/>
              </a:solidFill>
              <a:effectLst/>
              <a:latin typeface="+mn-lt"/>
              <a:ea typeface="+mn-ea"/>
              <a:cs typeface="+mn-cs"/>
            </a:endParaRPr>
          </a:p>
          <a:p>
            <a:pPr lvl="0"/>
            <a:r>
              <a:rPr lang="en-US" sz="1100" kern="1200" dirty="0" smtClean="0">
                <a:solidFill>
                  <a:schemeClr val="tx1"/>
                </a:solidFill>
                <a:effectLst/>
                <a:latin typeface="+mn-lt"/>
                <a:ea typeface="+mn-ea"/>
                <a:cs typeface="+mn-cs"/>
              </a:rPr>
              <a:t>-Leading mobile OS, </a:t>
            </a:r>
            <a:r>
              <a:rPr lang="en-US" sz="1100" b="1" kern="1200" dirty="0" smtClean="0">
                <a:solidFill>
                  <a:schemeClr val="tx1"/>
                </a:solidFill>
                <a:effectLst/>
                <a:latin typeface="+mn-lt"/>
                <a:ea typeface="+mn-ea"/>
                <a:cs typeface="+mn-cs"/>
              </a:rPr>
              <a:t>competitors</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iOS</a:t>
            </a:r>
            <a:r>
              <a:rPr lang="en-US" sz="1100" kern="1200" dirty="0" smtClean="0">
                <a:solidFill>
                  <a:schemeClr val="tx1"/>
                </a:solidFill>
                <a:effectLst/>
                <a:latin typeface="+mn-lt"/>
                <a:ea typeface="+mn-ea"/>
                <a:cs typeface="+mn-cs"/>
              </a:rPr>
              <a:t>, Windows, Blackberry Symbian</a:t>
            </a:r>
          </a:p>
          <a:p>
            <a:pPr lvl="0"/>
            <a:r>
              <a:rPr lang="en-US" sz="1100" b="1" kern="1200" dirty="0" smtClean="0">
                <a:solidFill>
                  <a:schemeClr val="tx1"/>
                </a:solidFill>
                <a:effectLst/>
                <a:latin typeface="+mn-lt"/>
                <a:ea typeface="+mn-ea"/>
                <a:cs typeface="+mn-cs"/>
              </a:rPr>
              <a:t>-Versions traditionally named after desserts alphabetically</a:t>
            </a:r>
            <a:r>
              <a:rPr lang="en-US" sz="1100" kern="1200" dirty="0" smtClean="0">
                <a:solidFill>
                  <a:schemeClr val="tx1"/>
                </a:solidFill>
                <a:effectLst/>
                <a:latin typeface="+mn-lt"/>
                <a:ea typeface="+mn-ea"/>
                <a:cs typeface="+mn-cs"/>
              </a:rPr>
              <a:t>, and current version 6.0 marshmallow(SDK 23) Software Development Kit</a:t>
            </a:r>
          </a:p>
          <a:p>
            <a:pPr lvl="0"/>
            <a:r>
              <a:rPr lang="en-US" sz="1100" b="1" kern="1200" dirty="0" smtClean="0">
                <a:solidFill>
                  <a:schemeClr val="tx1"/>
                </a:solidFill>
                <a:effectLst/>
                <a:latin typeface="+mn-lt"/>
                <a:ea typeface="+mn-ea"/>
                <a:cs typeface="+mn-cs"/>
              </a:rPr>
              <a:t>-Applications </a:t>
            </a:r>
            <a:r>
              <a:rPr lang="en-US" sz="1100" kern="1200" dirty="0" smtClean="0">
                <a:solidFill>
                  <a:schemeClr val="tx1"/>
                </a:solidFill>
                <a:effectLst/>
                <a:latin typeface="+mn-lt"/>
                <a:ea typeface="+mn-ea"/>
                <a:cs typeface="+mn-cs"/>
              </a:rPr>
              <a:t>by 3</a:t>
            </a:r>
            <a:r>
              <a:rPr lang="en-US" sz="1100" kern="1200" baseline="30000" dirty="0" smtClean="0">
                <a:solidFill>
                  <a:schemeClr val="tx1"/>
                </a:solidFill>
                <a:effectLst/>
                <a:latin typeface="+mn-lt"/>
                <a:ea typeface="+mn-ea"/>
                <a:cs typeface="+mn-cs"/>
              </a:rPr>
              <a:t>rd</a:t>
            </a:r>
            <a:r>
              <a:rPr lang="en-US" sz="1100" kern="1200" dirty="0" smtClean="0">
                <a:solidFill>
                  <a:schemeClr val="tx1"/>
                </a:solidFill>
                <a:effectLst/>
                <a:latin typeface="+mn-lt"/>
                <a:ea typeface="+mn-ea"/>
                <a:cs typeface="+mn-cs"/>
              </a:rPr>
              <a:t> parties and Google itself downloadable from </a:t>
            </a:r>
            <a:r>
              <a:rPr lang="en-US" sz="1100" b="1" kern="1200" dirty="0" smtClean="0">
                <a:solidFill>
                  <a:schemeClr val="tx1"/>
                </a:solidFill>
                <a:effectLst/>
                <a:latin typeface="+mn-lt"/>
                <a:ea typeface="+mn-ea"/>
                <a:cs typeface="+mn-cs"/>
              </a:rPr>
              <a:t>Google Play</a:t>
            </a:r>
            <a:r>
              <a:rPr lang="en-US" sz="1100" kern="1200" dirty="0" smtClean="0">
                <a:solidFill>
                  <a:schemeClr val="tx1"/>
                </a:solidFill>
                <a:effectLst/>
                <a:latin typeface="+mn-lt"/>
                <a:ea typeface="+mn-ea"/>
                <a:cs typeface="+mn-cs"/>
              </a:rPr>
              <a:t> </a:t>
            </a:r>
          </a:p>
          <a:p>
            <a:pPr lvl="0"/>
            <a:r>
              <a:rPr lang="en-US" sz="1100" b="1" kern="1200" dirty="0" smtClean="0">
                <a:solidFill>
                  <a:schemeClr val="tx1"/>
                </a:solidFill>
                <a:effectLst/>
                <a:latin typeface="+mn-lt"/>
                <a:ea typeface="+mn-ea"/>
                <a:cs typeface="+mn-cs"/>
              </a:rPr>
              <a:t>-Users have to grant permission for apps to access certain resources</a:t>
            </a:r>
            <a:endParaRPr lang="en-US" sz="1100" kern="1200" dirty="0" smtClean="0">
              <a:solidFill>
                <a:schemeClr val="tx1"/>
              </a:solidFill>
              <a:effectLst/>
              <a:latin typeface="+mn-lt"/>
              <a:ea typeface="+mn-ea"/>
              <a:cs typeface="+mn-cs"/>
            </a:endParaRPr>
          </a:p>
          <a:p>
            <a:pPr lvl="0"/>
            <a:r>
              <a:rPr lang="en-US" sz="1100" kern="1200" dirty="0" smtClean="0">
                <a:solidFill>
                  <a:schemeClr val="tx1"/>
                </a:solidFill>
                <a:effectLst/>
                <a:latin typeface="+mn-lt"/>
                <a:ea typeface="+mn-ea"/>
                <a:cs typeface="+mn-cs"/>
              </a:rPr>
              <a:t>-Developers when uploading specify these in </a:t>
            </a:r>
            <a:r>
              <a:rPr lang="en-US" sz="1100" b="1" kern="1200" dirty="0" smtClean="0">
                <a:solidFill>
                  <a:schemeClr val="tx1"/>
                </a:solidFill>
                <a:effectLst/>
                <a:latin typeface="+mn-lt"/>
                <a:ea typeface="+mn-ea"/>
                <a:cs typeface="+mn-cs"/>
              </a:rPr>
              <a:t>Android Manifest</a:t>
            </a:r>
            <a:r>
              <a:rPr lang="en-US" sz="1100" kern="1200" dirty="0" smtClean="0">
                <a:solidFill>
                  <a:schemeClr val="tx1"/>
                </a:solidFill>
                <a:effectLst/>
                <a:latin typeface="+mn-lt"/>
                <a:ea typeface="+mn-ea"/>
                <a:cs typeface="+mn-cs"/>
              </a:rPr>
              <a:t> (xml file that should be present in root directory. Essential info about app to Android system)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 </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633217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algn="l">
              <a:lnSpc>
                <a:spcPts val="1425"/>
              </a:lnSpc>
              <a:spcBef>
                <a:spcPts val="0"/>
              </a:spcBef>
              <a:spcAft>
                <a:spcPts val="375"/>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-Basically how permissions works is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that each application is given a unique user ID to access the Linux kernel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on which the entire framework rests</a:t>
            </a:r>
          </a:p>
          <a:p>
            <a:pPr marL="0" marR="0" algn="l">
              <a:lnSpc>
                <a:spcPts val="1425"/>
              </a:lnSpc>
              <a:spcBef>
                <a:spcPts val="0"/>
              </a:spcBef>
              <a:spcAft>
                <a:spcPts val="375"/>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-As seen in the image,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the kernel is the bottom-most layer</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with the Hardware Abstraction Layer, native libraries, the </a:t>
            </a:r>
            <a:r>
              <a:rPr lang="en-US" sz="1100" dirty="0" err="1" smtClean="0">
                <a:effectLst/>
                <a:latin typeface="Calibri" panose="020F0502020204030204" pitchFamily="34" charset="0"/>
                <a:ea typeface="Calibri" panose="020F0502020204030204" pitchFamily="34" charset="0"/>
                <a:cs typeface="Times New Roman" panose="02020603050405020304" pitchFamily="18" charset="0"/>
              </a:rPr>
              <a:t>Dalvik</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VM, applications framework etc. on top of it)	</a:t>
            </a:r>
            <a:br>
              <a:rPr lang="en-US" sz="1100" dirty="0" smtClean="0">
                <a:effectLst/>
                <a:latin typeface="Calibri" panose="020F0502020204030204" pitchFamily="34" charset="0"/>
                <a:ea typeface="Calibri" panose="020F0502020204030204" pitchFamily="34" charset="0"/>
                <a:cs typeface="Times New Roman" panose="02020603050405020304" pitchFamily="18" charset="0"/>
              </a:rPr>
            </a:b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-Kernel is expected to provide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a user based permission system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with process isolation.  </a:t>
            </a:r>
          </a:p>
          <a:p>
            <a:pPr marL="0" marR="0" algn="l">
              <a:lnSpc>
                <a:spcPts val="1425"/>
              </a:lnSpc>
              <a:spcBef>
                <a:spcPts val="0"/>
              </a:spcBef>
              <a:spcAft>
                <a:spcPts val="375"/>
              </a:spcAft>
            </a:pP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-Android isolates apps from one another and from the system by assigning them a distinct Linux User ID (UID)</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during the installation process</a:t>
            </a:r>
          </a:p>
          <a:p>
            <a:pPr marL="0" marR="0" algn="l">
              <a:lnSpc>
                <a:spcPts val="1425"/>
              </a:lnSpc>
              <a:spcBef>
                <a:spcPts val="0"/>
              </a:spcBef>
              <a:spcAft>
                <a:spcPts val="375"/>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UID does not change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for the duration of the app’s lifetime on the device. The system maintains a list of UIDs in use, and assigns the next available one to the newly installed app. </a:t>
            </a:r>
          </a:p>
          <a:p>
            <a:pPr marL="0" marR="0" algn="l">
              <a:lnSpc>
                <a:spcPts val="1425"/>
              </a:lnSpc>
              <a:spcBef>
                <a:spcPts val="0"/>
              </a:spcBef>
              <a:spcAft>
                <a:spcPts val="375"/>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-Device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rebooting will force the system to reconstruct the UID lis</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 so the UIDs of the uninstalled apps will be recycled and be possibly assigned to the newly installed apps.</a:t>
            </a:r>
          </a:p>
        </p:txBody>
      </p:sp>
    </p:spTree>
    <p:extLst>
      <p:ext uri="{BB962C8B-B14F-4D97-AF65-F5344CB8AC3E}">
        <p14:creationId xmlns:p14="http://schemas.microsoft.com/office/powerpoint/2010/main" val="1832667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algn="just">
              <a:lnSpc>
                <a:spcPct val="107000"/>
              </a:lnSpc>
              <a:spcBef>
                <a:spcPts val="0"/>
              </a:spcBef>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-In versions of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the SDK older than 23, permissions follow a ‘do or die’ model</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-To download an application a user has to choose to install it from the </a:t>
            </a:r>
            <a:r>
              <a:rPr lang="en-US" sz="1100" dirty="0" err="1" smtClean="0">
                <a:effectLst/>
                <a:latin typeface="Calibri" panose="020F0502020204030204" pitchFamily="34" charset="0"/>
                <a:ea typeface="Calibri" panose="020F0502020204030204" pitchFamily="34" charset="0"/>
                <a:cs typeface="Times New Roman" panose="02020603050405020304" pitchFamily="18" charset="0"/>
              </a:rPr>
              <a:t>PlayStore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-series of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permissions will be shown</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and these have to be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approved</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before the download starts. </a:t>
            </a:r>
          </a:p>
          <a:p>
            <a:pPr marL="0" marR="0" algn="just">
              <a:lnSpc>
                <a:spcPct val="107000"/>
              </a:lnSpc>
              <a:spcBef>
                <a:spcPts val="0"/>
              </a:spcBef>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-Users cannot grant permission selectively, and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once granted permission cannot be revoked</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-If a user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chooses not to grant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a particular permission the installation will be cancelled. </a:t>
            </a:r>
          </a:p>
          <a:p>
            <a:pPr marL="0" marR="0" algn="just">
              <a:lnSpc>
                <a:spcPct val="107000"/>
              </a:lnSpc>
              <a:spcBef>
                <a:spcPts val="0"/>
              </a:spcBef>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-This of course creates several issues, with the main problem being that users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can’t change these permissions later</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and there is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no explanation as to why an application requires a particular permission</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endParaRPr dirty="0"/>
          </a:p>
        </p:txBody>
      </p:sp>
    </p:spTree>
    <p:extLst>
      <p:ext uri="{BB962C8B-B14F-4D97-AF65-F5344CB8AC3E}">
        <p14:creationId xmlns:p14="http://schemas.microsoft.com/office/powerpoint/2010/main" val="1711896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a screenshot of permissions requested by Facebook, and as</a:t>
            </a:r>
            <a:r>
              <a:rPr lang="en-US" baseline="0" dirty="0" smtClean="0"/>
              <a:t> you can see a user can’t choose which permissions to grant, even though this includes a LOT of permissions.</a:t>
            </a:r>
            <a:endParaRPr lang="en-US" dirty="0"/>
          </a:p>
        </p:txBody>
      </p:sp>
    </p:spTree>
    <p:extLst>
      <p:ext uri="{BB962C8B-B14F-4D97-AF65-F5344CB8AC3E}">
        <p14:creationId xmlns:p14="http://schemas.microsoft.com/office/powerpoint/2010/main" val="3387201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algn="just">
              <a:lnSpc>
                <a:spcPct val="107000"/>
              </a:lnSpc>
              <a:spcBef>
                <a:spcPts val="0"/>
              </a:spcBef>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-Several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problems with permissions fixed in Android version 6.0; Marshmallow</a:t>
            </a:r>
            <a:endParaRPr lang="en-US" sz="1100" b="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100" b="0" dirty="0" smtClean="0">
                <a:effectLst/>
                <a:latin typeface="Calibri" panose="020F0502020204030204" pitchFamily="34" charset="0"/>
                <a:ea typeface="Calibri" panose="020F0502020204030204" pitchFamily="34" charset="0"/>
                <a:cs typeface="Times New Roman" panose="02020603050405020304" pitchFamily="18" charset="0"/>
              </a:rPr>
              <a:t>-</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Permissions</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can be granted at </a:t>
            </a:r>
            <a:r>
              <a:rPr lang="en-US" sz="1100" b="1" baseline="0" dirty="0" smtClean="0">
                <a:effectLst/>
                <a:latin typeface="Calibri" panose="020F0502020204030204" pitchFamily="34" charset="0"/>
                <a:ea typeface="Calibri" panose="020F0502020204030204" pitchFamily="34" charset="0"/>
                <a:cs typeface="Times New Roman" panose="02020603050405020304" pitchFamily="18" charset="0"/>
              </a:rPr>
              <a:t>runtime</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instead of install time and can be reverted later. </a:t>
            </a:r>
          </a:p>
          <a:p>
            <a:pPr marL="0" marR="0" algn="just">
              <a:lnSpc>
                <a:spcPct val="107000"/>
              </a:lnSpc>
              <a:spcBef>
                <a:spcPts val="0"/>
              </a:spcBef>
              <a:spcAft>
                <a:spcPts val="800"/>
              </a:spcAft>
            </a:pP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Permissions have been divided into two categories;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PERMISSION_NORMAL and PERMISSION_DANGEROUS</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-Normal permissions cover areas where the</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 app needs to access data outside the applications' sandbox</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but the risk to user privacy is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low</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as defined by Android. </a:t>
            </a:r>
          </a:p>
          <a:p>
            <a:pPr marL="0" marR="0" algn="just">
              <a:lnSpc>
                <a:spcPct val="107000"/>
              </a:lnSpc>
              <a:spcBef>
                <a:spcPts val="0"/>
              </a:spcBef>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-These permissions are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granted automatically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by the application. </a:t>
            </a:r>
          </a:p>
          <a:p>
            <a:pPr marL="0" marR="0" algn="just">
              <a:lnSpc>
                <a:spcPct val="107000"/>
              </a:lnSpc>
              <a:spcBef>
                <a:spcPts val="0"/>
              </a:spcBef>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-Dangerous permissions on the other hand are </a:t>
            </a:r>
            <a:r>
              <a:rPr lang="en-US" sz="1100" b="1" dirty="0" smtClean="0">
                <a:effectLst/>
                <a:latin typeface="Calibri" panose="020F0502020204030204" pitchFamily="34" charset="0"/>
                <a:ea typeface="Calibri" panose="020F0502020204030204" pitchFamily="34" charset="0"/>
                <a:cs typeface="Times New Roman" panose="02020603050405020304" pitchFamily="18" charset="0"/>
              </a:rPr>
              <a:t>further divided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into classes. </a:t>
            </a:r>
          </a:p>
        </p:txBody>
      </p:sp>
    </p:spTree>
    <p:extLst>
      <p:ext uri="{BB962C8B-B14F-4D97-AF65-F5344CB8AC3E}">
        <p14:creationId xmlns:p14="http://schemas.microsoft.com/office/powerpoint/2010/main" val="2982677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These are</a:t>
            </a:r>
            <a:r>
              <a:rPr lang="en-US" baseline="0" dirty="0" smtClean="0"/>
              <a:t> a list of permissions classified as “normal”. </a:t>
            </a:r>
            <a:br>
              <a:rPr lang="en-US" baseline="0" dirty="0" smtClean="0"/>
            </a:br>
            <a:r>
              <a:rPr lang="en-US" baseline="0" dirty="0" smtClean="0"/>
              <a:t>Risky :</a:t>
            </a:r>
          </a:p>
          <a:p>
            <a:r>
              <a:rPr lang="en-US" baseline="0" dirty="0" smtClean="0"/>
              <a:t>ACCESS_WIFI_STATE</a:t>
            </a:r>
            <a:br>
              <a:rPr lang="en-US" baseline="0" dirty="0" smtClean="0"/>
            </a:br>
            <a:r>
              <a:rPr lang="en-US" baseline="0" dirty="0" smtClean="0"/>
              <a:t>CHANGE_NETWORK_STATE</a:t>
            </a:r>
            <a:br>
              <a:rPr lang="en-US" baseline="0" dirty="0" smtClean="0"/>
            </a:br>
            <a:r>
              <a:rPr lang="en-US" baseline="0" dirty="0" smtClean="0"/>
              <a:t>INTERNET</a:t>
            </a:r>
            <a:br>
              <a:rPr lang="en-US" baseline="0" dirty="0" smtClean="0"/>
            </a:br>
            <a:r>
              <a:rPr lang="en-US" baseline="0" dirty="0" smtClean="0"/>
              <a:t>REORDER_TASKS</a:t>
            </a:r>
            <a:endParaRPr lang="en-US" dirty="0"/>
          </a:p>
        </p:txBody>
      </p:sp>
    </p:spTree>
    <p:extLst>
      <p:ext uri="{BB962C8B-B14F-4D97-AF65-F5344CB8AC3E}">
        <p14:creationId xmlns:p14="http://schemas.microsoft.com/office/powerpoint/2010/main" val="192177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-When a ‘dangerous’ permission is requested if an app does not have any permissions in that group a runtime notification pops up where the user can choose to grant/revoke permission. If another permission in that group has already been granted, the app goes ahead and grants it without notifying the user. </a:t>
            </a:r>
            <a:endParaRPr lang="en-US" sz="1100" dirty="0" smtClean="0"/>
          </a:p>
          <a:p>
            <a:r>
              <a:rPr lang="en-US" sz="1100" dirty="0" smtClean="0"/>
              <a:t>-This</a:t>
            </a:r>
            <a:r>
              <a:rPr lang="en-US" sz="1100" baseline="0" dirty="0" smtClean="0"/>
              <a:t> is a set of dangerous permissions. As you can see  READ_CONTACTS and WRITE_CONTACTS are in the same group. Therefore if an app requests WRITE_CONTACTS permission and READ_CONTACTS has already been granted, it will not notify the user. </a:t>
            </a:r>
          </a:p>
          <a:p>
            <a:endParaRPr lang="en-US" sz="1100" baseline="0" dirty="0" smtClean="0"/>
          </a:p>
          <a:p>
            <a:r>
              <a:rPr lang="en-US" sz="1100" baseline="0" dirty="0" smtClean="0"/>
              <a:t/>
            </a:r>
            <a:br>
              <a:rPr lang="en-US" sz="1100" baseline="0" dirty="0" smtClean="0"/>
            </a:br>
            <a:r>
              <a:rPr lang="en-US" sz="1100" baseline="0" dirty="0" smtClean="0"/>
              <a:t>Similarly permissions not listed here are classified as ‘Normal and granted automatically. These include:</a:t>
            </a:r>
          </a:p>
        </p:txBody>
      </p:sp>
    </p:spTree>
    <p:extLst>
      <p:ext uri="{BB962C8B-B14F-4D97-AF65-F5344CB8AC3E}">
        <p14:creationId xmlns:p14="http://schemas.microsoft.com/office/powerpoint/2010/main" val="99531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a screenshot of Android requesting permissions at runtime on</a:t>
            </a:r>
            <a:r>
              <a:rPr lang="en-US" baseline="0" dirty="0" smtClean="0"/>
              <a:t> a device running Marshmallow. Permissions can be toggled after they have been granted.</a:t>
            </a:r>
            <a:endParaRPr lang="en-US" dirty="0"/>
          </a:p>
        </p:txBody>
      </p:sp>
    </p:spTree>
    <p:extLst>
      <p:ext uri="{BB962C8B-B14F-4D97-AF65-F5344CB8AC3E}">
        <p14:creationId xmlns:p14="http://schemas.microsoft.com/office/powerpoint/2010/main" val="536815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dirty="0"/>
          </a:p>
        </p:txBody>
      </p:sp>
      <p:cxnSp>
        <p:nvCxnSpPr>
          <p:cNvPr id="11" name="Shape 11"/>
          <p:cNvCxnSpPr/>
          <p:nvPr/>
        </p:nvCxnSpPr>
        <p:spPr>
          <a:xfrm>
            <a:off x="641934" y="3597500"/>
            <a:ext cx="390299" cy="0"/>
          </a:xfrm>
          <a:prstGeom prst="straightConnector1">
            <a:avLst/>
          </a:prstGeom>
          <a:noFill/>
          <a:ln w="28575" cap="flat" cmpd="sng">
            <a:solidFill>
              <a:schemeClr val="accent1"/>
            </a:solidFill>
            <a:prstDash val="solid"/>
            <a:round/>
            <a:headEnd type="none" w="med" len="med"/>
            <a:tailEnd type="none" w="med" len="med"/>
          </a:ln>
        </p:spPr>
      </p:cxnSp>
      <p:sp>
        <p:nvSpPr>
          <p:cNvPr id="12" name="Shape 12"/>
          <p:cNvSpPr txBox="1">
            <a:spLocks noGrp="1"/>
          </p:cNvSpPr>
          <p:nvPr>
            <p:ph type="ctrTitle"/>
          </p:nvPr>
        </p:nvSpPr>
        <p:spPr>
          <a:xfrm>
            <a:off x="512700" y="1893300"/>
            <a:ext cx="8118600" cy="1522800"/>
          </a:xfrm>
          <a:prstGeom prst="rect">
            <a:avLst/>
          </a:prstGeom>
        </p:spPr>
        <p:txBody>
          <a:bodyPr lIns="91425" tIns="91425" rIns="91425" bIns="91425" anchor="b" anchorCtr="0"/>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a:endParaRPr/>
          </a:p>
        </p:txBody>
      </p:sp>
      <p:sp>
        <p:nvSpPr>
          <p:cNvPr id="13" name="Shape 13"/>
          <p:cNvSpPr txBox="1">
            <a:spLocks noGrp="1"/>
          </p:cNvSpPr>
          <p:nvPr>
            <p:ph type="subTitle" idx="1"/>
          </p:nvPr>
        </p:nvSpPr>
        <p:spPr>
          <a:xfrm>
            <a:off x="512700" y="3840639"/>
            <a:ext cx="8118600" cy="787500"/>
          </a:xfrm>
          <a:prstGeom prst="rect">
            <a:avLst/>
          </a:prstGeom>
        </p:spPr>
        <p:txBody>
          <a:bodyPr lIns="91425" tIns="91425" rIns="91425" bIns="91425" anchor="t" anchorCtr="0"/>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a:endParaRPr/>
          </a:p>
        </p:txBody>
      </p:sp>
      <p:sp>
        <p:nvSpPr>
          <p:cNvPr id="14" name="Shape 1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039650"/>
            <a:ext cx="8520600" cy="2106300"/>
          </a:xfrm>
          <a:prstGeom prst="rect">
            <a:avLst/>
          </a:prstGeom>
        </p:spPr>
        <p:txBody>
          <a:bodyPr lIns="91425" tIns="91425" rIns="91425" bIns="91425" anchor="b" anchorCtr="0"/>
          <a:lstStyle>
            <a:lvl1pPr lvl="0" algn="ctr">
              <a:spcBef>
                <a:spcPts val="0"/>
              </a:spcBef>
              <a:buSzPct val="100000"/>
              <a:defRPr sz="14000" b="1"/>
            </a:lvl1pPr>
            <a:lvl2pPr lvl="1" algn="ctr">
              <a:spcBef>
                <a:spcPts val="0"/>
              </a:spcBef>
              <a:buSzPct val="100000"/>
              <a:defRPr sz="14000" b="1"/>
            </a:lvl2pPr>
            <a:lvl3pPr lvl="2" algn="ctr">
              <a:spcBef>
                <a:spcPts val="0"/>
              </a:spcBef>
              <a:buSzPct val="100000"/>
              <a:defRPr sz="14000" b="1"/>
            </a:lvl3pPr>
            <a:lvl4pPr lvl="3" algn="ctr">
              <a:spcBef>
                <a:spcPts val="0"/>
              </a:spcBef>
              <a:buSzPct val="100000"/>
              <a:defRPr sz="14000" b="1"/>
            </a:lvl4pPr>
            <a:lvl5pPr lvl="4" algn="ctr">
              <a:spcBef>
                <a:spcPts val="0"/>
              </a:spcBef>
              <a:buSzPct val="100000"/>
              <a:defRPr sz="14000" b="1"/>
            </a:lvl5pPr>
            <a:lvl6pPr lvl="5" algn="ctr">
              <a:spcBef>
                <a:spcPts val="0"/>
              </a:spcBef>
              <a:buSzPct val="100000"/>
              <a:defRPr sz="14000" b="1"/>
            </a:lvl6pPr>
            <a:lvl7pPr lvl="6" algn="ctr">
              <a:spcBef>
                <a:spcPts val="0"/>
              </a:spcBef>
              <a:buSzPct val="100000"/>
              <a:defRPr sz="14000" b="1"/>
            </a:lvl7pPr>
            <a:lvl8pPr lvl="7" algn="ctr">
              <a:spcBef>
                <a:spcPts val="0"/>
              </a:spcBef>
              <a:buSzPct val="100000"/>
              <a:defRPr sz="14000" b="1"/>
            </a:lvl8pPr>
            <a:lvl9pPr lvl="8" algn="ctr">
              <a:spcBef>
                <a:spcPts val="0"/>
              </a:spcBef>
              <a:buSzPct val="100000"/>
              <a:defRPr sz="14000" b="1"/>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5"/>
        <p:cNvGrpSpPr/>
        <p:nvPr/>
      </p:nvGrpSpPr>
      <p:grpSpPr>
        <a:xfrm>
          <a:off x="0" y="0"/>
          <a:ext cx="0" cy="0"/>
          <a:chOff x="0" y="0"/>
          <a:chExt cx="0" cy="0"/>
        </a:xfrm>
      </p:grpSpPr>
      <p:cxnSp>
        <p:nvCxnSpPr>
          <p:cNvPr id="16" name="Shape 16"/>
          <p:cNvCxnSpPr/>
          <p:nvPr/>
        </p:nvCxnSpPr>
        <p:spPr>
          <a:xfrm>
            <a:off x="641934" y="3597500"/>
            <a:ext cx="390299" cy="0"/>
          </a:xfrm>
          <a:prstGeom prst="straightConnector1">
            <a:avLst/>
          </a:prstGeom>
          <a:noFill/>
          <a:ln w="28575" cap="flat" cmpd="sng">
            <a:solidFill>
              <a:schemeClr val="lt2"/>
            </a:solidFill>
            <a:prstDash val="solid"/>
            <a:round/>
            <a:headEnd type="none" w="med" len="med"/>
            <a:tailEnd type="none" w="med" len="med"/>
          </a:ln>
        </p:spPr>
      </p:cxnSp>
      <p:sp>
        <p:nvSpPr>
          <p:cNvPr id="17" name="Shape 17"/>
          <p:cNvSpPr txBox="1">
            <a:spLocks noGrp="1"/>
          </p:cNvSpPr>
          <p:nvPr>
            <p:ph type="title"/>
          </p:nvPr>
        </p:nvSpPr>
        <p:spPr>
          <a:xfrm>
            <a:off x="512700" y="1893300"/>
            <a:ext cx="8118600" cy="1522800"/>
          </a:xfrm>
          <a:prstGeom prst="rect">
            <a:avLst/>
          </a:prstGeom>
        </p:spPr>
        <p:txBody>
          <a:bodyPr lIns="91425" tIns="91425" rIns="91425" bIns="91425" anchor="b" anchorCtr="0"/>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a:endParaRPr/>
          </a:p>
        </p:txBody>
      </p:sp>
      <p:sp>
        <p:nvSpPr>
          <p:cNvPr id="18" name="Shape 1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dirty="0"/>
          </a:p>
        </p:txBody>
      </p:sp>
      <p:sp>
        <p:nvSpPr>
          <p:cNvPr id="21" name="Shape 21"/>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71600"/>
            <a:ext cx="8520600" cy="3397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71675"/>
            <a:ext cx="3999900" cy="3397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71675"/>
            <a:ext cx="3999900" cy="3397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5604000" cy="4090800"/>
          </a:xfrm>
          <a:prstGeom prst="rect">
            <a:avLst/>
          </a:prstGeom>
        </p:spPr>
        <p:txBody>
          <a:bodyPr lIns="91425" tIns="91425" rIns="91425" bIns="91425" anchor="ctr" anchorCtr="0"/>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a:endParaRPr/>
          </a:p>
        </p:txBody>
      </p:sp>
      <p:sp>
        <p:nvSpPr>
          <p:cNvPr id="38" name="Shape 3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dirty="0"/>
          </a:p>
        </p:txBody>
      </p:sp>
      <p:cxnSp>
        <p:nvCxnSpPr>
          <p:cNvPr id="41" name="Shape 41"/>
          <p:cNvCxnSpPr/>
          <p:nvPr/>
        </p:nvCxnSpPr>
        <p:spPr>
          <a:xfrm>
            <a:off x="5029675" y="4495500"/>
            <a:ext cx="686400" cy="0"/>
          </a:xfrm>
          <a:prstGeom prst="straightConnector1">
            <a:avLst/>
          </a:prstGeom>
          <a:noFill/>
          <a:ln w="19050" cap="flat" cmpd="sng">
            <a:solidFill>
              <a:schemeClr val="lt2"/>
            </a:solidFill>
            <a:prstDash val="solid"/>
            <a:round/>
            <a:headEnd type="none" w="med" len="med"/>
            <a:tailEnd type="none" w="med" len="med"/>
          </a:ln>
        </p:spPr>
      </p:cxnSp>
      <p:sp>
        <p:nvSpPr>
          <p:cNvPr id="42" name="Shape 42"/>
          <p:cNvSpPr txBox="1">
            <a:spLocks noGrp="1"/>
          </p:cNvSpPr>
          <p:nvPr>
            <p:ph type="title"/>
          </p:nvPr>
        </p:nvSpPr>
        <p:spPr>
          <a:xfrm>
            <a:off x="265500" y="1382350"/>
            <a:ext cx="4045200" cy="1333200"/>
          </a:xfrm>
          <a:prstGeom prst="rect">
            <a:avLst/>
          </a:prstGeom>
        </p:spPr>
        <p:txBody>
          <a:bodyPr lIns="91425" tIns="91425" rIns="91425" bIns="91425" anchor="b" anchorCtr="0"/>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a:endParaRPr/>
          </a:p>
        </p:txBody>
      </p:sp>
      <p:sp>
        <p:nvSpPr>
          <p:cNvPr id="43" name="Shape 43"/>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8" name="Shape 4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13200"/>
          </a:xfrm>
          <a:prstGeom prst="rect">
            <a:avLst/>
          </a:prstGeom>
          <a:noFill/>
          <a:ln>
            <a:noFill/>
          </a:ln>
        </p:spPr>
        <p:txBody>
          <a:bodyPr lIns="91425" tIns="91425" rIns="91425" bIns="91425" anchor="t" anchorCtr="0"/>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311700" y="1171600"/>
            <a:ext cx="8520600" cy="3397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endParaRPr lang="en" sz="1000">
              <a:solidFill>
                <a:schemeClr val="dk1"/>
              </a:solidFill>
              <a:latin typeface="Old Standard TT"/>
              <a:ea typeface="Old Standard TT"/>
              <a:cs typeface="Old Standard TT"/>
              <a:sym typeface="Old Standard T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source.android.com/"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lifehacker.com/some-android-6-0-apps-may-not-know-to-ask-for-permissio-1735380654" TargetMode="External"/><Relationship Id="rId5" Type="http://schemas.openxmlformats.org/officeDocument/2006/relationships/hyperlink" Target="http://www.androidpolice.com/2011/02/06/rovio-explainswhy-the-sms-permission-was-introduced-in-angry-birds-v1-5-1/" TargetMode="External"/><Relationship Id="rId4" Type="http://schemas.openxmlformats.org/officeDocument/2006/relationships/hyperlink" Target="https://www.google.com/design/spec/patterns/permissions.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Shape 59"/>
          <p:cNvPicPr preferRelativeResize="0"/>
          <p:nvPr/>
        </p:nvPicPr>
        <p:blipFill>
          <a:blip r:embed="rId3">
            <a:alphaModFix/>
          </a:blip>
          <a:stretch>
            <a:fillRect/>
          </a:stretch>
        </p:blipFill>
        <p:spPr>
          <a:xfrm rot="-531553">
            <a:off x="6284874" y="217324"/>
            <a:ext cx="3062832" cy="3105175"/>
          </a:xfrm>
          <a:prstGeom prst="rect">
            <a:avLst/>
          </a:prstGeom>
          <a:noFill/>
          <a:ln>
            <a:noFill/>
          </a:ln>
        </p:spPr>
      </p:pic>
      <p:sp>
        <p:nvSpPr>
          <p:cNvPr id="60" name="Shape 60"/>
          <p:cNvSpPr txBox="1">
            <a:spLocks noGrp="1"/>
          </p:cNvSpPr>
          <p:nvPr>
            <p:ph type="ctrTitle"/>
          </p:nvPr>
        </p:nvSpPr>
        <p:spPr>
          <a:xfrm>
            <a:off x="512700" y="1757225"/>
            <a:ext cx="8118600" cy="1993200"/>
          </a:xfrm>
          <a:prstGeom prst="rect">
            <a:avLst/>
          </a:prstGeom>
        </p:spPr>
        <p:txBody>
          <a:bodyPr lIns="91425" tIns="91425" rIns="91425" bIns="91425" anchor="b" anchorCtr="0">
            <a:noAutofit/>
          </a:bodyPr>
          <a:lstStyle/>
          <a:p>
            <a:pPr lvl="0">
              <a:spcBef>
                <a:spcPts val="0"/>
              </a:spcBef>
              <a:buNone/>
            </a:pPr>
            <a:r>
              <a:rPr lang="en" dirty="0"/>
              <a:t>Web of Trust for Better Privacy Protection in Android Applications</a:t>
            </a:r>
          </a:p>
        </p:txBody>
      </p:sp>
      <p:sp>
        <p:nvSpPr>
          <p:cNvPr id="61" name="Shape 61"/>
          <p:cNvSpPr txBox="1"/>
          <p:nvPr/>
        </p:nvSpPr>
        <p:spPr>
          <a:xfrm>
            <a:off x="0" y="4559653"/>
            <a:ext cx="9099600" cy="948000"/>
          </a:xfrm>
          <a:prstGeom prst="rect">
            <a:avLst/>
          </a:prstGeom>
          <a:noFill/>
          <a:ln>
            <a:noFill/>
          </a:ln>
        </p:spPr>
        <p:txBody>
          <a:bodyPr lIns="91425" tIns="91425" rIns="91425" bIns="91425" anchor="t" anchorCtr="0">
            <a:noAutofit/>
          </a:bodyPr>
          <a:lstStyle/>
          <a:p>
            <a:pPr lvl="0" algn="r" rtl="0">
              <a:spcBef>
                <a:spcPts val="0"/>
              </a:spcBef>
              <a:buNone/>
            </a:pPr>
            <a:r>
              <a:rPr lang="en" dirty="0">
                <a:solidFill>
                  <a:srgbClr val="FFFFFF"/>
                </a:solidFill>
              </a:rPr>
              <a:t>Supervisor: Dr. Kasun de Zoysa</a:t>
            </a:r>
          </a:p>
          <a:p>
            <a:pPr marL="914400" lvl="0" indent="457200" algn="r" rtl="0">
              <a:spcBef>
                <a:spcPts val="0"/>
              </a:spcBef>
              <a:buNone/>
            </a:pPr>
            <a:endParaRPr lang="en" dirty="0">
              <a:solidFill>
                <a:srgbClr val="FFFFFF"/>
              </a:solidFill>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Shape 105"/>
          <p:cNvPicPr preferRelativeResize="0"/>
          <p:nvPr/>
        </p:nvPicPr>
        <p:blipFill>
          <a:blip r:embed="rId3">
            <a:alphaModFix/>
          </a:blip>
          <a:stretch>
            <a:fillRect/>
          </a:stretch>
        </p:blipFill>
        <p:spPr>
          <a:xfrm>
            <a:off x="663150" y="1183750"/>
            <a:ext cx="2227350" cy="3959750"/>
          </a:xfrm>
          <a:prstGeom prst="rect">
            <a:avLst/>
          </a:prstGeom>
          <a:noFill/>
          <a:ln>
            <a:noFill/>
          </a:ln>
        </p:spPr>
      </p:pic>
      <p:pic>
        <p:nvPicPr>
          <p:cNvPr id="106" name="Shape 106"/>
          <p:cNvPicPr preferRelativeResize="0"/>
          <p:nvPr/>
        </p:nvPicPr>
        <p:blipFill>
          <a:blip r:embed="rId4">
            <a:alphaModFix/>
          </a:blip>
          <a:stretch>
            <a:fillRect/>
          </a:stretch>
        </p:blipFill>
        <p:spPr>
          <a:xfrm>
            <a:off x="5057175" y="1183750"/>
            <a:ext cx="2387399" cy="3959750"/>
          </a:xfrm>
          <a:prstGeom prst="rect">
            <a:avLst/>
          </a:prstGeom>
          <a:noFill/>
          <a:ln>
            <a:noFill/>
          </a:ln>
        </p:spPr>
      </p:pic>
      <p:cxnSp>
        <p:nvCxnSpPr>
          <p:cNvPr id="107" name="Shape 107"/>
          <p:cNvCxnSpPr/>
          <p:nvPr/>
        </p:nvCxnSpPr>
        <p:spPr>
          <a:xfrm>
            <a:off x="5909925" y="1777400"/>
            <a:ext cx="681900" cy="0"/>
          </a:xfrm>
          <a:prstGeom prst="straightConnector1">
            <a:avLst/>
          </a:prstGeom>
          <a:noFill/>
          <a:ln w="9525" cap="flat" cmpd="sng">
            <a:solidFill>
              <a:schemeClr val="dk2"/>
            </a:solidFill>
            <a:prstDash val="solid"/>
            <a:round/>
            <a:headEnd type="none" w="lg" len="lg"/>
            <a:tailEnd type="triangle" w="lg" len="lg"/>
          </a:ln>
        </p:spPr>
      </p:cxnSp>
      <p:sp>
        <p:nvSpPr>
          <p:cNvPr id="108" name="Shape 108"/>
          <p:cNvSpPr txBox="1">
            <a:spLocks noGrp="1"/>
          </p:cNvSpPr>
          <p:nvPr>
            <p:ph type="title"/>
          </p:nvPr>
        </p:nvSpPr>
        <p:spPr>
          <a:xfrm>
            <a:off x="494874" y="0"/>
            <a:ext cx="8520600" cy="613200"/>
          </a:xfrm>
          <a:prstGeom prst="rect">
            <a:avLst/>
          </a:prstGeom>
        </p:spPr>
        <p:txBody>
          <a:bodyPr lIns="91425" tIns="91425" rIns="91425" bIns="91425" anchor="t" anchorCtr="0">
            <a:noAutofit/>
          </a:bodyPr>
          <a:lstStyle/>
          <a:p>
            <a:pPr lvl="0" rtl="0">
              <a:spcBef>
                <a:spcPts val="0"/>
              </a:spcBef>
              <a:buNone/>
            </a:pPr>
            <a:r>
              <a:rPr lang="en" dirty="0" smtClean="0"/>
              <a:t>Problem? Unclear Permissions</a:t>
            </a:r>
            <a:endParaRPr lang="en" dirty="0"/>
          </a:p>
        </p:txBody>
      </p:sp>
      <p:sp>
        <p:nvSpPr>
          <p:cNvPr id="109" name="Shape 109"/>
          <p:cNvSpPr txBox="1">
            <a:spLocks noGrp="1"/>
          </p:cNvSpPr>
          <p:nvPr>
            <p:ph type="body" idx="1"/>
          </p:nvPr>
        </p:nvSpPr>
        <p:spPr>
          <a:xfrm>
            <a:off x="0" y="613200"/>
            <a:ext cx="9334500" cy="463125"/>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en" dirty="0"/>
              <a:t>Reasons for applications requesting permission left </a:t>
            </a:r>
            <a:r>
              <a:rPr lang="en" dirty="0" smtClean="0"/>
              <a:t>unexplained causing confusion </a:t>
            </a:r>
            <a:r>
              <a:rPr lang="en" sz="1000" dirty="0" smtClean="0"/>
              <a:t>[5]</a:t>
            </a:r>
          </a:p>
          <a:p>
            <a:pPr lvl="0" rtl="0">
              <a:spcBef>
                <a:spcPts val="0"/>
              </a:spcBef>
            </a:pPr>
            <a:r>
              <a:rPr lang="en" dirty="0" smtClean="0"/>
              <a:t/>
            </a:r>
            <a:br>
              <a:rPr lang="en" dirty="0" smtClean="0"/>
            </a:br>
            <a:r>
              <a:rPr lang="en" dirty="0" smtClean="0"/>
              <a:t/>
            </a:r>
            <a:br>
              <a:rPr lang="en" dirty="0" smtClean="0"/>
            </a:br>
            <a:r>
              <a:rPr lang="en" dirty="0" smtClean="0"/>
              <a:t/>
            </a:r>
            <a:br>
              <a:rPr lang="en" dirty="0" smtClean="0"/>
            </a:br>
            <a:r>
              <a:rPr lang="en" dirty="0" smtClean="0"/>
              <a:t/>
            </a:r>
            <a:br>
              <a:rPr lang="en" dirty="0" smtClean="0"/>
            </a:br>
            <a:endParaRPr lang="en" dirty="0"/>
          </a:p>
        </p:txBody>
      </p:sp>
      <p:sp>
        <p:nvSpPr>
          <p:cNvPr id="2" name="Right Arrow 1"/>
          <p:cNvSpPr/>
          <p:nvPr/>
        </p:nvSpPr>
        <p:spPr>
          <a:xfrm>
            <a:off x="3324225" y="2371725"/>
            <a:ext cx="1343050" cy="485775"/>
          </a:xfrm>
          <a:prstGeom prst="rightArrow">
            <a:avLst/>
          </a:prstGeom>
          <a:ln>
            <a:solidFill>
              <a:schemeClr val="bg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613200"/>
          </a:xfrm>
        </p:spPr>
        <p:txBody>
          <a:bodyPr/>
          <a:lstStyle/>
          <a:p>
            <a:r>
              <a:rPr lang="en-US" dirty="0" smtClean="0"/>
              <a:t>Problem? Unexpected Permission Access</a:t>
            </a:r>
            <a:endParaRPr lang="en-US" dirty="0"/>
          </a:p>
        </p:txBody>
      </p:sp>
      <p:sp>
        <p:nvSpPr>
          <p:cNvPr id="3" name="Text Placeholder 2"/>
          <p:cNvSpPr>
            <a:spLocks noGrp="1"/>
          </p:cNvSpPr>
          <p:nvPr>
            <p:ph type="body" idx="1"/>
          </p:nvPr>
        </p:nvSpPr>
        <p:spPr>
          <a:xfrm>
            <a:off x="311700" y="554040"/>
            <a:ext cx="8520600" cy="3002197"/>
          </a:xfrm>
        </p:spPr>
        <p:txBody>
          <a:bodyPr/>
          <a:lstStyle/>
          <a:p>
            <a:pPr marL="285750" indent="-285750">
              <a:buFont typeface="Arial" panose="020B0604020202020204" pitchFamily="34" charset="0"/>
              <a:buChar char="•"/>
            </a:pPr>
            <a:r>
              <a:rPr lang="en-US" dirty="0" smtClean="0"/>
              <a:t>Studies have shown that permission requests do not necessarily take place while the application is running visibly</a:t>
            </a:r>
          </a:p>
          <a:p>
            <a:pPr marL="285750" indent="-285750">
              <a:buFont typeface="Arial" panose="020B0604020202020204" pitchFamily="34" charset="0"/>
              <a:buChar char="•"/>
            </a:pPr>
            <a:r>
              <a:rPr lang="en-US" dirty="0" smtClean="0"/>
              <a:t>Only 0.04% of location requests result in the GPS indicator appearing on the bar</a:t>
            </a:r>
          </a:p>
          <a:p>
            <a:pPr marL="285750" indent="-285750">
              <a:buFont typeface="Arial" panose="020B0604020202020204" pitchFamily="34" charset="0"/>
              <a:buChar char="•"/>
            </a:pPr>
            <a:r>
              <a:rPr lang="en-US" dirty="0" smtClean="0"/>
              <a:t>Location accessed through cellular network, </a:t>
            </a:r>
            <a:r>
              <a:rPr lang="en-US" dirty="0" err="1" smtClean="0"/>
              <a:t>wifi</a:t>
            </a:r>
            <a:r>
              <a:rPr lang="en-US" dirty="0" smtClean="0"/>
              <a:t> state, browser data etc. These are not ‘dangerous’ permissions and are allowed</a:t>
            </a:r>
            <a:r>
              <a:rPr lang="en-US" sz="1100" dirty="0" smtClean="0"/>
              <a:t>[6]</a:t>
            </a:r>
          </a:p>
          <a:p>
            <a:pPr marL="285750" lvl="0" indent="-285750">
              <a:buClr>
                <a:srgbClr val="000000"/>
              </a:buClr>
              <a:buFont typeface="Arial" panose="020B0604020202020204" pitchFamily="34" charset="0"/>
              <a:buChar char="•"/>
            </a:pPr>
            <a:r>
              <a:rPr lang="en-US" dirty="0">
                <a:solidFill>
                  <a:srgbClr val="000000"/>
                </a:solidFill>
              </a:rPr>
              <a:t>Over 50% of applications that are granted location access later share the information with advertisers for targeted marketing</a:t>
            </a:r>
            <a:r>
              <a:rPr lang="en-US" sz="1100" dirty="0">
                <a:solidFill>
                  <a:srgbClr val="000000"/>
                </a:solidFill>
              </a:rPr>
              <a:t>[7]</a:t>
            </a:r>
          </a:p>
          <a:p>
            <a:pPr marL="285750" indent="-285750">
              <a:buFont typeface="Arial" panose="020B0604020202020204" pitchFamily="34" charset="0"/>
              <a:buChar char="•"/>
            </a:pPr>
            <a:endParaRPr lang="en-US" sz="1100"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6894270" y="3284991"/>
            <a:ext cx="1815394" cy="1650572"/>
          </a:xfrm>
          <a:prstGeom prst="rect">
            <a:avLst/>
          </a:prstGeom>
        </p:spPr>
      </p:pic>
    </p:spTree>
    <p:extLst>
      <p:ext uri="{BB962C8B-B14F-4D97-AF65-F5344CB8AC3E}">
        <p14:creationId xmlns:p14="http://schemas.microsoft.com/office/powerpoint/2010/main" val="1538110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21175"/>
            <a:ext cx="8520600" cy="613200"/>
          </a:xfrm>
        </p:spPr>
        <p:txBody>
          <a:bodyPr/>
          <a:lstStyle/>
          <a:p>
            <a:r>
              <a:rPr lang="en-US" dirty="0" smtClean="0"/>
              <a:t>Problem? Legitimate Requests Denied </a:t>
            </a:r>
            <a:endParaRPr lang="en-US" dirty="0"/>
          </a:p>
        </p:txBody>
      </p:sp>
      <p:sp>
        <p:nvSpPr>
          <p:cNvPr id="3" name="Text Placeholder 2"/>
          <p:cNvSpPr>
            <a:spLocks noGrp="1"/>
          </p:cNvSpPr>
          <p:nvPr>
            <p:ph type="body" idx="1"/>
          </p:nvPr>
        </p:nvSpPr>
        <p:spPr>
          <a:xfrm>
            <a:off x="311700" y="734375"/>
            <a:ext cx="8520600" cy="3010908"/>
          </a:xfrm>
        </p:spPr>
        <p:txBody>
          <a:bodyPr/>
          <a:lstStyle/>
          <a:p>
            <a:pPr marL="285750" indent="-285750">
              <a:buFont typeface="Arial" panose="020B0604020202020204" pitchFamily="34" charset="0"/>
              <a:buChar char="•"/>
            </a:pPr>
            <a:r>
              <a:rPr lang="en-US" dirty="0" smtClean="0"/>
              <a:t>Some requests for legitimate permissions are not allowed because users assume it is a breach of privacy</a:t>
            </a:r>
          </a:p>
          <a:p>
            <a:pPr marL="285750" indent="-285750">
              <a:buFont typeface="Arial" panose="020B0604020202020204" pitchFamily="34" charset="0"/>
              <a:buChar char="•"/>
            </a:pPr>
            <a:r>
              <a:rPr lang="en-US" dirty="0" err="1" smtClean="0"/>
              <a:t>AngryBirds</a:t>
            </a:r>
            <a:r>
              <a:rPr lang="en-US" dirty="0" smtClean="0"/>
              <a:t> WRITE_SMS permission denied by most users, resulting in new levels being inaccessible</a:t>
            </a:r>
            <a:r>
              <a:rPr lang="en-US" sz="1100" dirty="0" smtClean="0"/>
              <a:t>[8]</a:t>
            </a:r>
          </a:p>
          <a:p>
            <a:pPr marL="285750" indent="-285750">
              <a:buFont typeface="Arial" panose="020B0604020202020204" pitchFamily="34" charset="0"/>
              <a:buChar char="•"/>
            </a:pPr>
            <a:r>
              <a:rPr lang="en-US" dirty="0" smtClean="0"/>
              <a:t>Google+ storage permission is denied by most users, resulting in thumbnails not being saved</a:t>
            </a:r>
            <a:r>
              <a:rPr lang="en-US" sz="1100" dirty="0" smtClean="0"/>
              <a:t>[9]</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5057" y="3140548"/>
            <a:ext cx="1753886" cy="1796664"/>
          </a:xfrm>
          <a:prstGeom prst="rect">
            <a:avLst/>
          </a:prstGeom>
        </p:spPr>
      </p:pic>
    </p:spTree>
    <p:extLst>
      <p:ext uri="{BB962C8B-B14F-4D97-AF65-F5344CB8AC3E}">
        <p14:creationId xmlns:p14="http://schemas.microsoft.com/office/powerpoint/2010/main" val="3938137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613200"/>
          </a:xfrm>
        </p:spPr>
        <p:txBody>
          <a:bodyPr/>
          <a:lstStyle/>
          <a:p>
            <a:r>
              <a:rPr lang="en-US" dirty="0" smtClean="0"/>
              <a:t>Other problems?</a:t>
            </a:r>
            <a:endParaRPr lang="en-US" dirty="0"/>
          </a:p>
        </p:txBody>
      </p:sp>
      <p:sp>
        <p:nvSpPr>
          <p:cNvPr id="3" name="Text Placeholder 2"/>
          <p:cNvSpPr>
            <a:spLocks noGrp="1"/>
          </p:cNvSpPr>
          <p:nvPr>
            <p:ph type="body" idx="1"/>
          </p:nvPr>
        </p:nvSpPr>
        <p:spPr>
          <a:xfrm>
            <a:off x="311700" y="951403"/>
            <a:ext cx="8520600" cy="3397200"/>
          </a:xfrm>
        </p:spPr>
        <p:txBody>
          <a:bodyPr/>
          <a:lstStyle/>
          <a:p>
            <a:pPr marL="285750" indent="-285750">
              <a:buFont typeface="Arial" panose="020B0604020202020204" pitchFamily="34" charset="0"/>
              <a:buChar char="•"/>
            </a:pPr>
            <a:r>
              <a:rPr lang="en-US" b="1" dirty="0"/>
              <a:t>Permission creep</a:t>
            </a:r>
            <a:r>
              <a:rPr lang="en-US" dirty="0"/>
              <a:t/>
            </a:r>
            <a:br>
              <a:rPr lang="en-US" dirty="0"/>
            </a:br>
            <a:r>
              <a:rPr lang="en-US" dirty="0"/>
              <a:t>Applications require more permissions than are required, which can be exploited by other </a:t>
            </a:r>
            <a:r>
              <a:rPr lang="en-US" dirty="0" smtClean="0"/>
              <a:t>apps</a:t>
            </a:r>
          </a:p>
          <a:p>
            <a:pPr marL="285750" indent="-285750">
              <a:buFont typeface="Arial" panose="020B0604020202020204" pitchFamily="34" charset="0"/>
              <a:buChar char="•"/>
            </a:pPr>
            <a:r>
              <a:rPr lang="en-US" b="1" dirty="0" smtClean="0"/>
              <a:t>Capability Leak(Permission re-delegation)</a:t>
            </a:r>
            <a:r>
              <a:rPr lang="en-US" dirty="0" smtClean="0"/>
              <a:t/>
            </a:r>
            <a:br>
              <a:rPr lang="en-US" dirty="0" smtClean="0"/>
            </a:br>
            <a:r>
              <a:rPr lang="en-US" dirty="0" smtClean="0"/>
              <a:t>Apps with permission provide service for underprivileged apps</a:t>
            </a:r>
          </a:p>
          <a:p>
            <a:pPr marL="285750" indent="-285750">
              <a:buFont typeface="Arial" panose="020B0604020202020204" pitchFamily="34" charset="0"/>
              <a:buChar char="•"/>
            </a:pPr>
            <a:r>
              <a:rPr lang="en-US" b="1" dirty="0" smtClean="0"/>
              <a:t>Data remaining after uninstallation</a:t>
            </a:r>
            <a:r>
              <a:rPr lang="en-US" dirty="0" smtClean="0"/>
              <a:t/>
            </a:r>
            <a:br>
              <a:rPr lang="en-US" dirty="0" smtClean="0"/>
            </a:br>
            <a:r>
              <a:rPr lang="en-US" dirty="0" err="1" smtClean="0"/>
              <a:t>Uninstallation</a:t>
            </a:r>
            <a:r>
              <a:rPr lang="en-US" dirty="0" smtClean="0"/>
              <a:t> removes UID but not permission related data</a:t>
            </a:r>
          </a:p>
        </p:txBody>
      </p:sp>
    </p:spTree>
    <p:extLst>
      <p:ext uri="{BB962C8B-B14F-4D97-AF65-F5344CB8AC3E}">
        <p14:creationId xmlns:p14="http://schemas.microsoft.com/office/powerpoint/2010/main" val="14532480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613200"/>
          </a:xfrm>
        </p:spPr>
        <p:txBody>
          <a:bodyPr/>
          <a:lstStyle/>
          <a:p>
            <a:r>
              <a:rPr lang="en-US" dirty="0" smtClean="0"/>
              <a:t>Research Goal</a:t>
            </a:r>
            <a:endParaRPr lang="en-US" dirty="0"/>
          </a:p>
        </p:txBody>
      </p:sp>
      <p:sp>
        <p:nvSpPr>
          <p:cNvPr id="3" name="Text Placeholder 2"/>
          <p:cNvSpPr>
            <a:spLocks noGrp="1"/>
          </p:cNvSpPr>
          <p:nvPr>
            <p:ph type="body" idx="1"/>
          </p:nvPr>
        </p:nvSpPr>
        <p:spPr>
          <a:xfrm>
            <a:off x="311700" y="613200"/>
            <a:ext cx="8520600" cy="815550"/>
          </a:xfrm>
        </p:spPr>
        <p:txBody>
          <a:bodyPr/>
          <a:lstStyle/>
          <a:p>
            <a:r>
              <a:rPr lang="en-US" dirty="0" smtClean="0"/>
              <a:t>Propose and evaluate a user-driven privacy model to overcome the problems caused due to improper permission handling in android applications.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253" y="1866586"/>
            <a:ext cx="2030051" cy="2030051"/>
          </a:xfrm>
          <a:prstGeom prst="rect">
            <a:avLst/>
          </a:prstGeom>
        </p:spPr>
      </p:pic>
      <p:pic>
        <p:nvPicPr>
          <p:cNvPr id="5" name="Picture 4"/>
          <p:cNvPicPr>
            <a:picLocks noChangeAspect="1"/>
          </p:cNvPicPr>
          <p:nvPr/>
        </p:nvPicPr>
        <p:blipFill>
          <a:blip r:embed="rId4"/>
          <a:stretch>
            <a:fillRect/>
          </a:stretch>
        </p:blipFill>
        <p:spPr>
          <a:xfrm>
            <a:off x="6765375" y="1755668"/>
            <a:ext cx="2066925" cy="2330554"/>
          </a:xfrm>
          <a:prstGeom prst="rect">
            <a:avLst/>
          </a:prstGeom>
        </p:spPr>
      </p:pic>
      <p:pic>
        <p:nvPicPr>
          <p:cNvPr id="6" name="Picture 5"/>
          <p:cNvPicPr>
            <a:picLocks noChangeAspect="1"/>
          </p:cNvPicPr>
          <p:nvPr/>
        </p:nvPicPr>
        <p:blipFill>
          <a:blip r:embed="rId5"/>
          <a:stretch>
            <a:fillRect/>
          </a:stretch>
        </p:blipFill>
        <p:spPr>
          <a:xfrm flipH="1">
            <a:off x="2653091" y="1755668"/>
            <a:ext cx="3053275" cy="2330555"/>
          </a:xfrm>
          <a:prstGeom prst="rect">
            <a:avLst/>
          </a:prstGeom>
        </p:spPr>
      </p:pic>
      <p:sp>
        <p:nvSpPr>
          <p:cNvPr id="7" name="Right Arrow 6"/>
          <p:cNvSpPr/>
          <p:nvPr/>
        </p:nvSpPr>
        <p:spPr>
          <a:xfrm>
            <a:off x="1952714" y="2314053"/>
            <a:ext cx="495300" cy="247650"/>
          </a:xfrm>
          <a:prstGeom prst="rightArrow">
            <a:avLst/>
          </a:prstGeom>
          <a:ln>
            <a:solidFill>
              <a:schemeClr val="bg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6"/>
          <a:stretch>
            <a:fillRect/>
          </a:stretch>
        </p:blipFill>
        <p:spPr>
          <a:xfrm rot="10800000">
            <a:off x="1883898" y="2765483"/>
            <a:ext cx="524301" cy="310923"/>
          </a:xfrm>
          <a:prstGeom prst="rect">
            <a:avLst/>
          </a:prstGeom>
        </p:spPr>
      </p:pic>
      <p:pic>
        <p:nvPicPr>
          <p:cNvPr id="9" name="Picture 8"/>
          <p:cNvPicPr>
            <a:picLocks noChangeAspect="1"/>
          </p:cNvPicPr>
          <p:nvPr/>
        </p:nvPicPr>
        <p:blipFill>
          <a:blip r:embed="rId7"/>
          <a:stretch>
            <a:fillRect/>
          </a:stretch>
        </p:blipFill>
        <p:spPr>
          <a:xfrm>
            <a:off x="5734050" y="2219325"/>
            <a:ext cx="809625" cy="1085850"/>
          </a:xfrm>
          <a:prstGeom prst="rect">
            <a:avLst/>
          </a:prstGeom>
        </p:spPr>
      </p:pic>
      <p:sp>
        <p:nvSpPr>
          <p:cNvPr id="10" name="Curved Up Arrow 9"/>
          <p:cNvSpPr/>
          <p:nvPr/>
        </p:nvSpPr>
        <p:spPr>
          <a:xfrm>
            <a:off x="311700" y="4086222"/>
            <a:ext cx="859875" cy="400053"/>
          </a:xfrm>
          <a:prstGeom prst="curvedUpArrow">
            <a:avLst/>
          </a:prstGeom>
          <a:solidFill>
            <a:schemeClr val="accent4"/>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10"/>
          <p:cNvPicPr>
            <a:picLocks noChangeAspect="1"/>
          </p:cNvPicPr>
          <p:nvPr/>
        </p:nvPicPr>
        <p:blipFill>
          <a:blip r:embed="rId8"/>
          <a:stretch>
            <a:fillRect/>
          </a:stretch>
        </p:blipFill>
        <p:spPr>
          <a:xfrm>
            <a:off x="3837775" y="4086222"/>
            <a:ext cx="877900" cy="426757"/>
          </a:xfrm>
          <a:prstGeom prst="rect">
            <a:avLst/>
          </a:prstGeom>
        </p:spPr>
      </p:pic>
    </p:spTree>
    <p:extLst>
      <p:ext uri="{BB962C8B-B14F-4D97-AF65-F5344CB8AC3E}">
        <p14:creationId xmlns:p14="http://schemas.microsoft.com/office/powerpoint/2010/main" val="286758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613200"/>
          </a:xfrm>
        </p:spPr>
        <p:txBody>
          <a:bodyPr/>
          <a:lstStyle/>
          <a:p>
            <a:r>
              <a:rPr lang="en-US" dirty="0" smtClean="0"/>
              <a:t>Web of Trust</a:t>
            </a:r>
            <a:endParaRPr lang="en-US" dirty="0"/>
          </a:p>
        </p:txBody>
      </p:sp>
      <p:sp>
        <p:nvSpPr>
          <p:cNvPr id="3" name="Text Placeholder 2"/>
          <p:cNvSpPr>
            <a:spLocks noGrp="1"/>
          </p:cNvSpPr>
          <p:nvPr>
            <p:ph type="body" idx="1"/>
          </p:nvPr>
        </p:nvSpPr>
        <p:spPr>
          <a:xfrm>
            <a:off x="311700" y="613200"/>
            <a:ext cx="8520600" cy="2349075"/>
          </a:xfrm>
        </p:spPr>
        <p:txBody>
          <a:bodyPr/>
          <a:lstStyle/>
          <a:p>
            <a:pPr marL="285750" indent="-285750">
              <a:buFont typeface="Arial" panose="020B0604020202020204" pitchFamily="34" charset="0"/>
              <a:buChar char="•"/>
            </a:pPr>
            <a:r>
              <a:rPr lang="en-US" dirty="0" smtClean="0"/>
              <a:t>Privacy is subjective and should be left for a user to decide</a:t>
            </a:r>
          </a:p>
          <a:p>
            <a:pPr marL="285750" indent="-285750">
              <a:buFont typeface="Arial" panose="020B0604020202020204" pitchFamily="34" charset="0"/>
              <a:buChar char="•"/>
            </a:pPr>
            <a:r>
              <a:rPr lang="en-US" dirty="0" smtClean="0"/>
              <a:t>Central methods like ‘traditional’ malware reporting apps would not be ideal</a:t>
            </a:r>
          </a:p>
          <a:p>
            <a:pPr marL="285750" indent="-285750">
              <a:buFont typeface="Arial" panose="020B0604020202020204" pitchFamily="34" charset="0"/>
              <a:buChar char="•"/>
            </a:pPr>
            <a:r>
              <a:rPr lang="en-US" dirty="0" smtClean="0"/>
              <a:t>Users will be given data based on peer experience through a web of trust based system</a:t>
            </a:r>
          </a:p>
          <a:p>
            <a:pPr marL="285750" indent="-285750">
              <a:buFont typeface="Arial" panose="020B0604020202020204" pitchFamily="34" charset="0"/>
              <a:buChar char="•"/>
            </a:pPr>
            <a:r>
              <a:rPr lang="en-US" dirty="0" smtClean="0"/>
              <a:t>Other options will also be evaluated</a:t>
            </a:r>
            <a:endParaRPr lang="en-US" dirty="0"/>
          </a:p>
        </p:txBody>
      </p:sp>
      <p:pic>
        <p:nvPicPr>
          <p:cNvPr id="1030" name="Picture 6" descr="http://jrruethe.github.io/blog/2014/10/25/cryptography-primer/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075" y="2085016"/>
            <a:ext cx="4422225" cy="282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5876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42875"/>
            <a:ext cx="8520600" cy="613200"/>
          </a:xfrm>
        </p:spPr>
        <p:txBody>
          <a:bodyPr/>
          <a:lstStyle/>
          <a:p>
            <a:r>
              <a:rPr lang="en-US" dirty="0" smtClean="0"/>
              <a:t>Scope</a:t>
            </a:r>
            <a:endParaRPr lang="en-US" dirty="0"/>
          </a:p>
        </p:txBody>
      </p:sp>
      <p:sp>
        <p:nvSpPr>
          <p:cNvPr id="3" name="Text Placeholder 2"/>
          <p:cNvSpPr>
            <a:spLocks noGrp="1"/>
          </p:cNvSpPr>
          <p:nvPr>
            <p:ph type="body" idx="1"/>
          </p:nvPr>
        </p:nvSpPr>
        <p:spPr>
          <a:xfrm>
            <a:off x="311700" y="975150"/>
            <a:ext cx="8520600" cy="3930225"/>
          </a:xfrm>
        </p:spPr>
        <p:txBody>
          <a:bodyPr/>
          <a:lstStyle/>
          <a:p>
            <a:pPr marL="285750" indent="-285750">
              <a:buFont typeface="Arial" panose="020B0604020202020204" pitchFamily="34" charset="0"/>
              <a:buChar char="•"/>
            </a:pPr>
            <a:r>
              <a:rPr lang="en-US" sz="2000" dirty="0" smtClean="0"/>
              <a:t>Focused on Android running on smartphones</a:t>
            </a:r>
          </a:p>
          <a:p>
            <a:pPr marL="285750" indent="-285750">
              <a:buFont typeface="Arial" panose="020B0604020202020204" pitchFamily="34" charset="0"/>
              <a:buChar char="•"/>
            </a:pPr>
            <a:r>
              <a:rPr lang="en-US" sz="2000" dirty="0" smtClean="0"/>
              <a:t>Apps downloaded from Google Play</a:t>
            </a:r>
          </a:p>
          <a:p>
            <a:pPr marL="285750" indent="-285750">
              <a:buFont typeface="Arial" panose="020B0604020202020204" pitchFamily="34" charset="0"/>
              <a:buChar char="•"/>
            </a:pPr>
            <a:r>
              <a:rPr lang="en-US" sz="2000" dirty="0" smtClean="0"/>
              <a:t>Focus on </a:t>
            </a:r>
            <a:r>
              <a:rPr lang="en-US" sz="2000" dirty="0" smtClean="0">
                <a:effectLst>
                  <a:outerShdw blurRad="38100" dist="38100" dir="2700000" algn="tl">
                    <a:srgbClr val="000000">
                      <a:alpha val="43137"/>
                    </a:srgbClr>
                  </a:outerShdw>
                </a:effectLst>
              </a:rPr>
              <a:t>privacy</a:t>
            </a:r>
            <a:r>
              <a:rPr lang="en-US" sz="2000" dirty="0" smtClean="0"/>
              <a:t> violations</a:t>
            </a:r>
            <a:r>
              <a:rPr lang="en-US" sz="2000" dirty="0"/>
              <a:t> </a:t>
            </a:r>
            <a:r>
              <a:rPr lang="en-US" sz="2000" dirty="0" smtClean="0"/>
              <a:t>and not on malware detection/reporting</a:t>
            </a:r>
          </a:p>
          <a:p>
            <a:pPr marL="285750" indent="-285750">
              <a:buFont typeface="Arial" panose="020B0604020202020204" pitchFamily="34" charset="0"/>
              <a:buChar char="•"/>
            </a:pPr>
            <a:r>
              <a:rPr lang="en-US" sz="2000" dirty="0" smtClean="0"/>
              <a:t>Free apps will be considered</a:t>
            </a:r>
          </a:p>
          <a:p>
            <a:pPr marL="285750" indent="-285750">
              <a:buFont typeface="Arial" panose="020B0604020202020204" pitchFamily="34" charset="0"/>
              <a:buChar char="•"/>
            </a:pPr>
            <a:r>
              <a:rPr lang="en-US" sz="2000" dirty="0" smtClean="0"/>
              <a:t>Scope of application of the Web of Trust or evaluation method will be limited</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271875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613200"/>
          </a:xfrm>
        </p:spPr>
        <p:txBody>
          <a:bodyPr/>
          <a:lstStyle/>
          <a:p>
            <a:r>
              <a:rPr lang="en-US" dirty="0" smtClean="0"/>
              <a:t>Evaluation</a:t>
            </a:r>
            <a:endParaRPr lang="en-US" dirty="0"/>
          </a:p>
        </p:txBody>
      </p:sp>
      <p:sp>
        <p:nvSpPr>
          <p:cNvPr id="3" name="Text Placeholder 2"/>
          <p:cNvSpPr>
            <a:spLocks noGrp="1"/>
          </p:cNvSpPr>
          <p:nvPr>
            <p:ph type="body" idx="1"/>
          </p:nvPr>
        </p:nvSpPr>
        <p:spPr>
          <a:xfrm>
            <a:off x="311700" y="613200"/>
            <a:ext cx="8520600" cy="3397200"/>
          </a:xfrm>
        </p:spPr>
        <p:txBody>
          <a:bodyPr/>
          <a:lstStyle/>
          <a:p>
            <a:pPr marL="285750" indent="-285750">
              <a:buFont typeface="Arial" panose="020B0604020202020204" pitchFamily="34" charset="0"/>
              <a:buChar char="•"/>
            </a:pPr>
            <a:r>
              <a:rPr lang="en-US" dirty="0" smtClean="0"/>
              <a:t>The evaluation phase will consist of comparing the current model to the newly proposed model</a:t>
            </a:r>
          </a:p>
          <a:p>
            <a:pPr marL="285750" indent="-285750">
              <a:buFont typeface="Arial" panose="020B0604020202020204" pitchFamily="34" charset="0"/>
              <a:buChar char="•"/>
            </a:pPr>
            <a:r>
              <a:rPr lang="en-US" dirty="0" smtClean="0"/>
              <a:t>Further methods for evaluation will be decided on during the research period</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15670689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613200"/>
          </a:xfrm>
        </p:spPr>
        <p:txBody>
          <a:bodyPr/>
          <a:lstStyle/>
          <a:p>
            <a:r>
              <a:rPr lang="en-US" dirty="0" smtClean="0"/>
              <a:t>Related Work</a:t>
            </a:r>
            <a:endParaRPr lang="en-US" dirty="0"/>
          </a:p>
        </p:txBody>
      </p:sp>
      <p:sp>
        <p:nvSpPr>
          <p:cNvPr id="3" name="Text Placeholder 2"/>
          <p:cNvSpPr>
            <a:spLocks noGrp="1"/>
          </p:cNvSpPr>
          <p:nvPr>
            <p:ph type="body" idx="1"/>
          </p:nvPr>
        </p:nvSpPr>
        <p:spPr>
          <a:xfrm>
            <a:off x="311700" y="613199"/>
            <a:ext cx="8520600" cy="4196925"/>
          </a:xfrm>
        </p:spPr>
        <p:txBody>
          <a:bodyPr/>
          <a:lstStyle/>
          <a:p>
            <a:pPr marL="285750" indent="-285750">
              <a:buFont typeface="Arial" panose="020B0604020202020204" pitchFamily="34" charset="0"/>
              <a:buChar char="•"/>
            </a:pPr>
            <a:r>
              <a:rPr lang="en-US" dirty="0" smtClean="0"/>
              <a:t>Research focusing on malware detection, malicious application detection, virus protection for Android devices exist</a:t>
            </a:r>
            <a:r>
              <a:rPr lang="en-US" sz="900" dirty="0" smtClean="0"/>
              <a:t>[10][11][12][13]</a:t>
            </a:r>
          </a:p>
          <a:p>
            <a:pPr marL="285750" indent="-285750">
              <a:buFont typeface="Arial" panose="020B0604020202020204" pitchFamily="34" charset="0"/>
              <a:buChar char="•"/>
            </a:pPr>
            <a:r>
              <a:rPr lang="en-US" dirty="0" smtClean="0"/>
              <a:t>Research showing problems caused by the current permission model focus on capability leaks, permission creep, data residue attacks on uninstallation of apps, permission re-delegation, privacy breaches</a:t>
            </a:r>
            <a:r>
              <a:rPr lang="en-US" sz="900" dirty="0" smtClean="0"/>
              <a:t>[14</a:t>
            </a:r>
            <a:r>
              <a:rPr lang="en-US" sz="900" dirty="0"/>
              <a:t>][15][16</a:t>
            </a:r>
            <a:r>
              <a:rPr lang="en-US" sz="900" dirty="0" smtClean="0"/>
              <a:t>]</a:t>
            </a:r>
          </a:p>
          <a:p>
            <a:pPr marL="285750" indent="-285750">
              <a:buFont typeface="Arial" panose="020B0604020202020204" pitchFamily="34" charset="0"/>
              <a:buChar char="•"/>
            </a:pPr>
            <a:r>
              <a:rPr lang="en-US" dirty="0" smtClean="0"/>
              <a:t>PGP models have been applied for Android message passing but not for application privacy</a:t>
            </a:r>
            <a:r>
              <a:rPr lang="en-US" sz="900" dirty="0" smtClean="0"/>
              <a:t>[18]</a:t>
            </a:r>
          </a:p>
          <a:p>
            <a:pPr marL="285750" indent="-285750">
              <a:buFont typeface="Arial" panose="020B0604020202020204" pitchFamily="34" charset="0"/>
              <a:buChar char="•"/>
            </a:pPr>
            <a:r>
              <a:rPr lang="en-US" dirty="0" smtClean="0"/>
              <a:t>Permission models have been proposed but not with the web of trust approach</a:t>
            </a:r>
          </a:p>
        </p:txBody>
      </p:sp>
    </p:spTree>
    <p:extLst>
      <p:ext uri="{BB962C8B-B14F-4D97-AF65-F5344CB8AC3E}">
        <p14:creationId xmlns:p14="http://schemas.microsoft.com/office/powerpoint/2010/main" val="10045485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613200"/>
          </a:xfrm>
        </p:spPr>
        <p:txBody>
          <a:bodyPr/>
          <a:lstStyle/>
          <a:p>
            <a:r>
              <a:rPr lang="en-US" dirty="0"/>
              <a:t>R</a:t>
            </a:r>
            <a:r>
              <a:rPr lang="en-US" dirty="0" smtClean="0"/>
              <a:t>eferences</a:t>
            </a:r>
            <a:endParaRPr lang="en-US" dirty="0"/>
          </a:p>
        </p:txBody>
      </p:sp>
      <p:sp>
        <p:nvSpPr>
          <p:cNvPr id="3" name="Text Placeholder 2"/>
          <p:cNvSpPr>
            <a:spLocks noGrp="1"/>
          </p:cNvSpPr>
          <p:nvPr>
            <p:ph type="body" idx="1"/>
          </p:nvPr>
        </p:nvSpPr>
        <p:spPr>
          <a:xfrm>
            <a:off x="311700" y="613200"/>
            <a:ext cx="8520600" cy="4244550"/>
          </a:xfrm>
        </p:spPr>
        <p:txBody>
          <a:bodyPr/>
          <a:lstStyle/>
          <a:p>
            <a:pPr>
              <a:lnSpc>
                <a:spcPct val="100000"/>
              </a:lnSpc>
              <a:spcAft>
                <a:spcPts val="0"/>
              </a:spcAft>
            </a:pPr>
            <a:r>
              <a:rPr lang="en-US" sz="1000" dirty="0"/>
              <a:t>[1] The android </a:t>
            </a:r>
            <a:r>
              <a:rPr lang="en-US" sz="1000" dirty="0" smtClean="0"/>
              <a:t>open </a:t>
            </a:r>
            <a:r>
              <a:rPr lang="en-US" sz="1000" dirty="0"/>
              <a:t>source </a:t>
            </a:r>
            <a:r>
              <a:rPr lang="en-US" sz="1000" dirty="0" smtClean="0"/>
              <a:t>project</a:t>
            </a:r>
            <a:r>
              <a:rPr lang="en-US" sz="1000" dirty="0"/>
              <a:t>. </a:t>
            </a:r>
            <a:r>
              <a:rPr lang="en-US" sz="1000" dirty="0">
                <a:hlinkClick r:id="rId3"/>
              </a:rPr>
              <a:t>https://source.android.com</a:t>
            </a:r>
            <a:r>
              <a:rPr lang="en-US" sz="1000" dirty="0" smtClean="0">
                <a:hlinkClick r:id="rId3"/>
              </a:rPr>
              <a:t>/</a:t>
            </a:r>
            <a:r>
              <a:rPr lang="en-US" sz="1000" dirty="0" smtClean="0"/>
              <a:t>.</a:t>
            </a:r>
            <a:endParaRPr lang="en-US" sz="1000" dirty="0"/>
          </a:p>
          <a:p>
            <a:pPr>
              <a:lnSpc>
                <a:spcPct val="100000"/>
              </a:lnSpc>
              <a:spcAft>
                <a:spcPts val="0"/>
              </a:spcAft>
            </a:pPr>
            <a:r>
              <a:rPr lang="en-US" sz="1000" dirty="0" smtClean="0"/>
              <a:t>[</a:t>
            </a:r>
            <a:r>
              <a:rPr lang="en-US" sz="1000" dirty="0"/>
              <a:t>2] </a:t>
            </a:r>
            <a:r>
              <a:rPr lang="en-US" sz="1000" dirty="0" smtClean="0"/>
              <a:t>Patterns</a:t>
            </a:r>
            <a:r>
              <a:rPr lang="en-US" sz="1000" dirty="0"/>
              <a:t>: Permissions. </a:t>
            </a:r>
            <a:r>
              <a:rPr lang="en-US" sz="1000" dirty="0">
                <a:hlinkClick r:id="rId4"/>
              </a:rPr>
              <a:t>https://</a:t>
            </a:r>
            <a:r>
              <a:rPr lang="en-US" sz="1000" dirty="0" smtClean="0">
                <a:hlinkClick r:id="rId4"/>
              </a:rPr>
              <a:t>www.google.com/design/spec/patterns/permissions.html#</a:t>
            </a:r>
            <a:r>
              <a:rPr lang="en-US" sz="1000" dirty="0" smtClean="0"/>
              <a:t>.</a:t>
            </a:r>
          </a:p>
          <a:p>
            <a:pPr>
              <a:lnSpc>
                <a:spcPct val="100000"/>
              </a:lnSpc>
              <a:spcAft>
                <a:spcPts val="0"/>
              </a:spcAft>
            </a:pPr>
            <a:r>
              <a:rPr lang="en-US" sz="1000" dirty="0" smtClean="0"/>
              <a:t>[3] </a:t>
            </a:r>
            <a:r>
              <a:rPr lang="en-US" sz="1000" dirty="0" err="1"/>
              <a:t>Enck</a:t>
            </a:r>
            <a:r>
              <a:rPr lang="en-US" sz="1000" dirty="0"/>
              <a:t>, William, </a:t>
            </a:r>
            <a:r>
              <a:rPr lang="en-US" sz="1000" dirty="0" err="1"/>
              <a:t>Machigar</a:t>
            </a:r>
            <a:r>
              <a:rPr lang="en-US" sz="1000" dirty="0"/>
              <a:t> </a:t>
            </a:r>
            <a:r>
              <a:rPr lang="en-US" sz="1000" dirty="0" err="1"/>
              <a:t>Ongtang</a:t>
            </a:r>
            <a:r>
              <a:rPr lang="en-US" sz="1000" dirty="0"/>
              <a:t>, and Patrick McDaniel. "Understanding android security." </a:t>
            </a:r>
            <a:r>
              <a:rPr lang="en-US" sz="1000" i="1" dirty="0"/>
              <a:t>IEEE security &amp; privacy</a:t>
            </a:r>
            <a:r>
              <a:rPr lang="en-US" sz="1000" dirty="0"/>
              <a:t> 1 (2009): 50-57</a:t>
            </a:r>
            <a:r>
              <a:rPr lang="en-US" sz="1000" dirty="0" smtClean="0"/>
              <a:t>.</a:t>
            </a:r>
          </a:p>
          <a:p>
            <a:pPr>
              <a:lnSpc>
                <a:spcPct val="100000"/>
              </a:lnSpc>
              <a:spcAft>
                <a:spcPts val="0"/>
              </a:spcAft>
            </a:pPr>
            <a:r>
              <a:rPr lang="en-US" sz="1000" dirty="0" smtClean="0"/>
              <a:t>[4] </a:t>
            </a:r>
            <a:r>
              <a:rPr lang="en-US" sz="1000" dirty="0"/>
              <a:t>Felt, Adrienne Porter, Kate Greenwood, and David Wagner. "The effectiveness of application permissions." </a:t>
            </a:r>
            <a:r>
              <a:rPr lang="en-US" sz="1000" i="1" dirty="0"/>
              <a:t>Proceedings of the 2nd USENIX conference on Web application development</a:t>
            </a:r>
            <a:r>
              <a:rPr lang="en-US" sz="1000" dirty="0"/>
              <a:t>. 2011</a:t>
            </a:r>
            <a:r>
              <a:rPr lang="en-US" sz="1000" dirty="0" smtClean="0"/>
              <a:t>.</a:t>
            </a:r>
          </a:p>
          <a:p>
            <a:pPr>
              <a:lnSpc>
                <a:spcPct val="100000"/>
              </a:lnSpc>
              <a:spcAft>
                <a:spcPts val="0"/>
              </a:spcAft>
            </a:pPr>
            <a:r>
              <a:rPr lang="en-US" sz="1000" dirty="0" smtClean="0"/>
              <a:t>[5</a:t>
            </a:r>
            <a:r>
              <a:rPr lang="en-US" sz="1000" dirty="0"/>
              <a:t>] Felt, Adrienne Porter, et al. "Android permissions: User attention, comprehension, and behavior." Proceedings of the Eighth Symposium on Usable Privacy and Security. ACM, 2012</a:t>
            </a:r>
            <a:r>
              <a:rPr lang="en-US" sz="1000" dirty="0" smtClean="0"/>
              <a:t>.</a:t>
            </a:r>
          </a:p>
          <a:p>
            <a:pPr>
              <a:lnSpc>
                <a:spcPct val="100000"/>
              </a:lnSpc>
              <a:spcAft>
                <a:spcPts val="0"/>
              </a:spcAft>
            </a:pPr>
            <a:r>
              <a:rPr lang="en-US" sz="1000" dirty="0" smtClean="0"/>
              <a:t>[6] </a:t>
            </a:r>
            <a:r>
              <a:rPr lang="en-US" sz="1000" dirty="0" err="1"/>
              <a:t>Wijesekera</a:t>
            </a:r>
            <a:r>
              <a:rPr lang="en-US" sz="1000" dirty="0"/>
              <a:t>, Primal, et al. "Android permissions </a:t>
            </a:r>
            <a:r>
              <a:rPr lang="en-US" sz="1000" dirty="0" err="1"/>
              <a:t>remystified</a:t>
            </a:r>
            <a:r>
              <a:rPr lang="en-US" sz="1000" dirty="0"/>
              <a:t>: a field study on contextual integrity." </a:t>
            </a:r>
            <a:r>
              <a:rPr lang="en-US" sz="1000" i="1" dirty="0"/>
              <a:t>24th USENIX Security Symposium (USENIX Security 15)</a:t>
            </a:r>
            <a:r>
              <a:rPr lang="en-US" sz="1000" dirty="0"/>
              <a:t>. 2015</a:t>
            </a:r>
            <a:r>
              <a:rPr lang="en-US" sz="1000" dirty="0" smtClean="0"/>
              <a:t>.</a:t>
            </a:r>
          </a:p>
          <a:p>
            <a:pPr>
              <a:lnSpc>
                <a:spcPct val="100000"/>
              </a:lnSpc>
              <a:spcAft>
                <a:spcPts val="0"/>
              </a:spcAft>
            </a:pPr>
            <a:r>
              <a:rPr lang="en-US" sz="1000" dirty="0" smtClean="0"/>
              <a:t>[7] </a:t>
            </a:r>
            <a:r>
              <a:rPr lang="en-US" sz="1000" dirty="0"/>
              <a:t>Saint, N. "50% of android apps with internet access that ask for your location send it to advertisers." (2010</a:t>
            </a:r>
            <a:r>
              <a:rPr lang="en-US" sz="1000" dirty="0" smtClean="0"/>
              <a:t>).</a:t>
            </a:r>
          </a:p>
          <a:p>
            <a:pPr>
              <a:lnSpc>
                <a:spcPct val="100000"/>
              </a:lnSpc>
              <a:spcAft>
                <a:spcPts val="0"/>
              </a:spcAft>
            </a:pPr>
            <a:r>
              <a:rPr lang="en-US" sz="1000" dirty="0" smtClean="0"/>
              <a:t>[</a:t>
            </a:r>
            <a:r>
              <a:rPr lang="en-US" sz="1000" dirty="0"/>
              <a:t>8] A. </a:t>
            </a:r>
            <a:r>
              <a:rPr lang="en-US" sz="1000" dirty="0" err="1"/>
              <a:t>Russakovskii</a:t>
            </a:r>
            <a:r>
              <a:rPr lang="en-US" sz="1000" dirty="0"/>
              <a:t>. </a:t>
            </a:r>
            <a:r>
              <a:rPr lang="en-US" sz="1000" dirty="0" err="1"/>
              <a:t>Rovio</a:t>
            </a:r>
            <a:r>
              <a:rPr lang="en-US" sz="1000" dirty="0"/>
              <a:t> explains why the </a:t>
            </a:r>
            <a:r>
              <a:rPr lang="en-US" sz="1000" dirty="0" err="1"/>
              <a:t>sms</a:t>
            </a:r>
            <a:r>
              <a:rPr lang="en-US" sz="1000" dirty="0"/>
              <a:t> permission was </a:t>
            </a:r>
            <a:r>
              <a:rPr lang="en-US" sz="1000" dirty="0" smtClean="0"/>
              <a:t>introduced in </a:t>
            </a:r>
            <a:r>
              <a:rPr lang="en-US" sz="1000" dirty="0"/>
              <a:t>angry birds v1.5.1. </a:t>
            </a:r>
            <a:r>
              <a:rPr lang="en-US" sz="1000" dirty="0">
                <a:hlinkClick r:id="rId5"/>
              </a:rPr>
              <a:t>http://</a:t>
            </a:r>
            <a:r>
              <a:rPr lang="en-US" sz="1000" dirty="0" smtClean="0">
                <a:hlinkClick r:id="rId5"/>
              </a:rPr>
              <a:t>www.androidpolice.com/2011/02/06/rovio-explainswhy-the-sms-permission-was-introduced-in-angry-birds-v1-5-1/</a:t>
            </a:r>
            <a:r>
              <a:rPr lang="en-US" sz="1000" dirty="0" smtClean="0"/>
              <a:t>, 2011</a:t>
            </a:r>
            <a:r>
              <a:rPr lang="en-US" sz="1000" dirty="0"/>
              <a:t>.</a:t>
            </a:r>
            <a:endParaRPr lang="en-US" sz="1000" dirty="0" smtClean="0"/>
          </a:p>
          <a:p>
            <a:pPr>
              <a:lnSpc>
                <a:spcPct val="100000"/>
              </a:lnSpc>
              <a:spcAft>
                <a:spcPts val="0"/>
              </a:spcAft>
            </a:pPr>
            <a:r>
              <a:rPr lang="en-US" sz="1000" dirty="0" smtClean="0"/>
              <a:t>[9] </a:t>
            </a:r>
            <a:r>
              <a:rPr lang="en-US" sz="1000" dirty="0"/>
              <a:t>"Some Android 6.0 Apps May Not Know to Ask for Permissions and Break." 2015. 4 May. </a:t>
            </a:r>
            <a:r>
              <a:rPr lang="en-US" sz="1000" dirty="0" smtClean="0"/>
              <a:t>2016, </a:t>
            </a:r>
            <a:r>
              <a:rPr lang="en-US" sz="1000" u="sng" dirty="0" smtClean="0">
                <a:hlinkClick r:id="rId6"/>
              </a:rPr>
              <a:t>http</a:t>
            </a:r>
            <a:r>
              <a:rPr lang="en-US" sz="1000" u="sng" dirty="0">
                <a:hlinkClick r:id="rId6"/>
              </a:rPr>
              <a:t>://</a:t>
            </a:r>
            <a:r>
              <a:rPr lang="en-US" sz="1000" u="sng" dirty="0" smtClean="0">
                <a:hlinkClick r:id="rId6"/>
              </a:rPr>
              <a:t>lifehacker.com/some-android-6-0-apps-may-not-know-to-ask-for-permissio-1735380654</a:t>
            </a:r>
            <a:r>
              <a:rPr lang="en-US" sz="1000" dirty="0" smtClean="0"/>
              <a:t>.</a:t>
            </a:r>
          </a:p>
          <a:p>
            <a:pPr>
              <a:lnSpc>
                <a:spcPct val="100000"/>
              </a:lnSpc>
              <a:spcAft>
                <a:spcPts val="0"/>
              </a:spcAft>
            </a:pPr>
            <a:r>
              <a:rPr lang="en-US" sz="1000" dirty="0" smtClean="0"/>
              <a:t>[10] </a:t>
            </a:r>
            <a:r>
              <a:rPr lang="en-US" sz="1000" dirty="0"/>
              <a:t>Aziz, Benjamin, and Mario </a:t>
            </a:r>
            <a:r>
              <a:rPr lang="en-US" sz="1000" dirty="0" err="1"/>
              <a:t>Tejedor</a:t>
            </a:r>
            <a:r>
              <a:rPr lang="en-US" sz="1000" dirty="0"/>
              <a:t>-Gonzalez. "An android PGP manager: towards bridging end-user cryptography to smart phones." </a:t>
            </a:r>
            <a:r>
              <a:rPr lang="en-US" sz="1000" i="1" dirty="0"/>
              <a:t>International Journal of Security</a:t>
            </a:r>
            <a:r>
              <a:rPr lang="en-US" sz="1000" dirty="0"/>
              <a:t> 6.5 (2012</a:t>
            </a:r>
            <a:r>
              <a:rPr lang="en-US" sz="1000" dirty="0" smtClean="0"/>
              <a:t>).4</a:t>
            </a:r>
          </a:p>
          <a:p>
            <a:pPr>
              <a:lnSpc>
                <a:spcPct val="100000"/>
              </a:lnSpc>
              <a:spcAft>
                <a:spcPts val="0"/>
              </a:spcAft>
            </a:pPr>
            <a:r>
              <a:rPr lang="en-US" sz="1000" dirty="0" smtClean="0"/>
              <a:t>[</a:t>
            </a:r>
            <a:r>
              <a:rPr lang="en-US" sz="1000" dirty="0"/>
              <a:t>11] </a:t>
            </a:r>
            <a:r>
              <a:rPr lang="en-US" sz="1000" dirty="0" err="1"/>
              <a:t>Enck</a:t>
            </a:r>
            <a:r>
              <a:rPr lang="en-US" sz="1000" dirty="0"/>
              <a:t>, William, et al. "</a:t>
            </a:r>
            <a:r>
              <a:rPr lang="en-US" sz="1000" dirty="0" err="1"/>
              <a:t>TaintDroid</a:t>
            </a:r>
            <a:r>
              <a:rPr lang="en-US" sz="1000" dirty="0"/>
              <a:t>: an information-flow tracking system for </a:t>
            </a:r>
            <a:r>
              <a:rPr lang="en-US" sz="1000" dirty="0" err="1"/>
              <a:t>realtime</a:t>
            </a:r>
            <a:r>
              <a:rPr lang="en-US" sz="1000" dirty="0"/>
              <a:t> privacy monitoring on smartphones." </a:t>
            </a:r>
            <a:r>
              <a:rPr lang="en-US" sz="1000" i="1" dirty="0"/>
              <a:t>ACM Transactions on Computer Systems (TOCS)</a:t>
            </a:r>
            <a:r>
              <a:rPr lang="en-US" sz="1000" dirty="0"/>
              <a:t> 32.2 (2014): 5.</a:t>
            </a:r>
            <a:r>
              <a:rPr lang="en-US" sz="1000" dirty="0" smtClean="0"/>
              <a:t>[12] </a:t>
            </a:r>
          </a:p>
          <a:p>
            <a:pPr>
              <a:lnSpc>
                <a:spcPct val="100000"/>
              </a:lnSpc>
              <a:spcAft>
                <a:spcPts val="0"/>
              </a:spcAft>
            </a:pPr>
            <a:r>
              <a:rPr lang="en-US" sz="1000" dirty="0" smtClean="0"/>
              <a:t>[</a:t>
            </a:r>
            <a:r>
              <a:rPr lang="en-US" sz="1000" dirty="0"/>
              <a:t>13] </a:t>
            </a:r>
            <a:r>
              <a:rPr lang="en-US" sz="1000" dirty="0" err="1"/>
              <a:t>Rastogi</a:t>
            </a:r>
            <a:r>
              <a:rPr lang="en-US" sz="1000" dirty="0"/>
              <a:t>, </a:t>
            </a:r>
            <a:r>
              <a:rPr lang="en-US" sz="1000" dirty="0" err="1"/>
              <a:t>Vaibhav</a:t>
            </a:r>
            <a:r>
              <a:rPr lang="en-US" sz="1000" dirty="0"/>
              <a:t>, Yan Chen, and William </a:t>
            </a:r>
            <a:r>
              <a:rPr lang="en-US" sz="1000" dirty="0" err="1"/>
              <a:t>Enck</a:t>
            </a:r>
            <a:r>
              <a:rPr lang="en-US" sz="1000" dirty="0"/>
              <a:t>. "</a:t>
            </a:r>
            <a:r>
              <a:rPr lang="en-US" sz="1000" dirty="0" err="1"/>
              <a:t>AppsPlayground</a:t>
            </a:r>
            <a:r>
              <a:rPr lang="en-US" sz="1000" dirty="0"/>
              <a:t>: automatic security analysis of smartphone applications." Proceedings of the third ACM conference on Data and application security and privacy. ACM, 2013.</a:t>
            </a:r>
            <a:endParaRPr lang="en-US" sz="1000" dirty="0" smtClean="0"/>
          </a:p>
          <a:p>
            <a:pPr>
              <a:lnSpc>
                <a:spcPct val="100000"/>
              </a:lnSpc>
              <a:spcAft>
                <a:spcPts val="0"/>
              </a:spcAft>
            </a:pPr>
            <a:r>
              <a:rPr lang="en-US" sz="1000" dirty="0" smtClean="0"/>
              <a:t>[14</a:t>
            </a:r>
            <a:r>
              <a:rPr lang="en-US" sz="1000" dirty="0"/>
              <a:t>] Grace, Michael C., et al. "Systematic Detection of Capability Leaks in Stock Android Smartphones." NDSS. 2012.</a:t>
            </a:r>
            <a:endParaRPr lang="en-US" sz="1000" dirty="0" smtClean="0"/>
          </a:p>
          <a:p>
            <a:pPr>
              <a:lnSpc>
                <a:spcPct val="100000"/>
              </a:lnSpc>
              <a:spcAft>
                <a:spcPts val="0"/>
              </a:spcAft>
            </a:pPr>
            <a:r>
              <a:rPr lang="en-US" sz="1000" dirty="0" smtClean="0"/>
              <a:t>[</a:t>
            </a:r>
            <a:r>
              <a:rPr lang="en-US" sz="1000" dirty="0"/>
              <a:t>15] Chan, Patrick PF, Lucas CK </a:t>
            </a:r>
            <a:r>
              <a:rPr lang="en-US" sz="1000" dirty="0" err="1"/>
              <a:t>Hui</a:t>
            </a:r>
            <a:r>
              <a:rPr lang="en-US" sz="1000" dirty="0"/>
              <a:t>, and Siu-Ming </a:t>
            </a:r>
            <a:r>
              <a:rPr lang="en-US" sz="1000" dirty="0" err="1"/>
              <a:t>Yiu</a:t>
            </a:r>
            <a:r>
              <a:rPr lang="en-US" sz="1000" dirty="0"/>
              <a:t>. "</a:t>
            </a:r>
            <a:r>
              <a:rPr lang="en-US" sz="1000" dirty="0" err="1"/>
              <a:t>Droidchecker</a:t>
            </a:r>
            <a:r>
              <a:rPr lang="en-US" sz="1000" dirty="0"/>
              <a:t>: analyzing android applications for capability leak." Proceedings of the fifth ACM conference on Security and Privacy in Wireless and Mobile Networks. ACM, 2012.</a:t>
            </a:r>
            <a:endParaRPr lang="en-US" sz="1000" dirty="0" smtClean="0"/>
          </a:p>
          <a:p>
            <a:pPr>
              <a:lnSpc>
                <a:spcPct val="100000"/>
              </a:lnSpc>
              <a:spcAft>
                <a:spcPts val="0"/>
              </a:spcAft>
            </a:pPr>
            <a:r>
              <a:rPr lang="en-US" sz="1000" dirty="0" smtClean="0"/>
              <a:t>[16</a:t>
            </a:r>
            <a:r>
              <a:rPr lang="en-US" sz="1000" dirty="0"/>
              <a:t>] Yang, Kun, et al. "</a:t>
            </a:r>
            <a:r>
              <a:rPr lang="en-US" sz="1000" dirty="0" err="1"/>
              <a:t>IntentFuzzer</a:t>
            </a:r>
            <a:r>
              <a:rPr lang="en-US" sz="1000" dirty="0"/>
              <a:t>: detecting capability leaks of android applications." Proceedings of the 9th ACM symposium on Information, computer and communications security. ACM, 2014.</a:t>
            </a:r>
            <a:endParaRPr lang="en-US" sz="1000" dirty="0" smtClean="0"/>
          </a:p>
          <a:p>
            <a:pPr>
              <a:lnSpc>
                <a:spcPct val="100000"/>
              </a:lnSpc>
              <a:spcAft>
                <a:spcPts val="0"/>
              </a:spcAft>
            </a:pPr>
            <a:r>
              <a:rPr lang="en-US" sz="1000" dirty="0" smtClean="0"/>
              <a:t>[</a:t>
            </a:r>
            <a:r>
              <a:rPr lang="en-US" sz="1000" dirty="0"/>
              <a:t>17] </a:t>
            </a:r>
            <a:r>
              <a:rPr lang="en-US" sz="1000" dirty="0" err="1"/>
              <a:t>Vidas</a:t>
            </a:r>
            <a:r>
              <a:rPr lang="en-US" sz="1000" dirty="0"/>
              <a:t>, Timothy, Nicolas Christin, and Lorrie </a:t>
            </a:r>
            <a:r>
              <a:rPr lang="en-US" sz="1000" dirty="0" err="1"/>
              <a:t>Cranor</a:t>
            </a:r>
            <a:r>
              <a:rPr lang="en-US" sz="1000" dirty="0"/>
              <a:t>. "Curbing android permission creep." Proceedings of the Web. Vol. 2. 2011</a:t>
            </a:r>
            <a:r>
              <a:rPr lang="en-US" sz="1000" dirty="0" smtClean="0"/>
              <a:t>.</a:t>
            </a:r>
          </a:p>
          <a:p>
            <a:pPr>
              <a:lnSpc>
                <a:spcPct val="100000"/>
              </a:lnSpc>
              <a:spcAft>
                <a:spcPts val="0"/>
              </a:spcAft>
            </a:pPr>
            <a:r>
              <a:rPr lang="en-US" sz="1000" dirty="0" smtClean="0"/>
              <a:t>[18] </a:t>
            </a:r>
            <a:r>
              <a:rPr lang="en-US" sz="1000" dirty="0"/>
              <a:t>Aziz, Benjamin, and Mario </a:t>
            </a:r>
            <a:r>
              <a:rPr lang="en-US" sz="1000" dirty="0" err="1"/>
              <a:t>Tejedor</a:t>
            </a:r>
            <a:r>
              <a:rPr lang="en-US" sz="1000" dirty="0"/>
              <a:t>-Gonzalez. "An android PGP manager: towards bridging end-user cryptography to smart phones." </a:t>
            </a:r>
            <a:r>
              <a:rPr lang="en-US" sz="1000" i="1" dirty="0"/>
              <a:t>International Journal of Security</a:t>
            </a:r>
            <a:r>
              <a:rPr lang="en-US" sz="1000" dirty="0"/>
              <a:t> 6.5 (2012).4</a:t>
            </a:r>
          </a:p>
          <a:p>
            <a:pPr>
              <a:lnSpc>
                <a:spcPct val="100000"/>
              </a:lnSpc>
              <a:spcAft>
                <a:spcPts val="0"/>
              </a:spcAft>
            </a:pPr>
            <a:endParaRPr lang="en-US" sz="1000" dirty="0" smtClean="0"/>
          </a:p>
          <a:p>
            <a:pPr>
              <a:lnSpc>
                <a:spcPct val="100000"/>
              </a:lnSpc>
              <a:spcAft>
                <a:spcPts val="0"/>
              </a:spcAft>
            </a:pPr>
            <a:endParaRPr lang="en-US" sz="1000" dirty="0" smtClean="0"/>
          </a:p>
          <a:p>
            <a:pPr>
              <a:lnSpc>
                <a:spcPct val="100000"/>
              </a:lnSpc>
              <a:spcAft>
                <a:spcPts val="0"/>
              </a:spcAft>
            </a:pPr>
            <a:endParaRPr lang="en-US" sz="1000" dirty="0" smtClean="0"/>
          </a:p>
          <a:p>
            <a:pPr>
              <a:lnSpc>
                <a:spcPct val="100000"/>
              </a:lnSpc>
              <a:spcAft>
                <a:spcPts val="0"/>
              </a:spcAft>
            </a:pPr>
            <a:endParaRPr lang="en-US" sz="1000" dirty="0" smtClean="0"/>
          </a:p>
          <a:p>
            <a:pPr>
              <a:lnSpc>
                <a:spcPct val="100000"/>
              </a:lnSpc>
              <a:spcAft>
                <a:spcPts val="0"/>
              </a:spcAft>
            </a:pPr>
            <a:endParaRPr lang="en-US" sz="1000" dirty="0" smtClean="0"/>
          </a:p>
          <a:p>
            <a:pPr>
              <a:lnSpc>
                <a:spcPct val="100000"/>
              </a:lnSpc>
              <a:spcAft>
                <a:spcPts val="0"/>
              </a:spcAft>
            </a:pPr>
            <a:endParaRPr lang="en-US" sz="1000" dirty="0"/>
          </a:p>
        </p:txBody>
      </p:sp>
    </p:spTree>
    <p:extLst>
      <p:ext uri="{BB962C8B-B14F-4D97-AF65-F5344CB8AC3E}">
        <p14:creationId xmlns:p14="http://schemas.microsoft.com/office/powerpoint/2010/main" val="1551296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071638" y="1056973"/>
            <a:ext cx="3935528" cy="2713362"/>
          </a:xfrm>
          <a:prstGeom prst="rect">
            <a:avLst/>
          </a:prstGeom>
        </p:spPr>
      </p:pic>
      <p:sp>
        <p:nvSpPr>
          <p:cNvPr id="2" name="Title 1"/>
          <p:cNvSpPr>
            <a:spLocks noGrp="1"/>
          </p:cNvSpPr>
          <p:nvPr>
            <p:ph type="title"/>
          </p:nvPr>
        </p:nvSpPr>
        <p:spPr>
          <a:xfrm>
            <a:off x="311700" y="0"/>
            <a:ext cx="8520600" cy="613200"/>
          </a:xfrm>
        </p:spPr>
        <p:txBody>
          <a:bodyPr/>
          <a:lstStyle/>
          <a:p>
            <a:r>
              <a:rPr lang="en-US" dirty="0" smtClean="0"/>
              <a:t>Introduction</a:t>
            </a:r>
            <a:endParaRPr lang="en-US" dirty="0"/>
          </a:p>
        </p:txBody>
      </p:sp>
      <p:sp>
        <p:nvSpPr>
          <p:cNvPr id="3" name="Text Placeholder 2"/>
          <p:cNvSpPr>
            <a:spLocks noGrp="1"/>
          </p:cNvSpPr>
          <p:nvPr>
            <p:ph type="body" idx="1"/>
          </p:nvPr>
        </p:nvSpPr>
        <p:spPr>
          <a:xfrm>
            <a:off x="311700" y="613200"/>
            <a:ext cx="4485768" cy="2681145"/>
          </a:xfrm>
        </p:spPr>
        <p:txBody>
          <a:bodyPr/>
          <a:lstStyle/>
          <a:p>
            <a:pPr marL="285750" indent="-285750" algn="just">
              <a:buFont typeface="Arial" panose="020B0604020202020204" pitchFamily="34" charset="0"/>
              <a:buChar char="•"/>
            </a:pPr>
            <a:r>
              <a:rPr lang="en-US" dirty="0" smtClean="0"/>
              <a:t>Android is the most popular mobile OS </a:t>
            </a:r>
          </a:p>
          <a:p>
            <a:pPr marL="285750" indent="-285750" algn="just">
              <a:buFont typeface="Arial" panose="020B0604020202020204" pitchFamily="34" charset="0"/>
              <a:buChar char="•"/>
            </a:pPr>
            <a:r>
              <a:rPr lang="en-US" dirty="0" smtClean="0"/>
              <a:t>Users can download applications from markets such as Google Play</a:t>
            </a:r>
          </a:p>
          <a:p>
            <a:pPr marL="285750" indent="-285750" algn="just">
              <a:buFont typeface="Arial" panose="020B0604020202020204" pitchFamily="34" charset="0"/>
              <a:buChar char="•"/>
            </a:pPr>
            <a:r>
              <a:rPr lang="en-US" dirty="0" smtClean="0"/>
              <a:t>“Permission” required for apps to access critical resources</a:t>
            </a:r>
          </a:p>
          <a:p>
            <a:pPr marL="285750" indent="-285750" algn="just">
              <a:buFont typeface="Arial" panose="020B0604020202020204" pitchFamily="34" charset="0"/>
              <a:buChar char="•"/>
            </a:pPr>
            <a:r>
              <a:rPr lang="en-US" dirty="0" smtClean="0"/>
              <a:t>Developers should specify which permissions are needed in the Android Manifest- Least Privilege </a:t>
            </a:r>
            <a:endParaRPr lang="en-US" dirty="0"/>
          </a:p>
          <a:p>
            <a:pPr marL="285750" indent="-285750" algn="just">
              <a:buFont typeface="Arial" panose="020B0604020202020204" pitchFamily="34" charset="0"/>
              <a:buChar char="•"/>
            </a:pPr>
            <a:r>
              <a:rPr lang="en-US" dirty="0" smtClean="0"/>
              <a:t>Users have to approve these permissions for the application to function</a:t>
            </a:r>
          </a:p>
        </p:txBody>
      </p:sp>
    </p:spTree>
    <p:extLst>
      <p:ext uri="{BB962C8B-B14F-4D97-AF65-F5344CB8AC3E}">
        <p14:creationId xmlns:p14="http://schemas.microsoft.com/office/powerpoint/2010/main" val="40924382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Shape 59"/>
          <p:cNvPicPr preferRelativeResize="0"/>
          <p:nvPr/>
        </p:nvPicPr>
        <p:blipFill>
          <a:blip r:embed="rId3">
            <a:alphaModFix/>
          </a:blip>
          <a:stretch>
            <a:fillRect/>
          </a:stretch>
        </p:blipFill>
        <p:spPr>
          <a:xfrm>
            <a:off x="5035464" y="551145"/>
            <a:ext cx="3820066" cy="3613471"/>
          </a:xfrm>
          <a:prstGeom prst="rect">
            <a:avLst/>
          </a:prstGeom>
          <a:noFill/>
          <a:ln>
            <a:noFill/>
          </a:ln>
        </p:spPr>
      </p:pic>
      <p:sp>
        <p:nvSpPr>
          <p:cNvPr id="3" name="Rectangle 2"/>
          <p:cNvSpPr/>
          <p:nvPr/>
        </p:nvSpPr>
        <p:spPr>
          <a:xfrm>
            <a:off x="351692" y="3235569"/>
            <a:ext cx="914400" cy="5908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itle 1"/>
          <p:cNvSpPr txBox="1">
            <a:spLocks/>
          </p:cNvSpPr>
          <p:nvPr/>
        </p:nvSpPr>
        <p:spPr>
          <a:xfrm>
            <a:off x="0" y="2107536"/>
            <a:ext cx="9144000" cy="1856935"/>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ct val="100000"/>
              <a:buFont typeface="Old Standard TT"/>
              <a:buNone/>
              <a:defRPr sz="4200" b="0" i="0" u="none" strike="noStrike" cap="none">
                <a:solidFill>
                  <a:schemeClr val="accent1"/>
                </a:solidFill>
                <a:latin typeface="Old Standard TT"/>
                <a:ea typeface="Old Standard TT"/>
                <a:cs typeface="Old Standard TT"/>
                <a:sym typeface="Old Standard TT"/>
              </a:defRPr>
            </a:lvl1pPr>
            <a:lvl2pPr lvl="1">
              <a:spcBef>
                <a:spcPts val="0"/>
              </a:spcBef>
              <a:buClr>
                <a:schemeClr val="accent1"/>
              </a:buClr>
              <a:buSzPct val="100000"/>
              <a:buFont typeface="Old Standard TT"/>
              <a:buNone/>
              <a:defRPr sz="4200">
                <a:solidFill>
                  <a:schemeClr val="accent1"/>
                </a:solidFill>
                <a:latin typeface="Old Standard TT"/>
                <a:ea typeface="Old Standard TT"/>
                <a:cs typeface="Old Standard TT"/>
                <a:sym typeface="Old Standard TT"/>
              </a:defRPr>
            </a:lvl2pPr>
            <a:lvl3pPr lvl="2">
              <a:spcBef>
                <a:spcPts val="0"/>
              </a:spcBef>
              <a:buClr>
                <a:schemeClr val="accent1"/>
              </a:buClr>
              <a:buSzPct val="100000"/>
              <a:buFont typeface="Old Standard TT"/>
              <a:buNone/>
              <a:defRPr sz="4200">
                <a:solidFill>
                  <a:schemeClr val="accent1"/>
                </a:solidFill>
                <a:latin typeface="Old Standard TT"/>
                <a:ea typeface="Old Standard TT"/>
                <a:cs typeface="Old Standard TT"/>
                <a:sym typeface="Old Standard TT"/>
              </a:defRPr>
            </a:lvl3pPr>
            <a:lvl4pPr lvl="3">
              <a:spcBef>
                <a:spcPts val="0"/>
              </a:spcBef>
              <a:buClr>
                <a:schemeClr val="accent1"/>
              </a:buClr>
              <a:buSzPct val="100000"/>
              <a:buFont typeface="Old Standard TT"/>
              <a:buNone/>
              <a:defRPr sz="4200">
                <a:solidFill>
                  <a:schemeClr val="accent1"/>
                </a:solidFill>
                <a:latin typeface="Old Standard TT"/>
                <a:ea typeface="Old Standard TT"/>
                <a:cs typeface="Old Standard TT"/>
                <a:sym typeface="Old Standard TT"/>
              </a:defRPr>
            </a:lvl4pPr>
            <a:lvl5pPr lvl="4">
              <a:spcBef>
                <a:spcPts val="0"/>
              </a:spcBef>
              <a:buClr>
                <a:schemeClr val="accent1"/>
              </a:buClr>
              <a:buSzPct val="100000"/>
              <a:buFont typeface="Old Standard TT"/>
              <a:buNone/>
              <a:defRPr sz="4200">
                <a:solidFill>
                  <a:schemeClr val="accent1"/>
                </a:solidFill>
                <a:latin typeface="Old Standard TT"/>
                <a:ea typeface="Old Standard TT"/>
                <a:cs typeface="Old Standard TT"/>
                <a:sym typeface="Old Standard TT"/>
              </a:defRPr>
            </a:lvl5pPr>
            <a:lvl6pPr lvl="5">
              <a:spcBef>
                <a:spcPts val="0"/>
              </a:spcBef>
              <a:buClr>
                <a:schemeClr val="accent1"/>
              </a:buClr>
              <a:buSzPct val="100000"/>
              <a:buFont typeface="Old Standard TT"/>
              <a:buNone/>
              <a:defRPr sz="4200">
                <a:solidFill>
                  <a:schemeClr val="accent1"/>
                </a:solidFill>
                <a:latin typeface="Old Standard TT"/>
                <a:ea typeface="Old Standard TT"/>
                <a:cs typeface="Old Standard TT"/>
                <a:sym typeface="Old Standard TT"/>
              </a:defRPr>
            </a:lvl6pPr>
            <a:lvl7pPr lvl="6">
              <a:spcBef>
                <a:spcPts val="0"/>
              </a:spcBef>
              <a:buClr>
                <a:schemeClr val="accent1"/>
              </a:buClr>
              <a:buSzPct val="100000"/>
              <a:buFont typeface="Old Standard TT"/>
              <a:buNone/>
              <a:defRPr sz="4200">
                <a:solidFill>
                  <a:schemeClr val="accent1"/>
                </a:solidFill>
                <a:latin typeface="Old Standard TT"/>
                <a:ea typeface="Old Standard TT"/>
                <a:cs typeface="Old Standard TT"/>
                <a:sym typeface="Old Standard TT"/>
              </a:defRPr>
            </a:lvl7pPr>
            <a:lvl8pPr lvl="7">
              <a:spcBef>
                <a:spcPts val="0"/>
              </a:spcBef>
              <a:buClr>
                <a:schemeClr val="accent1"/>
              </a:buClr>
              <a:buSzPct val="100000"/>
              <a:buFont typeface="Old Standard TT"/>
              <a:buNone/>
              <a:defRPr sz="4200">
                <a:solidFill>
                  <a:schemeClr val="accent1"/>
                </a:solidFill>
                <a:latin typeface="Old Standard TT"/>
                <a:ea typeface="Old Standard TT"/>
                <a:cs typeface="Old Standard TT"/>
                <a:sym typeface="Old Standard TT"/>
              </a:defRPr>
            </a:lvl8pPr>
            <a:lvl9pPr lvl="8">
              <a:spcBef>
                <a:spcPts val="0"/>
              </a:spcBef>
              <a:buClr>
                <a:schemeClr val="accent1"/>
              </a:buClr>
              <a:buSzPct val="100000"/>
              <a:buFont typeface="Old Standard TT"/>
              <a:buNone/>
              <a:defRPr sz="4200">
                <a:solidFill>
                  <a:schemeClr val="accent1"/>
                </a:solidFill>
                <a:latin typeface="Old Standard TT"/>
                <a:ea typeface="Old Standard TT"/>
                <a:cs typeface="Old Standard TT"/>
                <a:sym typeface="Old Standard TT"/>
              </a:defRPr>
            </a:lvl9pPr>
          </a:lstStyle>
          <a:p>
            <a:pPr algn="ctr"/>
            <a:r>
              <a:rPr lang="en-US" sz="6600" dirty="0" smtClean="0"/>
              <a:t>Thank You! </a:t>
            </a:r>
            <a:br>
              <a:rPr lang="en-US" sz="6600" dirty="0" smtClean="0"/>
            </a:br>
            <a:r>
              <a:rPr lang="en-US" sz="4000" dirty="0" smtClean="0"/>
              <a:t>Questions?</a:t>
            </a:r>
            <a:endParaRPr lang="en-US" sz="4000" dirty="0"/>
          </a:p>
        </p:txBody>
      </p:sp>
    </p:spTree>
    <p:extLst>
      <p:ext uri="{BB962C8B-B14F-4D97-AF65-F5344CB8AC3E}">
        <p14:creationId xmlns:p14="http://schemas.microsoft.com/office/powerpoint/2010/main" val="179981892"/>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84"/>
        <p:cNvGrpSpPr/>
        <p:nvPr/>
      </p:nvGrpSpPr>
      <p:grpSpPr>
        <a:xfrm>
          <a:off x="0" y="0"/>
          <a:ext cx="0" cy="0"/>
          <a:chOff x="0" y="0"/>
          <a:chExt cx="0" cy="0"/>
        </a:xfrm>
      </p:grpSpPr>
      <p:pic>
        <p:nvPicPr>
          <p:cNvPr id="87" name="Shape 87"/>
          <p:cNvPicPr preferRelativeResize="0"/>
          <p:nvPr/>
        </p:nvPicPr>
        <p:blipFill>
          <a:blip r:embed="rId3">
            <a:alphaModFix/>
          </a:blip>
          <a:stretch>
            <a:fillRect/>
          </a:stretch>
        </p:blipFill>
        <p:spPr>
          <a:xfrm>
            <a:off x="0" y="3419475"/>
            <a:ext cx="9363075" cy="1618575"/>
          </a:xfrm>
          <a:prstGeom prst="rect">
            <a:avLst/>
          </a:prstGeom>
          <a:noFill/>
          <a:ln>
            <a:noFill/>
          </a:ln>
        </p:spPr>
      </p:pic>
      <p:sp>
        <p:nvSpPr>
          <p:cNvPr id="85" name="Shape 85"/>
          <p:cNvSpPr txBox="1">
            <a:spLocks noGrp="1"/>
          </p:cNvSpPr>
          <p:nvPr>
            <p:ph type="title"/>
          </p:nvPr>
        </p:nvSpPr>
        <p:spPr>
          <a:xfrm>
            <a:off x="571500" y="0"/>
            <a:ext cx="8535474" cy="613200"/>
          </a:xfrm>
          <a:prstGeom prst="rect">
            <a:avLst/>
          </a:prstGeom>
        </p:spPr>
        <p:txBody>
          <a:bodyPr lIns="91425" tIns="91425" rIns="91425" bIns="91425" anchor="t" anchorCtr="0">
            <a:noAutofit/>
          </a:bodyPr>
          <a:lstStyle/>
          <a:p>
            <a:pPr lvl="0">
              <a:spcBef>
                <a:spcPts val="0"/>
              </a:spcBef>
              <a:buNone/>
            </a:pPr>
            <a:r>
              <a:rPr lang="en" dirty="0"/>
              <a:t>Brief Introduction to </a:t>
            </a:r>
            <a:r>
              <a:rPr lang="en" dirty="0" smtClean="0"/>
              <a:t>Android</a:t>
            </a:r>
            <a:r>
              <a:rPr lang="en" sz="1200" dirty="0" smtClean="0"/>
              <a:t>[1]</a:t>
            </a:r>
            <a:endParaRPr lang="en" sz="1200" dirty="0"/>
          </a:p>
        </p:txBody>
      </p:sp>
      <p:sp>
        <p:nvSpPr>
          <p:cNvPr id="86" name="Shape 86"/>
          <p:cNvSpPr txBox="1">
            <a:spLocks noGrp="1"/>
          </p:cNvSpPr>
          <p:nvPr>
            <p:ph type="body" idx="1"/>
          </p:nvPr>
        </p:nvSpPr>
        <p:spPr>
          <a:xfrm>
            <a:off x="0" y="613200"/>
            <a:ext cx="8520600" cy="33972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en" dirty="0"/>
              <a:t>Open Source Mobile OS currently owned by Google</a:t>
            </a:r>
          </a:p>
          <a:p>
            <a:pPr marL="514350" lvl="0" indent="-285750" rtl="0">
              <a:spcBef>
                <a:spcPts val="0"/>
              </a:spcBef>
              <a:buFont typeface="Arial" panose="020B0604020202020204" pitchFamily="34" charset="0"/>
              <a:buChar char="•"/>
            </a:pPr>
            <a:r>
              <a:rPr lang="en" dirty="0"/>
              <a:t>Leading mobile OS with 29.3% popularity over iOS</a:t>
            </a:r>
          </a:p>
          <a:p>
            <a:pPr marL="514350" lvl="0" indent="-285750" rtl="0">
              <a:spcBef>
                <a:spcPts val="0"/>
              </a:spcBef>
              <a:buFont typeface="Arial" panose="020B0604020202020204" pitchFamily="34" charset="0"/>
              <a:buChar char="•"/>
            </a:pPr>
            <a:r>
              <a:rPr lang="en" dirty="0"/>
              <a:t>Currently on version </a:t>
            </a:r>
            <a:r>
              <a:rPr lang="en" dirty="0" smtClean="0"/>
              <a:t>6.0(Marshmallow)</a:t>
            </a:r>
            <a:endParaRPr lang="en" dirty="0"/>
          </a:p>
          <a:p>
            <a:pPr marL="514350" lvl="0" indent="-285750" rtl="0">
              <a:spcBef>
                <a:spcPts val="0"/>
              </a:spcBef>
              <a:buFont typeface="Arial" panose="020B0604020202020204" pitchFamily="34" charset="0"/>
              <a:buChar char="•"/>
            </a:pPr>
            <a:r>
              <a:rPr lang="en" dirty="0"/>
              <a:t>Applications can be installed from </a:t>
            </a:r>
            <a:r>
              <a:rPr lang="en" dirty="0" smtClean="0"/>
              <a:t>Google PlayStore</a:t>
            </a:r>
          </a:p>
          <a:p>
            <a:pPr marL="514350" lvl="0" indent="-285750" rtl="0">
              <a:spcBef>
                <a:spcPts val="0"/>
              </a:spcBef>
              <a:buFont typeface="Arial" panose="020B0604020202020204" pitchFamily="34" charset="0"/>
              <a:buChar char="•"/>
            </a:pPr>
            <a:r>
              <a:rPr lang="en" dirty="0" smtClean="0"/>
              <a:t>Permissions should be granted for apps to access sensitive resources</a:t>
            </a:r>
          </a:p>
          <a:p>
            <a:pPr marL="514350" lvl="0" indent="-285750" rtl="0">
              <a:spcBef>
                <a:spcPts val="0"/>
              </a:spcBef>
              <a:buFont typeface="Arial" panose="020B0604020202020204" pitchFamily="34" charset="0"/>
              <a:buChar char="•"/>
            </a:pPr>
            <a:r>
              <a:rPr lang="en" dirty="0" smtClean="0"/>
              <a:t>Developers required to specify permissions in the Android Manifest</a:t>
            </a:r>
            <a:endParaRPr lang="en" dirty="0"/>
          </a:p>
          <a:p>
            <a:pPr lvl="0">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9" name="Shape 99"/>
          <p:cNvPicPr preferRelativeResize="0"/>
          <p:nvPr/>
        </p:nvPicPr>
        <p:blipFill>
          <a:blip r:embed="rId3">
            <a:alphaModFix/>
          </a:blip>
          <a:stretch>
            <a:fillRect/>
          </a:stretch>
        </p:blipFill>
        <p:spPr>
          <a:xfrm>
            <a:off x="4229100" y="219498"/>
            <a:ext cx="4914899" cy="4740350"/>
          </a:xfrm>
          <a:prstGeom prst="rect">
            <a:avLst/>
          </a:prstGeom>
          <a:noFill/>
          <a:ln>
            <a:noFill/>
          </a:ln>
        </p:spPr>
      </p:pic>
      <p:sp>
        <p:nvSpPr>
          <p:cNvPr id="100" name="Shape 100"/>
          <p:cNvSpPr txBox="1">
            <a:spLocks noGrp="1"/>
          </p:cNvSpPr>
          <p:nvPr>
            <p:ph type="title"/>
          </p:nvPr>
        </p:nvSpPr>
        <p:spPr>
          <a:xfrm>
            <a:off x="0" y="0"/>
            <a:ext cx="8520600" cy="613200"/>
          </a:xfrm>
          <a:prstGeom prst="rect">
            <a:avLst/>
          </a:prstGeom>
        </p:spPr>
        <p:txBody>
          <a:bodyPr lIns="91425" tIns="91425" rIns="91425" bIns="91425" anchor="t" anchorCtr="0">
            <a:noAutofit/>
          </a:bodyPr>
          <a:lstStyle/>
          <a:p>
            <a:pPr lvl="0">
              <a:spcBef>
                <a:spcPts val="0"/>
              </a:spcBef>
              <a:buNone/>
            </a:pPr>
            <a:r>
              <a:rPr lang="en" dirty="0"/>
              <a:t>Android </a:t>
            </a:r>
            <a:r>
              <a:rPr lang="en" dirty="0" smtClean="0"/>
              <a:t>Permissions</a:t>
            </a:r>
            <a:endParaRPr lang="en" dirty="0"/>
          </a:p>
        </p:txBody>
      </p:sp>
      <p:sp>
        <p:nvSpPr>
          <p:cNvPr id="98" name="Shape 98"/>
          <p:cNvSpPr txBox="1">
            <a:spLocks noGrp="1"/>
          </p:cNvSpPr>
          <p:nvPr>
            <p:ph type="body" idx="1"/>
          </p:nvPr>
        </p:nvSpPr>
        <p:spPr>
          <a:xfrm>
            <a:off x="0" y="613200"/>
            <a:ext cx="4340925" cy="3881100"/>
          </a:xfrm>
          <a:prstGeom prst="rect">
            <a:avLst/>
          </a:prstGeom>
        </p:spPr>
        <p:txBody>
          <a:bodyPr lIns="91425" tIns="91425" rIns="91425" bIns="91425" anchor="t" anchorCtr="0">
            <a:noAutofit/>
          </a:bodyPr>
          <a:lstStyle/>
          <a:p>
            <a:pPr marL="228600"/>
            <a:endParaRPr lang="en" sz="1000" dirty="0" smtClean="0"/>
          </a:p>
          <a:p>
            <a:pPr marL="514350" lvl="0" indent="-285750" rtl="0">
              <a:spcBef>
                <a:spcPts val="0"/>
              </a:spcBef>
              <a:buFont typeface="Arial" panose="020B0604020202020204" pitchFamily="34" charset="0"/>
              <a:buChar char="•"/>
            </a:pPr>
            <a:r>
              <a:rPr lang="en" dirty="0" smtClean="0"/>
              <a:t>Each </a:t>
            </a:r>
            <a:r>
              <a:rPr lang="en" dirty="0"/>
              <a:t>application gets a unique Linux user </a:t>
            </a:r>
            <a:r>
              <a:rPr lang="en" dirty="0" smtClean="0"/>
              <a:t>ID</a:t>
            </a:r>
            <a:r>
              <a:rPr lang="en" sz="1100" dirty="0" smtClean="0"/>
              <a:t>[2]</a:t>
            </a:r>
            <a:endParaRPr lang="en" sz="1100" dirty="0"/>
          </a:p>
          <a:p>
            <a:pPr marL="514350" lvl="0" indent="-285750" rtl="0">
              <a:spcBef>
                <a:spcPts val="0"/>
              </a:spcBef>
              <a:buFont typeface="Arial" panose="020B0604020202020204" pitchFamily="34" charset="0"/>
              <a:buChar char="•"/>
            </a:pPr>
            <a:r>
              <a:rPr lang="en" dirty="0"/>
              <a:t>Permissions assigned for each user </a:t>
            </a:r>
            <a:r>
              <a:rPr lang="en" dirty="0" smtClean="0"/>
              <a:t>ID</a:t>
            </a:r>
          </a:p>
          <a:p>
            <a:pPr marL="514350" lvl="0" indent="-285750" rtl="0">
              <a:spcBef>
                <a:spcPts val="0"/>
              </a:spcBef>
              <a:buFont typeface="Arial" panose="020B0604020202020204" pitchFamily="34" charset="0"/>
              <a:buChar char="•"/>
            </a:pPr>
            <a:r>
              <a:rPr lang="en" dirty="0" smtClean="0"/>
              <a:t>User ID consistent for application lifetime on device</a:t>
            </a:r>
          </a:p>
          <a:p>
            <a:pPr marL="514350" lvl="0" indent="-285750">
              <a:buFont typeface="Arial" panose="020B0604020202020204" pitchFamily="34" charset="0"/>
              <a:buChar char="•"/>
            </a:pPr>
            <a:r>
              <a:rPr lang="en" dirty="0" smtClean="0"/>
              <a:t>Linux UIDs are supposed to provide </a:t>
            </a:r>
            <a:r>
              <a:rPr lang="en" dirty="0"/>
              <a:t>process </a:t>
            </a:r>
            <a:r>
              <a:rPr lang="en" dirty="0" smtClean="0"/>
              <a:t>isolation</a:t>
            </a:r>
            <a:r>
              <a:rPr lang="en" sz="1100" dirty="0" smtClean="0"/>
              <a:t>[3]</a:t>
            </a:r>
            <a:endParaRPr lang="en" sz="1100" dirty="0"/>
          </a:p>
          <a:p>
            <a:pPr marL="514350" lvl="0" indent="-285750" rtl="0">
              <a:spcBef>
                <a:spcPts val="0"/>
              </a:spcBef>
              <a:buFont typeface="Arial" panose="020B0604020202020204" pitchFamily="34" charset="0"/>
              <a:buChar char="•"/>
            </a:pPr>
            <a:endParaRPr lang="en" dirty="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81000" y="0"/>
            <a:ext cx="8520600" cy="613200"/>
          </a:xfrm>
          <a:prstGeom prst="rect">
            <a:avLst/>
          </a:prstGeom>
        </p:spPr>
        <p:txBody>
          <a:bodyPr lIns="91425" tIns="91425" rIns="91425" bIns="91425" anchor="t" anchorCtr="0">
            <a:noAutofit/>
          </a:bodyPr>
          <a:lstStyle/>
          <a:p>
            <a:pPr lvl="0">
              <a:spcBef>
                <a:spcPts val="0"/>
              </a:spcBef>
              <a:buNone/>
            </a:pPr>
            <a:r>
              <a:rPr lang="en" dirty="0"/>
              <a:t>Granting Permission </a:t>
            </a:r>
            <a:r>
              <a:rPr lang="en" dirty="0" smtClean="0"/>
              <a:t>– Do or Die</a:t>
            </a:r>
            <a:endParaRPr lang="en" dirty="0"/>
          </a:p>
        </p:txBody>
      </p:sp>
      <p:sp>
        <p:nvSpPr>
          <p:cNvPr id="93" name="Shape 93"/>
          <p:cNvSpPr txBox="1">
            <a:spLocks noGrp="1"/>
          </p:cNvSpPr>
          <p:nvPr>
            <p:ph type="body" idx="1"/>
          </p:nvPr>
        </p:nvSpPr>
        <p:spPr>
          <a:xfrm>
            <a:off x="0" y="613200"/>
            <a:ext cx="4439100" cy="4194600"/>
          </a:xfrm>
          <a:prstGeom prst="rect">
            <a:avLst/>
          </a:prstGeom>
        </p:spPr>
        <p:txBody>
          <a:bodyPr lIns="91425" tIns="91425" rIns="91425" bIns="91425" anchor="t" anchorCtr="0">
            <a:noAutofit/>
          </a:bodyPr>
          <a:lstStyle/>
          <a:p>
            <a:pPr marL="228600" lvl="0" rtl="0">
              <a:spcBef>
                <a:spcPts val="0"/>
              </a:spcBef>
            </a:pPr>
            <a:endParaRPr lang="en" dirty="0"/>
          </a:p>
          <a:p>
            <a:pPr lvl="0">
              <a:spcBef>
                <a:spcPts val="0"/>
              </a:spcBef>
              <a:buNone/>
            </a:pPr>
            <a:endParaRPr dirty="0"/>
          </a:p>
        </p:txBody>
      </p:sp>
      <p:graphicFrame>
        <p:nvGraphicFramePr>
          <p:cNvPr id="2" name="Diagram 1"/>
          <p:cNvGraphicFramePr/>
          <p:nvPr>
            <p:extLst>
              <p:ext uri="{D42A27DB-BD31-4B8C-83A1-F6EECF244321}">
                <p14:modId xmlns:p14="http://schemas.microsoft.com/office/powerpoint/2010/main" val="3067195705"/>
              </p:ext>
            </p:extLst>
          </p:nvPr>
        </p:nvGraphicFramePr>
        <p:xfrm>
          <a:off x="504825" y="539750"/>
          <a:ext cx="790575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p:cNvCxnSpPr/>
          <p:nvPr/>
        </p:nvCxnSpPr>
        <p:spPr>
          <a:xfrm flipV="1">
            <a:off x="3286125" y="1304925"/>
            <a:ext cx="1152975" cy="95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381000"/>
            <a:ext cx="9144000" cy="4381500"/>
          </a:xfrm>
          <a:prstGeom prst="rect">
            <a:avLst/>
          </a:prstGeom>
        </p:spPr>
      </p:pic>
    </p:spTree>
    <p:extLst>
      <p:ext uri="{BB962C8B-B14F-4D97-AF65-F5344CB8AC3E}">
        <p14:creationId xmlns:p14="http://schemas.microsoft.com/office/powerpoint/2010/main" val="555355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a:xfrm>
            <a:off x="311700" y="0"/>
            <a:ext cx="8520600" cy="613200"/>
          </a:xfrm>
        </p:spPr>
        <p:txBody>
          <a:bodyPr/>
          <a:lstStyle/>
          <a:p>
            <a:r>
              <a:rPr lang="en-US" dirty="0" smtClean="0"/>
              <a:t>Granting Permission- After Marshmallow</a:t>
            </a:r>
            <a:endParaRPr lang="en-US" dirty="0"/>
          </a:p>
        </p:txBody>
      </p:sp>
      <p:graphicFrame>
        <p:nvGraphicFramePr>
          <p:cNvPr id="4" name="Diagram 3"/>
          <p:cNvGraphicFramePr/>
          <p:nvPr>
            <p:extLst>
              <p:ext uri="{D42A27DB-BD31-4B8C-83A1-F6EECF244321}">
                <p14:modId xmlns:p14="http://schemas.microsoft.com/office/powerpoint/2010/main" val="958823835"/>
              </p:ext>
            </p:extLst>
          </p:nvPr>
        </p:nvGraphicFramePr>
        <p:xfrm>
          <a:off x="-135975" y="613200"/>
          <a:ext cx="8520600" cy="4822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1492" y="0"/>
            <a:ext cx="8520600" cy="613200"/>
          </a:xfrm>
        </p:spPr>
        <p:txBody>
          <a:bodyPr/>
          <a:lstStyle/>
          <a:p>
            <a:r>
              <a:rPr lang="en-US" dirty="0" smtClean="0"/>
              <a:t>Normal Permissions </a:t>
            </a:r>
            <a:r>
              <a:rPr lang="en-US" sz="1200" dirty="0" smtClean="0"/>
              <a:t>[4]</a:t>
            </a:r>
            <a:endParaRPr lang="en-US" sz="1200" dirty="0"/>
          </a:p>
        </p:txBody>
      </p:sp>
      <p:sp>
        <p:nvSpPr>
          <p:cNvPr id="5" name="Text Placeholder 4"/>
          <p:cNvSpPr>
            <a:spLocks noGrp="1"/>
          </p:cNvSpPr>
          <p:nvPr>
            <p:ph type="body" idx="1"/>
          </p:nvPr>
        </p:nvSpPr>
        <p:spPr>
          <a:xfrm>
            <a:off x="211492" y="606851"/>
            <a:ext cx="3999900" cy="4415509"/>
          </a:xfrm>
        </p:spPr>
        <p:txBody>
          <a:bodyPr/>
          <a:lstStyle/>
          <a:p>
            <a:pPr>
              <a:spcAft>
                <a:spcPts val="0"/>
              </a:spcAft>
            </a:pPr>
            <a:r>
              <a:rPr lang="en-US" dirty="0">
                <a:solidFill>
                  <a:schemeClr val="bg2"/>
                </a:solidFill>
              </a:rPr>
              <a:t>ACCESS_LOCATION_EXTRA_COMMANDS</a:t>
            </a:r>
          </a:p>
          <a:p>
            <a:pPr>
              <a:spcAft>
                <a:spcPts val="0"/>
              </a:spcAft>
            </a:pPr>
            <a:r>
              <a:rPr lang="en-US" dirty="0">
                <a:solidFill>
                  <a:schemeClr val="bg2"/>
                </a:solidFill>
              </a:rPr>
              <a:t>ACCESS_NETWORK_STATE</a:t>
            </a:r>
          </a:p>
          <a:p>
            <a:pPr>
              <a:spcAft>
                <a:spcPts val="0"/>
              </a:spcAft>
            </a:pPr>
            <a:r>
              <a:rPr lang="en-US" dirty="0">
                <a:solidFill>
                  <a:schemeClr val="bg2"/>
                </a:solidFill>
              </a:rPr>
              <a:t>ACCESS_NOTIFICATION_POLICY</a:t>
            </a:r>
          </a:p>
          <a:p>
            <a:pPr>
              <a:spcAft>
                <a:spcPts val="0"/>
              </a:spcAft>
            </a:pPr>
            <a:r>
              <a:rPr lang="en-US" dirty="0">
                <a:solidFill>
                  <a:schemeClr val="bg2"/>
                </a:solidFill>
              </a:rPr>
              <a:t>ACCESS_WIFI_STATE</a:t>
            </a:r>
          </a:p>
          <a:p>
            <a:pPr>
              <a:spcAft>
                <a:spcPts val="0"/>
              </a:spcAft>
            </a:pPr>
            <a:r>
              <a:rPr lang="en-US" dirty="0">
                <a:solidFill>
                  <a:schemeClr val="bg2"/>
                </a:solidFill>
              </a:rPr>
              <a:t>BLUETOOTH</a:t>
            </a:r>
          </a:p>
          <a:p>
            <a:pPr>
              <a:spcAft>
                <a:spcPts val="0"/>
              </a:spcAft>
            </a:pPr>
            <a:r>
              <a:rPr lang="en-US" dirty="0">
                <a:solidFill>
                  <a:schemeClr val="bg2"/>
                </a:solidFill>
              </a:rPr>
              <a:t>BLUETOOTH_ADMIN</a:t>
            </a:r>
          </a:p>
          <a:p>
            <a:pPr>
              <a:spcAft>
                <a:spcPts val="0"/>
              </a:spcAft>
            </a:pPr>
            <a:r>
              <a:rPr lang="en-US" dirty="0">
                <a:solidFill>
                  <a:schemeClr val="bg2"/>
                </a:solidFill>
              </a:rPr>
              <a:t>BROADCAST_STICKY</a:t>
            </a:r>
          </a:p>
          <a:p>
            <a:pPr>
              <a:spcAft>
                <a:spcPts val="0"/>
              </a:spcAft>
            </a:pPr>
            <a:r>
              <a:rPr lang="en-US" dirty="0" smtClean="0">
                <a:solidFill>
                  <a:schemeClr val="bg2"/>
                </a:solidFill>
              </a:rPr>
              <a:t>CHANGE_NETWORK_STATE</a:t>
            </a:r>
          </a:p>
          <a:p>
            <a:pPr>
              <a:spcAft>
                <a:spcPts val="0"/>
              </a:spcAft>
            </a:pPr>
            <a:r>
              <a:rPr lang="en-US" dirty="0">
                <a:solidFill>
                  <a:schemeClr val="bg2"/>
                </a:solidFill>
              </a:rPr>
              <a:t>MODIFY_AUDIO_SETTINGS</a:t>
            </a:r>
          </a:p>
          <a:p>
            <a:pPr>
              <a:spcAft>
                <a:spcPts val="0"/>
              </a:spcAft>
            </a:pPr>
            <a:r>
              <a:rPr lang="en-US" dirty="0">
                <a:solidFill>
                  <a:schemeClr val="bg2"/>
                </a:solidFill>
              </a:rPr>
              <a:t>NFC</a:t>
            </a:r>
          </a:p>
          <a:p>
            <a:pPr>
              <a:spcAft>
                <a:spcPts val="0"/>
              </a:spcAft>
            </a:pPr>
            <a:r>
              <a:rPr lang="en-US" dirty="0">
                <a:solidFill>
                  <a:schemeClr val="bg2"/>
                </a:solidFill>
              </a:rPr>
              <a:t>READ_SYNC_SETTINGS</a:t>
            </a:r>
          </a:p>
          <a:p>
            <a:pPr>
              <a:spcAft>
                <a:spcPts val="0"/>
              </a:spcAft>
            </a:pPr>
            <a:r>
              <a:rPr lang="en-US" dirty="0">
                <a:solidFill>
                  <a:schemeClr val="bg2"/>
                </a:solidFill>
              </a:rPr>
              <a:t>READ_SYNC_STATS</a:t>
            </a:r>
          </a:p>
          <a:p>
            <a:pPr>
              <a:spcAft>
                <a:spcPts val="0"/>
              </a:spcAft>
            </a:pPr>
            <a:r>
              <a:rPr lang="en-US" dirty="0">
                <a:solidFill>
                  <a:schemeClr val="bg2"/>
                </a:solidFill>
              </a:rPr>
              <a:t>RECEIVE_BOOT_COMPLETED</a:t>
            </a:r>
          </a:p>
          <a:p>
            <a:pPr>
              <a:spcAft>
                <a:spcPts val="0"/>
              </a:spcAft>
            </a:pPr>
            <a:r>
              <a:rPr lang="en-US" dirty="0" smtClean="0">
                <a:solidFill>
                  <a:schemeClr val="bg2"/>
                </a:solidFill>
              </a:rPr>
              <a:t>REORDER_TASKS</a:t>
            </a:r>
          </a:p>
          <a:p>
            <a:pPr>
              <a:spcAft>
                <a:spcPts val="0"/>
              </a:spcAft>
            </a:pPr>
            <a:r>
              <a:rPr lang="en-US" dirty="0">
                <a:solidFill>
                  <a:schemeClr val="bg2"/>
                </a:solidFill>
              </a:rPr>
              <a:t>REQUEST_IGNORE_BATTERY_OPTIMIZATIONS</a:t>
            </a:r>
          </a:p>
          <a:p>
            <a:pPr>
              <a:spcAft>
                <a:spcPts val="0"/>
              </a:spcAft>
            </a:pPr>
            <a:r>
              <a:rPr lang="en-US" dirty="0">
                <a:solidFill>
                  <a:schemeClr val="bg2"/>
                </a:solidFill>
              </a:rPr>
              <a:t>REQUEST_INSTALL_PACKAGES</a:t>
            </a:r>
          </a:p>
          <a:p>
            <a:pPr>
              <a:spcAft>
                <a:spcPts val="0"/>
              </a:spcAft>
            </a:pPr>
            <a:r>
              <a:rPr lang="en-US" dirty="0" smtClean="0">
                <a:solidFill>
                  <a:schemeClr val="bg2"/>
                </a:solidFill>
              </a:rPr>
              <a:t>SET_ALARM</a:t>
            </a:r>
            <a:endParaRPr lang="en-US" dirty="0">
              <a:solidFill>
                <a:schemeClr val="bg2"/>
              </a:solidFill>
            </a:endParaRPr>
          </a:p>
        </p:txBody>
      </p:sp>
      <p:sp>
        <p:nvSpPr>
          <p:cNvPr id="6" name="Text Placeholder 5"/>
          <p:cNvSpPr>
            <a:spLocks noGrp="1"/>
          </p:cNvSpPr>
          <p:nvPr>
            <p:ph type="body" idx="2"/>
          </p:nvPr>
        </p:nvSpPr>
        <p:spPr>
          <a:xfrm>
            <a:off x="4832400" y="619952"/>
            <a:ext cx="3999900" cy="4415509"/>
          </a:xfrm>
        </p:spPr>
        <p:txBody>
          <a:bodyPr/>
          <a:lstStyle/>
          <a:p>
            <a:pPr>
              <a:spcAft>
                <a:spcPts val="0"/>
              </a:spcAft>
            </a:pPr>
            <a:r>
              <a:rPr lang="en-US" dirty="0">
                <a:solidFill>
                  <a:schemeClr val="bg2"/>
                </a:solidFill>
              </a:rPr>
              <a:t>CHANGE_WIFI_MULTICAST_STATE</a:t>
            </a:r>
          </a:p>
          <a:p>
            <a:pPr>
              <a:spcAft>
                <a:spcPts val="0"/>
              </a:spcAft>
            </a:pPr>
            <a:r>
              <a:rPr lang="en-US" dirty="0">
                <a:solidFill>
                  <a:schemeClr val="bg2"/>
                </a:solidFill>
              </a:rPr>
              <a:t>CHANGE_WIFI_STATE</a:t>
            </a:r>
          </a:p>
          <a:p>
            <a:pPr>
              <a:spcAft>
                <a:spcPts val="0"/>
              </a:spcAft>
            </a:pPr>
            <a:r>
              <a:rPr lang="en-US" dirty="0">
                <a:solidFill>
                  <a:schemeClr val="bg2"/>
                </a:solidFill>
              </a:rPr>
              <a:t>DISABLE_KEYGUARD</a:t>
            </a:r>
          </a:p>
          <a:p>
            <a:pPr>
              <a:spcAft>
                <a:spcPts val="0"/>
              </a:spcAft>
            </a:pPr>
            <a:r>
              <a:rPr lang="en-US" dirty="0">
                <a:solidFill>
                  <a:schemeClr val="bg2"/>
                </a:solidFill>
              </a:rPr>
              <a:t>EXPAND_STATUS_BAR</a:t>
            </a:r>
          </a:p>
          <a:p>
            <a:pPr>
              <a:spcAft>
                <a:spcPts val="0"/>
              </a:spcAft>
            </a:pPr>
            <a:r>
              <a:rPr lang="en-US" dirty="0">
                <a:solidFill>
                  <a:schemeClr val="bg2"/>
                </a:solidFill>
              </a:rPr>
              <a:t>GET_PACKAGE_SIZE</a:t>
            </a:r>
          </a:p>
          <a:p>
            <a:pPr>
              <a:spcAft>
                <a:spcPts val="0"/>
              </a:spcAft>
            </a:pPr>
            <a:r>
              <a:rPr lang="en-US" dirty="0">
                <a:solidFill>
                  <a:schemeClr val="bg2"/>
                </a:solidFill>
              </a:rPr>
              <a:t>INSTALL_SHORTCUT</a:t>
            </a:r>
          </a:p>
          <a:p>
            <a:pPr>
              <a:spcAft>
                <a:spcPts val="0"/>
              </a:spcAft>
            </a:pPr>
            <a:r>
              <a:rPr lang="en-US" dirty="0">
                <a:solidFill>
                  <a:schemeClr val="bg2"/>
                </a:solidFill>
              </a:rPr>
              <a:t>INTERNET</a:t>
            </a:r>
          </a:p>
          <a:p>
            <a:pPr>
              <a:spcAft>
                <a:spcPts val="0"/>
              </a:spcAft>
            </a:pPr>
            <a:r>
              <a:rPr lang="en-US" dirty="0" smtClean="0">
                <a:solidFill>
                  <a:schemeClr val="bg2"/>
                </a:solidFill>
              </a:rPr>
              <a:t>KILL_BACKGROUND_PROCESSES</a:t>
            </a:r>
          </a:p>
          <a:p>
            <a:pPr>
              <a:spcAft>
                <a:spcPts val="0"/>
              </a:spcAft>
            </a:pPr>
            <a:r>
              <a:rPr lang="en-US" dirty="0" smtClean="0">
                <a:solidFill>
                  <a:schemeClr val="bg2"/>
                </a:solidFill>
              </a:rPr>
              <a:t>SET_TIME_ZONE</a:t>
            </a:r>
          </a:p>
          <a:p>
            <a:pPr>
              <a:spcAft>
                <a:spcPts val="0"/>
              </a:spcAft>
            </a:pPr>
            <a:r>
              <a:rPr lang="en-US" dirty="0">
                <a:solidFill>
                  <a:schemeClr val="bg2"/>
                </a:solidFill>
              </a:rPr>
              <a:t>TRANSMIT_IR</a:t>
            </a:r>
          </a:p>
          <a:p>
            <a:pPr>
              <a:spcAft>
                <a:spcPts val="0"/>
              </a:spcAft>
            </a:pPr>
            <a:r>
              <a:rPr lang="en-US" dirty="0">
                <a:solidFill>
                  <a:schemeClr val="bg2"/>
                </a:solidFill>
              </a:rPr>
              <a:t>UNINSTALL_SHORTCUT</a:t>
            </a:r>
          </a:p>
          <a:p>
            <a:pPr>
              <a:spcAft>
                <a:spcPts val="0"/>
              </a:spcAft>
            </a:pPr>
            <a:r>
              <a:rPr lang="en-US" dirty="0">
                <a:solidFill>
                  <a:schemeClr val="bg2"/>
                </a:solidFill>
              </a:rPr>
              <a:t>USE_FINGERPRINT</a:t>
            </a:r>
          </a:p>
          <a:p>
            <a:pPr>
              <a:spcAft>
                <a:spcPts val="0"/>
              </a:spcAft>
            </a:pPr>
            <a:r>
              <a:rPr lang="en-US" dirty="0">
                <a:solidFill>
                  <a:schemeClr val="bg2"/>
                </a:solidFill>
              </a:rPr>
              <a:t>VIBRATE</a:t>
            </a:r>
          </a:p>
          <a:p>
            <a:pPr>
              <a:spcAft>
                <a:spcPts val="0"/>
              </a:spcAft>
            </a:pPr>
            <a:r>
              <a:rPr lang="en-US" dirty="0">
                <a:solidFill>
                  <a:schemeClr val="bg2"/>
                </a:solidFill>
              </a:rPr>
              <a:t>WAKE_LOCK</a:t>
            </a:r>
          </a:p>
          <a:p>
            <a:pPr>
              <a:spcAft>
                <a:spcPts val="0"/>
              </a:spcAft>
            </a:pPr>
            <a:r>
              <a:rPr lang="en-US" dirty="0">
                <a:solidFill>
                  <a:schemeClr val="bg2"/>
                </a:solidFill>
              </a:rPr>
              <a:t>WRITE_SYNC_SETTINGS</a:t>
            </a:r>
          </a:p>
          <a:p>
            <a:pPr>
              <a:spcAft>
                <a:spcPts val="0"/>
              </a:spcAft>
            </a:pPr>
            <a:endParaRPr lang="en-US" dirty="0">
              <a:solidFill>
                <a:schemeClr val="bg2"/>
              </a:solidFill>
            </a:endParaRPr>
          </a:p>
          <a:p>
            <a:pPr>
              <a:spcAft>
                <a:spcPts val="0"/>
              </a:spcAft>
            </a:pPr>
            <a:endParaRPr lang="en-US" dirty="0" smtClean="0">
              <a:solidFill>
                <a:schemeClr val="bg2"/>
              </a:solidFill>
            </a:endParaRPr>
          </a:p>
          <a:p>
            <a:pPr>
              <a:spcAft>
                <a:spcPts val="0"/>
              </a:spcAft>
            </a:pPr>
            <a:endParaRPr lang="en-US" dirty="0">
              <a:solidFill>
                <a:schemeClr val="bg2"/>
              </a:solidFill>
            </a:endParaRPr>
          </a:p>
        </p:txBody>
      </p:sp>
    </p:spTree>
    <p:extLst>
      <p:ext uri="{BB962C8B-B14F-4D97-AF65-F5344CB8AC3E}">
        <p14:creationId xmlns:p14="http://schemas.microsoft.com/office/powerpoint/2010/main" val="3655350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0" y="0"/>
            <a:ext cx="3999900" cy="323850"/>
          </a:xfrm>
        </p:spPr>
        <p:txBody>
          <a:bodyPr/>
          <a:lstStyle/>
          <a:p>
            <a:r>
              <a:rPr lang="en-US" dirty="0" smtClean="0"/>
              <a:t>Dangerous Permissions</a:t>
            </a:r>
            <a:r>
              <a:rPr lang="en-US" sz="1100" dirty="0" smtClean="0"/>
              <a:t>[4]</a:t>
            </a:r>
            <a:endParaRPr lang="en-US" sz="1100" dirty="0"/>
          </a:p>
        </p:txBody>
      </p:sp>
      <p:pic>
        <p:nvPicPr>
          <p:cNvPr id="7" name="Picture 6"/>
          <p:cNvPicPr>
            <a:picLocks noChangeAspect="1"/>
          </p:cNvPicPr>
          <p:nvPr/>
        </p:nvPicPr>
        <p:blipFill>
          <a:blip r:embed="rId3"/>
          <a:stretch>
            <a:fillRect/>
          </a:stretch>
        </p:blipFill>
        <p:spPr>
          <a:xfrm>
            <a:off x="2225762" y="0"/>
            <a:ext cx="5794287" cy="6257925"/>
          </a:xfrm>
          <a:prstGeom prst="rect">
            <a:avLst/>
          </a:prstGeom>
        </p:spPr>
      </p:pic>
    </p:spTree>
    <p:extLst>
      <p:ext uri="{BB962C8B-B14F-4D97-AF65-F5344CB8AC3E}">
        <p14:creationId xmlns:p14="http://schemas.microsoft.com/office/powerpoint/2010/main" val="28359305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38250" y="-119063"/>
            <a:ext cx="6667500" cy="5934075"/>
          </a:xfrm>
          <a:prstGeom prst="rect">
            <a:avLst/>
          </a:prstGeom>
        </p:spPr>
      </p:pic>
    </p:spTree>
    <p:extLst>
      <p:ext uri="{BB962C8B-B14F-4D97-AF65-F5344CB8AC3E}">
        <p14:creationId xmlns:p14="http://schemas.microsoft.com/office/powerpoint/2010/main" val="3907450579"/>
      </p:ext>
    </p:extLst>
  </p:cSld>
  <p:clrMapOvr>
    <a:masterClrMapping/>
  </p:clrMapOvr>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1334</TotalTime>
  <Words>1857</Words>
  <Application>Microsoft Office PowerPoint</Application>
  <PresentationFormat>On-screen Show (16:9)</PresentationFormat>
  <Paragraphs>203</Paragraphs>
  <Slides>21</Slides>
  <Notes>21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Old Standard TT</vt:lpstr>
      <vt:lpstr>Arial</vt:lpstr>
      <vt:lpstr>CMR10</vt:lpstr>
      <vt:lpstr>Calibri</vt:lpstr>
      <vt:lpstr>Times New Roman</vt:lpstr>
      <vt:lpstr>paperback</vt:lpstr>
      <vt:lpstr>Web of Trust for Better Privacy Protection in Android Applications</vt:lpstr>
      <vt:lpstr>Introduction</vt:lpstr>
      <vt:lpstr>Android Permissions</vt:lpstr>
      <vt:lpstr>Granting Permission – Do or Die</vt:lpstr>
      <vt:lpstr>PowerPoint Presentation</vt:lpstr>
      <vt:lpstr>Granting Permission- After Marshmallow</vt:lpstr>
      <vt:lpstr>Normal Permissions [4]</vt:lpstr>
      <vt:lpstr>PowerPoint Presentation</vt:lpstr>
      <vt:lpstr>PowerPoint Presentation</vt:lpstr>
      <vt:lpstr>Problem? Unclear Permissions</vt:lpstr>
      <vt:lpstr>Problem? Unexpected Permission Access</vt:lpstr>
      <vt:lpstr>Problem? Legitimate Requests Denied </vt:lpstr>
      <vt:lpstr>Other problems?</vt:lpstr>
      <vt:lpstr>Research Goal</vt:lpstr>
      <vt:lpstr>Web of Trust</vt:lpstr>
      <vt:lpstr>Scope</vt:lpstr>
      <vt:lpstr>Evaluation</vt:lpstr>
      <vt:lpstr>Related Work</vt:lpstr>
      <vt:lpstr>References</vt:lpstr>
      <vt:lpstr>PowerPoint Presentation</vt:lpstr>
      <vt:lpstr>Brief Introduction to Android[1]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of Trust for Better Privacy Protection in Android Applications</dc:title>
  <dc:creator>Sunella</dc:creator>
  <cp:lastModifiedBy>Sunella Fernando</cp:lastModifiedBy>
  <cp:revision>62</cp:revision>
  <dcterms:modified xsi:type="dcterms:W3CDTF">2016-05-11T08:11:34Z</dcterms:modified>
</cp:coreProperties>
</file>