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5" r:id="rId5"/>
    <p:sldId id="266" r:id="rId6"/>
    <p:sldId id="267" r:id="rId7"/>
    <p:sldId id="268" r:id="rId8"/>
    <p:sldId id="256" r:id="rId9"/>
    <p:sldId id="257" r:id="rId10"/>
    <p:sldId id="258" r:id="rId11"/>
    <p:sldId id="259" r:id="rId12"/>
    <p:sldId id="260" r:id="rId13"/>
    <p:sldId id="269" r:id="rId14"/>
    <p:sldId id="270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8DA7-6564-49B9-A397-1ED41F4F92D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8B24-F742-4D0B-A3D5-7E903962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3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8DA7-6564-49B9-A397-1ED41F4F92D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8B24-F742-4D0B-A3D5-7E903962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2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8DA7-6564-49B9-A397-1ED41F4F92D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8B24-F742-4D0B-A3D5-7E903962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1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8DA7-6564-49B9-A397-1ED41F4F92D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8B24-F742-4D0B-A3D5-7E903962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8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8DA7-6564-49B9-A397-1ED41F4F92D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8B24-F742-4D0B-A3D5-7E903962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5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8DA7-6564-49B9-A397-1ED41F4F92D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8B24-F742-4D0B-A3D5-7E903962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8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8DA7-6564-49B9-A397-1ED41F4F92D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8B24-F742-4D0B-A3D5-7E903962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2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8DA7-6564-49B9-A397-1ED41F4F92D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8B24-F742-4D0B-A3D5-7E903962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9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8DA7-6564-49B9-A397-1ED41F4F92D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8B24-F742-4D0B-A3D5-7E903962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8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8DA7-6564-49B9-A397-1ED41F4F92D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8B24-F742-4D0B-A3D5-7E903962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9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8DA7-6564-49B9-A397-1ED41F4F92D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8B24-F742-4D0B-A3D5-7E903962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C8DA7-6564-49B9-A397-1ED41F4F92D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18B24-F742-4D0B-A3D5-7E903962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3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37725"/>
            <a:ext cx="9144000" cy="1124448"/>
          </a:xfrm>
        </p:spPr>
        <p:txBody>
          <a:bodyPr>
            <a:noAutofit/>
          </a:bodyPr>
          <a:lstStyle/>
          <a:p>
            <a:r>
              <a:rPr lang="en-US" sz="5400" dirty="0"/>
              <a:t>PHÂN TÍCH TÍN HIỆU VÀ PHỔ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4328" y="2156346"/>
            <a:ext cx="63189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Sơn</a:t>
            </a:r>
            <a:r>
              <a:rPr lang="en-US" dirty="0" smtClean="0"/>
              <a:t> – 1512847</a:t>
            </a:r>
          </a:p>
          <a:p>
            <a:r>
              <a:rPr lang="en-US" dirty="0"/>
              <a:t>	</a:t>
            </a:r>
            <a:r>
              <a:rPr lang="en-US" dirty="0" err="1" smtClean="0"/>
              <a:t>Hà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r>
              <a:rPr lang="en-US" dirty="0" smtClean="0"/>
              <a:t> </a:t>
            </a:r>
            <a:r>
              <a:rPr lang="en-US" dirty="0" err="1" smtClean="0"/>
              <a:t>Dũng</a:t>
            </a:r>
            <a:r>
              <a:rPr lang="en-US" dirty="0" smtClean="0"/>
              <a:t> – 1510551</a:t>
            </a:r>
          </a:p>
          <a:p>
            <a:r>
              <a:rPr lang="en-US" dirty="0"/>
              <a:t>	</a:t>
            </a:r>
            <a:r>
              <a:rPr lang="en-US" dirty="0" err="1" smtClean="0"/>
              <a:t>Nguyễn</a:t>
            </a:r>
            <a:r>
              <a:rPr lang="en-US" dirty="0" smtClean="0"/>
              <a:t> Minh </a:t>
            </a:r>
            <a:r>
              <a:rPr lang="en-US" dirty="0" err="1" smtClean="0"/>
              <a:t>Hùng</a:t>
            </a:r>
            <a:r>
              <a:rPr lang="en-US" dirty="0" smtClean="0"/>
              <a:t> – 1511355</a:t>
            </a:r>
          </a:p>
          <a:p>
            <a:r>
              <a:rPr lang="en-US" dirty="0"/>
              <a:t>	</a:t>
            </a:r>
            <a:r>
              <a:rPr lang="en-US" dirty="0" err="1" smtClean="0"/>
              <a:t>Đinh</a:t>
            </a:r>
            <a:r>
              <a:rPr lang="en-US" dirty="0" smtClean="0"/>
              <a:t> </a:t>
            </a:r>
            <a:r>
              <a:rPr lang="en-US" dirty="0" err="1" smtClean="0"/>
              <a:t>Võ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r>
              <a:rPr lang="en-US" dirty="0" smtClean="0"/>
              <a:t> – 1513814</a:t>
            </a:r>
          </a:p>
          <a:p>
            <a:r>
              <a:rPr lang="en-US" dirty="0"/>
              <a:t>	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r>
              <a:rPr lang="en-US" dirty="0" smtClean="0"/>
              <a:t> </a:t>
            </a:r>
            <a:r>
              <a:rPr lang="en-US" dirty="0" err="1" smtClean="0"/>
              <a:t>Phước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/>
              <a:t>– 1510101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An – 1510012</a:t>
            </a:r>
          </a:p>
        </p:txBody>
      </p:sp>
    </p:spTree>
    <p:extLst>
      <p:ext uri="{BB962C8B-B14F-4D97-AF65-F5344CB8AC3E}">
        <p14:creationId xmlns:p14="http://schemas.microsoft.com/office/powerpoint/2010/main" val="427187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1478"/>
            <a:ext cx="10515600" cy="1325563"/>
          </a:xfrm>
        </p:spPr>
        <p:txBody>
          <a:bodyPr/>
          <a:lstStyle/>
          <a:p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phổ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927" y="1347911"/>
            <a:ext cx="6842145" cy="537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3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1478"/>
            <a:ext cx="10515600" cy="1325563"/>
          </a:xfrm>
        </p:spPr>
        <p:txBody>
          <a:bodyPr/>
          <a:lstStyle/>
          <a:p>
            <a:r>
              <a:rPr lang="en-US" dirty="0"/>
              <a:t>Spectrogram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285027" y="5942136"/>
            <a:ext cx="1877704" cy="656552"/>
          </a:xfrm>
          <a:prstGeom prst="roundRect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surf(</a:t>
            </a:r>
            <a:r>
              <a:rPr lang="en-US" sz="1600" dirty="0" err="1"/>
              <a:t>Y,X,stack</a:t>
            </a:r>
            <a:r>
              <a:rPr lang="en-US" sz="1600" dirty="0"/>
              <a:t>)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07243" y="1340112"/>
            <a:ext cx="10668188" cy="4910328"/>
            <a:chOff x="507243" y="1340112"/>
            <a:chExt cx="10668188" cy="4910328"/>
          </a:xfrm>
        </p:grpSpPr>
        <p:sp>
          <p:nvSpPr>
            <p:cNvPr id="6" name="Rounded Rectangle 5"/>
            <p:cNvSpPr/>
            <p:nvPr/>
          </p:nvSpPr>
          <p:spPr>
            <a:xfrm>
              <a:off x="507243" y="1340112"/>
              <a:ext cx="7219665" cy="1312601"/>
            </a:xfrm>
            <a:prstGeom prst="roundRect">
              <a:avLst/>
            </a:prstGeom>
            <a:ln w="285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 err="1"/>
                <a:t>micReader</a:t>
              </a:r>
              <a:r>
                <a:rPr lang="en-US" sz="1600" dirty="0"/>
                <a:t> = </a:t>
              </a:r>
              <a:r>
                <a:rPr lang="en-US" sz="1600" dirty="0" err="1"/>
                <a:t>audioDeviceReader</a:t>
              </a:r>
              <a:r>
                <a:rPr lang="en-US" sz="1600" dirty="0"/>
                <a:t>(</a:t>
              </a:r>
              <a:r>
                <a:rPr lang="en-US" sz="1600" dirty="0" err="1"/>
                <a:t>sample_rate,sample_per_frame</a:t>
              </a:r>
              <a:r>
                <a:rPr lang="en-US" sz="1600" dirty="0"/>
                <a:t>); % 44100 - 1024</a:t>
              </a:r>
            </a:p>
            <a:p>
              <a:r>
                <a:rPr lang="en-US" sz="1600" dirty="0"/>
                <a:t>While(1){</a:t>
              </a:r>
            </a:p>
            <a:p>
              <a:r>
                <a:rPr lang="en-US" sz="1600" dirty="0"/>
                <a:t>	audio = </a:t>
              </a:r>
              <a:r>
                <a:rPr lang="en-US" sz="1600" dirty="0" err="1"/>
                <a:t>micReader</a:t>
              </a:r>
              <a:r>
                <a:rPr lang="en-US" sz="1600" dirty="0"/>
                <a:t>();</a:t>
              </a:r>
            </a:p>
            <a:p>
              <a:r>
                <a:rPr lang="en-US" sz="1600" dirty="0"/>
                <a:t>	% </a:t>
              </a:r>
              <a:r>
                <a:rPr lang="en-US" sz="1600" dirty="0" err="1"/>
                <a:t>giải</a:t>
              </a:r>
              <a:r>
                <a:rPr lang="en-US" sz="1600" dirty="0"/>
                <a:t> </a:t>
              </a:r>
              <a:r>
                <a:rPr lang="en-US" sz="1600" dirty="0" err="1"/>
                <a:t>thuật</a:t>
              </a:r>
              <a:endParaRPr lang="en-US" sz="1600" dirty="0"/>
            </a:p>
            <a:p>
              <a:r>
                <a:rPr lang="en-US" sz="1600" dirty="0"/>
                <a:t>}</a:t>
              </a: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07243" y="2669347"/>
              <a:ext cx="10668188" cy="3581093"/>
              <a:chOff x="507243" y="2669347"/>
              <a:chExt cx="10668188" cy="3581093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07243" y="2904436"/>
                <a:ext cx="1877704" cy="984273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Tín</a:t>
                </a:r>
                <a:r>
                  <a:rPr lang="en-US" dirty="0"/>
                  <a:t> </a:t>
                </a:r>
                <a:r>
                  <a:rPr lang="en-US" dirty="0" err="1"/>
                  <a:t>hiệu</a:t>
                </a:r>
                <a:r>
                  <a:rPr lang="en-US" dirty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soundcard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446059" y="2877140"/>
                <a:ext cx="1877704" cy="984273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FFT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365543" y="2877140"/>
                <a:ext cx="1877704" cy="984273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Chuyển</a:t>
                </a:r>
                <a:r>
                  <a:rPr lang="en-US" dirty="0"/>
                  <a:t> </a:t>
                </a:r>
                <a:r>
                  <a:rPr lang="en-US" dirty="0" err="1"/>
                  <a:t>đổi</a:t>
                </a:r>
                <a:r>
                  <a:rPr lang="en-US" dirty="0"/>
                  <a:t> sang thang dB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9285027" y="2877140"/>
                <a:ext cx="1877704" cy="984273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Stack n frame - 20</a:t>
                </a:r>
              </a:p>
            </p:txBody>
          </p:sp>
          <p:cxnSp>
            <p:nvCxnSpPr>
              <p:cNvPr id="22" name="Straight Arrow Connector 21"/>
              <p:cNvCxnSpPr>
                <a:stCxn id="17" idx="3"/>
                <a:endCxn id="18" idx="1"/>
              </p:cNvCxnSpPr>
              <p:nvPr/>
            </p:nvCxnSpPr>
            <p:spPr>
              <a:xfrm>
                <a:off x="5323763" y="3369277"/>
                <a:ext cx="10417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8243247" y="3369276"/>
                <a:ext cx="10417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ounded Rectangle 6"/>
              <p:cNvSpPr/>
              <p:nvPr/>
            </p:nvSpPr>
            <p:spPr>
              <a:xfrm>
                <a:off x="2924032" y="4052570"/>
                <a:ext cx="2535073" cy="656552"/>
              </a:xfrm>
              <a:prstGeom prst="roundRect">
                <a:avLst/>
              </a:prstGeom>
              <a:ln w="28575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freqency</a:t>
                </a:r>
                <a:r>
                  <a:rPr lang="en-US" sz="1600" dirty="0"/>
                  <a:t> = </a:t>
                </a:r>
                <a:r>
                  <a:rPr lang="en-US" sz="1600" dirty="0" err="1"/>
                  <a:t>fft</a:t>
                </a:r>
                <a:r>
                  <a:rPr lang="en-US" sz="1600" dirty="0"/>
                  <a:t>(audio);</a:t>
                </a: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6026055" y="4025272"/>
                <a:ext cx="2562368" cy="656552"/>
              </a:xfrm>
              <a:prstGeom prst="roundRect">
                <a:avLst/>
              </a:prstGeom>
              <a:ln w="28575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600" dirty="0" err="1"/>
                  <a:t>freq_abs</a:t>
                </a:r>
                <a:r>
                  <a:rPr lang="en-US" sz="1600" dirty="0"/>
                  <a:t> = abs(</a:t>
                </a:r>
                <a:r>
                  <a:rPr lang="en-US" sz="1600" dirty="0" err="1"/>
                  <a:t>freqency</a:t>
                </a:r>
                <a:r>
                  <a:rPr lang="en-US" sz="1600" dirty="0"/>
                  <a:t>);</a:t>
                </a:r>
              </a:p>
              <a:p>
                <a:r>
                  <a:rPr lang="en-US" sz="1600" dirty="0" err="1"/>
                  <a:t>freq_db</a:t>
                </a:r>
                <a:r>
                  <a:rPr lang="en-US" sz="1600" dirty="0"/>
                  <a:t> = 20*log(</a:t>
                </a:r>
                <a:r>
                  <a:rPr lang="en-US" sz="1600" dirty="0" err="1"/>
                  <a:t>freq_abs</a:t>
                </a:r>
                <a:r>
                  <a:rPr lang="en-US" sz="1600" dirty="0"/>
                  <a:t>);</a:t>
                </a:r>
              </a:p>
            </p:txBody>
          </p:sp>
          <p:cxnSp>
            <p:nvCxnSpPr>
              <p:cNvPr id="12" name="Straight Arrow Connector 11"/>
              <p:cNvCxnSpPr>
                <a:endCxn id="8" idx="1"/>
              </p:cNvCxnSpPr>
              <p:nvPr/>
            </p:nvCxnSpPr>
            <p:spPr>
              <a:xfrm flipV="1">
                <a:off x="5486400" y="4353548"/>
                <a:ext cx="539655" cy="2"/>
              </a:xfrm>
              <a:prstGeom prst="straightConnector1">
                <a:avLst/>
              </a:prstGeom>
              <a:ln w="28575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8588423" y="4353548"/>
                <a:ext cx="696604" cy="0"/>
              </a:xfrm>
              <a:prstGeom prst="straightConnector1">
                <a:avLst/>
              </a:prstGeom>
              <a:ln w="28575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2384947" y="3339707"/>
                <a:ext cx="10417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9285027" y="4797916"/>
                <a:ext cx="1877704" cy="984273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Vẽ</a:t>
                </a:r>
                <a:r>
                  <a:rPr lang="en-US" dirty="0"/>
                  <a:t> </a:t>
                </a:r>
                <a:r>
                  <a:rPr lang="en-US" dirty="0" err="1"/>
                  <a:t>tín</a:t>
                </a:r>
                <a:r>
                  <a:rPr lang="en-US" dirty="0"/>
                  <a:t> </a:t>
                </a:r>
                <a:r>
                  <a:rPr lang="en-US" dirty="0" err="1"/>
                  <a:t>hiệu</a:t>
                </a:r>
                <a:r>
                  <a:rPr lang="en-US" dirty="0"/>
                  <a:t> 3 </a:t>
                </a:r>
                <a:r>
                  <a:rPr lang="en-US" dirty="0" err="1"/>
                  <a:t>chiều</a:t>
                </a:r>
                <a:endParaRPr lang="en-US" dirty="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9285027" y="4020196"/>
                <a:ext cx="1865764" cy="656552"/>
              </a:xfrm>
              <a:prstGeom prst="roundRect">
                <a:avLst/>
              </a:prstGeom>
              <a:ln w="28575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stack</a:t>
                </a:r>
              </a:p>
            </p:txBody>
          </p:sp>
          <p:cxnSp>
            <p:nvCxnSpPr>
              <p:cNvPr id="29" name="Elbow Connector 28"/>
              <p:cNvCxnSpPr>
                <a:stCxn id="19" idx="3"/>
                <a:endCxn id="25" idx="3"/>
              </p:cNvCxnSpPr>
              <p:nvPr/>
            </p:nvCxnSpPr>
            <p:spPr>
              <a:xfrm>
                <a:off x="11162731" y="3369277"/>
                <a:ext cx="12700" cy="1920776"/>
              </a:xfrm>
              <a:prstGeom prst="bentConnector3">
                <a:avLst>
                  <a:gd name="adj1" fmla="val 180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lbow Connector 35"/>
              <p:cNvCxnSpPr/>
              <p:nvPr/>
            </p:nvCxnSpPr>
            <p:spPr>
              <a:xfrm>
                <a:off x="11150411" y="4329664"/>
                <a:ext cx="12700" cy="1920776"/>
              </a:xfrm>
              <a:prstGeom prst="bentConnector3">
                <a:avLst>
                  <a:gd name="adj1" fmla="val 4808953"/>
                </a:avLst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3152633" y="2669347"/>
                <a:ext cx="0" cy="139985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8398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1478"/>
            <a:ext cx="10515600" cy="1325563"/>
          </a:xfrm>
        </p:spPr>
        <p:txBody>
          <a:bodyPr/>
          <a:lstStyle/>
          <a:p>
            <a:r>
              <a:rPr lang="en-US" dirty="0"/>
              <a:t>Spectrogram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2091"/>
            <a:ext cx="8202170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0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#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936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35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Fourier Transform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FFT in </a:t>
            </a:r>
            <a:r>
              <a:rPr lang="en-US" dirty="0" smtClean="0"/>
              <a:t>C#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4846"/>
            <a:ext cx="84010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9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522"/>
            <a:ext cx="10515600" cy="1411288"/>
          </a:xfrm>
        </p:spPr>
        <p:txBody>
          <a:bodyPr/>
          <a:lstStyle/>
          <a:p>
            <a:r>
              <a:rPr lang="en-US" dirty="0"/>
              <a:t>Fast Fourier Transform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6932"/>
            <a:ext cx="10515600" cy="534246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(10KHz)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403465" cy="460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4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341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Spectrogram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4355"/>
            <a:ext cx="8886825" cy="1304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79493"/>
            <a:ext cx="3388254" cy="32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áº¿t quáº£ hÃ¬nh áº£nh cho python">
            <a:extLst>
              <a:ext uri="{FF2B5EF4-FFF2-40B4-BE49-F238E27FC236}">
                <a16:creationId xmlns:a16="http://schemas.microsoft.com/office/drawing/2014/main" id="{FD26C290-099D-4ED5-942C-CF87A6E2B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152" y="1650206"/>
            <a:ext cx="8219696" cy="355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83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10BF-972A-4C97-BE6F-257FDB55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Fast Fourier Transform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EB1C37-FEF7-4F05-A5CA-53F3882B8C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8275"/>
                <a:ext cx="10515600" cy="42513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Even Index						Odd Index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EB1C37-FEF7-4F05-A5CA-53F3882B8C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8275"/>
                <a:ext cx="10515600" cy="4251325"/>
              </a:xfrm>
              <a:blipFill>
                <a:blip r:embed="rId2"/>
                <a:stretch>
                  <a:fillRect b="-1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791CD5-2270-4718-952F-3DF152D6556F}"/>
              </a:ext>
            </a:extLst>
          </p:cNvPr>
          <p:cNvCxnSpPr>
            <a:cxnSpLocks/>
          </p:cNvCxnSpPr>
          <p:nvPr/>
        </p:nvCxnSpPr>
        <p:spPr>
          <a:xfrm flipH="1">
            <a:off x="3895725" y="2686050"/>
            <a:ext cx="1181100" cy="7429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9F2865-9513-4986-A117-95C0DBAF6D76}"/>
              </a:ext>
            </a:extLst>
          </p:cNvPr>
          <p:cNvCxnSpPr>
            <a:cxnSpLocks/>
          </p:cNvCxnSpPr>
          <p:nvPr/>
        </p:nvCxnSpPr>
        <p:spPr>
          <a:xfrm>
            <a:off x="6529389" y="2686050"/>
            <a:ext cx="1171575" cy="7239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7A669F-26C9-44AC-9B5D-3C2DFA1E6B54}"/>
                  </a:ext>
                </a:extLst>
              </p:cNvPr>
              <p:cNvSpPr txBox="1"/>
              <p:nvPr/>
            </p:nvSpPr>
            <p:spPr>
              <a:xfrm>
                <a:off x="3957320" y="5518150"/>
                <a:ext cx="40081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𝐂𝐎𝐌𝐏𝐋𝐄𝐗𝐈𝐓𝐘</m:t>
                      </m:r>
                      <m:r>
                        <a:rPr lang="en-US" sz="2800" b="1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1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𝐎</m:t>
                      </m:r>
                      <m:r>
                        <a:rPr lang="en-US" sz="2800" b="1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𝐍𝐥𝐨𝐠𝐍</m:t>
                      </m:r>
                      <m:r>
                        <a:rPr lang="en-US" sz="2800" b="1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7A669F-26C9-44AC-9B5D-3C2DFA1E6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320" y="5518150"/>
                <a:ext cx="40081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3BE81F4-8B5E-4A5C-AFBD-BC8976BADC88}"/>
              </a:ext>
            </a:extLst>
          </p:cNvPr>
          <p:cNvSpPr txBox="1"/>
          <p:nvPr/>
        </p:nvSpPr>
        <p:spPr>
          <a:xfrm>
            <a:off x="1971041" y="1783715"/>
            <a:ext cx="1087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DFT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B16B2E-103D-48A2-A37F-A9DD3BF23313}"/>
              </a:ext>
            </a:extLst>
          </p:cNvPr>
          <p:cNvCxnSpPr>
            <a:cxnSpLocks/>
          </p:cNvCxnSpPr>
          <p:nvPr/>
        </p:nvCxnSpPr>
        <p:spPr>
          <a:xfrm>
            <a:off x="3058161" y="2045325"/>
            <a:ext cx="10487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94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10BF-972A-4C97-BE6F-257FDB55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Fast Fourier Transform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B1C37-FEF7-4F05-A5CA-53F3882B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219200"/>
            <a:ext cx="9565640" cy="4165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Implement FFT in Python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03B862-70EE-42FA-9444-63F9CFC182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25" t="27111" r="4582" b="34222"/>
          <a:stretch/>
        </p:blipFill>
        <p:spPr>
          <a:xfrm>
            <a:off x="711200" y="1878940"/>
            <a:ext cx="11216640" cy="431995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0CB4FB1-F272-4C87-99DB-88A7FFAC4234}"/>
              </a:ext>
            </a:extLst>
          </p:cNvPr>
          <p:cNvGrpSpPr/>
          <p:nvPr/>
        </p:nvGrpSpPr>
        <p:grpSpPr>
          <a:xfrm>
            <a:off x="3845560" y="2189797"/>
            <a:ext cx="8742680" cy="3698240"/>
            <a:chOff x="3845560" y="2189797"/>
            <a:chExt cx="8742680" cy="36982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ontent Placeholder 2">
                  <a:extLst>
                    <a:ext uri="{FF2B5EF4-FFF2-40B4-BE49-F238E27FC236}">
                      <a16:creationId xmlns:a16="http://schemas.microsoft.com/office/drawing/2014/main" id="{5B931BC5-FAB7-4B6F-98D0-387F247810B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845560" y="2189797"/>
                  <a:ext cx="8742680" cy="369824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0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20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sz="20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lang="en-US" sz="20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US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num>
                                  <m:den>
                                    <m:r>
                                      <a:rPr lang="en-US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sz="2000" dirty="0"/>
                </a:p>
                <a:p>
                  <a:pPr marL="0" indent="0">
                    <a:buFont typeface="Arial" panose="020B0604020202020204" pitchFamily="34" charset="0"/>
                    <a:buNone/>
                  </a:pPr>
                  <a:endParaRPr lang="en-US" sz="2000" dirty="0"/>
                </a:p>
                <a:p>
                  <a:pPr marL="0" indent="0">
                    <a:buFont typeface="Arial" panose="020B0604020202020204" pitchFamily="34" charset="0"/>
                    <a:buNone/>
                  </a:pPr>
                  <a:endParaRPr lang="en-US" sz="2000" i="1" dirty="0">
                    <a:latin typeface="Cambria Math" panose="02040503050406030204" pitchFamily="18" charset="0"/>
                  </a:endParaRPr>
                </a:p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20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sz="20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0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sup>
                            </m:sSup>
                          </m:e>
                        </m:nary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sz="20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20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sz="20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0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sz="2000" dirty="0"/>
                </a:p>
                <a:p>
                  <a:pPr marL="0" indent="0">
                    <a:buFont typeface="Arial" panose="020B0604020202020204" pitchFamily="34" charset="0"/>
                    <a:buNone/>
                  </a:pPr>
                  <a:endParaRPr lang="en-US" dirty="0"/>
                </a:p>
              </p:txBody>
            </p:sp>
          </mc:Choice>
          <mc:Fallback xmlns="">
            <p:sp>
              <p:nvSpPr>
                <p:cNvPr id="10" name="Content Placeholder 2">
                  <a:extLst>
                    <a:ext uri="{FF2B5EF4-FFF2-40B4-BE49-F238E27FC236}">
                      <a16:creationId xmlns:a16="http://schemas.microsoft.com/office/drawing/2014/main" id="{5B931BC5-FAB7-4B6F-98D0-387F247810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5560" y="2189797"/>
                  <a:ext cx="8742680" cy="36982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7741546-55D6-4625-BE07-0319B24D6E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5280" y="3126740"/>
              <a:ext cx="657225" cy="60452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01C77A3-A58F-429A-B215-EB2408BDC6E2}"/>
                </a:ext>
              </a:extLst>
            </p:cNvPr>
            <p:cNvCxnSpPr>
              <a:cxnSpLocks/>
            </p:cNvCxnSpPr>
            <p:nvPr/>
          </p:nvCxnSpPr>
          <p:spPr>
            <a:xfrm>
              <a:off x="8768080" y="3126740"/>
              <a:ext cx="701040" cy="60452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311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10BF-972A-4C97-BE6F-257FDB55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Fast Fourier Transform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B1C37-FEF7-4F05-A5CA-53F3882B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219200"/>
            <a:ext cx="9565640" cy="4165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3A5EE0-C227-4D48-9022-A5E65DE72151}"/>
              </a:ext>
            </a:extLst>
          </p:cNvPr>
          <p:cNvGrpSpPr/>
          <p:nvPr/>
        </p:nvGrpSpPr>
        <p:grpSpPr>
          <a:xfrm>
            <a:off x="373258" y="1879644"/>
            <a:ext cx="11767471" cy="3971946"/>
            <a:chOff x="373258" y="1879644"/>
            <a:chExt cx="11767471" cy="39719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5A8B3CB-CFA0-49C8-ADD6-D672E23D4C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417" t="39259" r="53833" b="17778"/>
            <a:stretch/>
          </p:blipFill>
          <p:spPr>
            <a:xfrm>
              <a:off x="373258" y="1971789"/>
              <a:ext cx="5257800" cy="387980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D864100-496D-4CE4-A6AF-180D413FB3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835" t="39111" r="53249" b="18963"/>
            <a:stretch/>
          </p:blipFill>
          <p:spPr>
            <a:xfrm>
              <a:off x="6560944" y="1879644"/>
              <a:ext cx="5579785" cy="3879801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80141FA-8CE5-467E-B1EC-6C008AA1497C}"/>
                </a:ext>
              </a:extLst>
            </p:cNvPr>
            <p:cNvCxnSpPr>
              <a:endCxn id="6" idx="1"/>
            </p:cNvCxnSpPr>
            <p:nvPr/>
          </p:nvCxnSpPr>
          <p:spPr>
            <a:xfrm>
              <a:off x="5494020" y="3819544"/>
              <a:ext cx="1066924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1CE1E7-D2CF-4069-912C-24BE629839C2}"/>
                </a:ext>
              </a:extLst>
            </p:cNvPr>
            <p:cNvSpPr txBox="1"/>
            <p:nvPr/>
          </p:nvSpPr>
          <p:spPr>
            <a:xfrm>
              <a:off x="5695889" y="3429000"/>
              <a:ext cx="800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FFT</a:t>
              </a:r>
              <a:endParaRPr lang="en-US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64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10BF-972A-4C97-BE6F-257FDB55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Short-time Fourier Transform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1E665025-B279-4C12-9C43-AF41ABF351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4277360"/>
                <a:ext cx="10515600" cy="2387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ử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ổ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ỏ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1E665025-B279-4C12-9C43-AF41ABF35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4277360"/>
                <a:ext cx="10515600" cy="2387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99DE16-ABD0-4596-B281-C1ECDAA521A5}"/>
                  </a:ext>
                </a:extLst>
              </p:cNvPr>
              <p:cNvSpPr txBox="1"/>
              <p:nvPr/>
            </p:nvSpPr>
            <p:spPr>
              <a:xfrm>
                <a:off x="1209040" y="4277360"/>
                <a:ext cx="9367520" cy="952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𝑺𝑻𝑭𝑻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99DE16-ABD0-4596-B281-C1ECDAA52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040" y="4277360"/>
                <a:ext cx="9367520" cy="952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A9277B29-2421-4DE8-8D45-BCF430FA4D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36"/>
          <a:stretch/>
        </p:blipFill>
        <p:spPr>
          <a:xfrm>
            <a:off x="2242417" y="1402079"/>
            <a:ext cx="7707165" cy="267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8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388EE6-6B20-4B07-8D98-86B32B4979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4851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+∞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388EE6-6B20-4B07-8D98-86B32B4979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48514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FB17C44-3055-430B-A1B1-D995EDC0FAED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Spectrogram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AE6A0B-FD74-4ACA-84A3-7FC722931E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50" t="47407" r="53167" b="12000"/>
          <a:stretch/>
        </p:blipFill>
        <p:spPr>
          <a:xfrm>
            <a:off x="2699463" y="2012574"/>
            <a:ext cx="6793073" cy="461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9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76352"/>
            <a:ext cx="9144000" cy="1124448"/>
          </a:xfrm>
        </p:spPr>
        <p:txBody>
          <a:bodyPr>
            <a:noAutofit/>
          </a:bodyPr>
          <a:lstStyle/>
          <a:p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>MATLAB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2008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5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phổ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1080449" y="1348104"/>
            <a:ext cx="10273351" cy="5160415"/>
            <a:chOff x="1080449" y="1348104"/>
            <a:chExt cx="10273351" cy="5160415"/>
          </a:xfrm>
        </p:grpSpPr>
        <p:grpSp>
          <p:nvGrpSpPr>
            <p:cNvPr id="16" name="Group 15"/>
            <p:cNvGrpSpPr/>
            <p:nvPr/>
          </p:nvGrpSpPr>
          <p:grpSpPr>
            <a:xfrm>
              <a:off x="1080449" y="2792425"/>
              <a:ext cx="10273351" cy="2883586"/>
              <a:chOff x="838200" y="1690688"/>
              <a:chExt cx="10273351" cy="288358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838200" y="1690688"/>
                <a:ext cx="1877704" cy="984273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Tín</a:t>
                </a:r>
                <a:r>
                  <a:rPr lang="en-US" dirty="0"/>
                  <a:t> </a:t>
                </a:r>
                <a:r>
                  <a:rPr lang="en-US" dirty="0" err="1"/>
                  <a:t>hiệu</a:t>
                </a:r>
                <a:r>
                  <a:rPr lang="en-US" dirty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soundcard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9233847" y="1690688"/>
                <a:ext cx="1877704" cy="984273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Vẽ</a:t>
                </a:r>
                <a:r>
                  <a:rPr lang="en-US" dirty="0"/>
                  <a:t> </a:t>
                </a:r>
                <a:r>
                  <a:rPr lang="en-US" dirty="0" err="1"/>
                  <a:t>dạng</a:t>
                </a:r>
                <a:r>
                  <a:rPr lang="en-US" dirty="0"/>
                  <a:t> </a:t>
                </a:r>
                <a:r>
                  <a:rPr lang="en-US" dirty="0" err="1"/>
                  <a:t>sóng</a:t>
                </a:r>
                <a:r>
                  <a:rPr lang="en-US" dirty="0"/>
                  <a:t> </a:t>
                </a:r>
                <a:r>
                  <a:rPr lang="en-US" dirty="0" err="1"/>
                  <a:t>tín</a:t>
                </a:r>
                <a:r>
                  <a:rPr lang="en-US" dirty="0"/>
                  <a:t> </a:t>
                </a:r>
                <a:r>
                  <a:rPr lang="en-US" dirty="0" err="1"/>
                  <a:t>hiệu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394879" y="3590000"/>
                <a:ext cx="1877704" cy="984273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FFT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314363" y="3590000"/>
                <a:ext cx="1877704" cy="984273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Chuyển</a:t>
                </a:r>
                <a:r>
                  <a:rPr lang="en-US" dirty="0"/>
                  <a:t> </a:t>
                </a:r>
                <a:r>
                  <a:rPr lang="en-US" dirty="0" err="1"/>
                  <a:t>đổi</a:t>
                </a:r>
                <a:r>
                  <a:rPr lang="en-US" dirty="0"/>
                  <a:t> sang thang dB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9233847" y="3590001"/>
                <a:ext cx="1877704" cy="984273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Vẽ</a:t>
                </a:r>
                <a:r>
                  <a:rPr lang="en-US" dirty="0"/>
                  <a:t> </a:t>
                </a:r>
                <a:r>
                  <a:rPr lang="en-US" dirty="0" err="1"/>
                  <a:t>phổ</a:t>
                </a:r>
                <a:endParaRPr lang="en-US" dirty="0"/>
              </a:p>
              <a:p>
                <a:pPr algn="ctr"/>
                <a:endParaRPr lang="en-US" dirty="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2715904" y="2182824"/>
                <a:ext cx="651794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endCxn id="6" idx="0"/>
              </p:cNvCxnSpPr>
              <p:nvPr/>
            </p:nvCxnSpPr>
            <p:spPr>
              <a:xfrm>
                <a:off x="4333731" y="2182824"/>
                <a:ext cx="0" cy="14071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6" idx="3"/>
                <a:endCxn id="7" idx="1"/>
              </p:cNvCxnSpPr>
              <p:nvPr/>
            </p:nvCxnSpPr>
            <p:spPr>
              <a:xfrm>
                <a:off x="5272583" y="4082137"/>
                <a:ext cx="10417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8192067" y="4082136"/>
                <a:ext cx="10417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ounded Rectangle 16"/>
            <p:cNvSpPr/>
            <p:nvPr/>
          </p:nvSpPr>
          <p:spPr>
            <a:xfrm>
              <a:off x="1080449" y="1385249"/>
              <a:ext cx="7219665" cy="1312601"/>
            </a:xfrm>
            <a:prstGeom prst="roundRect">
              <a:avLst/>
            </a:prstGeom>
            <a:ln w="285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 err="1"/>
                <a:t>micReader</a:t>
              </a:r>
              <a:r>
                <a:rPr lang="en-US" sz="1600" dirty="0"/>
                <a:t> = </a:t>
              </a:r>
              <a:r>
                <a:rPr lang="en-US" sz="1600" dirty="0" err="1"/>
                <a:t>audioDeviceReader</a:t>
              </a:r>
              <a:r>
                <a:rPr lang="en-US" sz="1600" dirty="0"/>
                <a:t>(</a:t>
              </a:r>
              <a:r>
                <a:rPr lang="en-US" sz="1600" dirty="0" err="1"/>
                <a:t>sample_rate,sample_per_frame</a:t>
              </a:r>
              <a:r>
                <a:rPr lang="en-US" sz="1600" dirty="0"/>
                <a:t>); % 44100 - 1024</a:t>
              </a:r>
            </a:p>
            <a:p>
              <a:r>
                <a:rPr lang="en-US" sz="1600" dirty="0"/>
                <a:t>While(1){</a:t>
              </a:r>
            </a:p>
            <a:p>
              <a:r>
                <a:rPr lang="en-US" sz="1600" dirty="0"/>
                <a:t>	audio = </a:t>
              </a:r>
              <a:r>
                <a:rPr lang="en-US" sz="1600" dirty="0" err="1"/>
                <a:t>micReader</a:t>
              </a:r>
              <a:r>
                <a:rPr lang="en-US" sz="1600" dirty="0"/>
                <a:t>();</a:t>
              </a:r>
            </a:p>
            <a:p>
              <a:r>
                <a:rPr lang="en-US" sz="1600" dirty="0"/>
                <a:t>	% </a:t>
              </a:r>
              <a:r>
                <a:rPr lang="en-US" sz="1600" dirty="0" err="1"/>
                <a:t>giải</a:t>
              </a:r>
              <a:r>
                <a:rPr lang="en-US" sz="1600" dirty="0"/>
                <a:t> </a:t>
              </a:r>
              <a:r>
                <a:rPr lang="en-US" sz="1600" dirty="0" err="1"/>
                <a:t>thuật</a:t>
              </a:r>
              <a:endParaRPr lang="en-US" sz="1600" dirty="0"/>
            </a:p>
            <a:p>
              <a:r>
                <a:rPr lang="en-US" sz="1600" dirty="0"/>
                <a:t>}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852382" y="5839871"/>
              <a:ext cx="2825087" cy="656552"/>
            </a:xfrm>
            <a:prstGeom prst="roundRect">
              <a:avLst/>
            </a:prstGeom>
            <a:ln w="285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freqency</a:t>
              </a:r>
              <a:r>
                <a:rPr lang="en-US" sz="1600" dirty="0"/>
                <a:t> = </a:t>
              </a:r>
              <a:r>
                <a:rPr lang="en-US" sz="1600" dirty="0" err="1"/>
                <a:t>fft</a:t>
              </a:r>
              <a:r>
                <a:rPr lang="en-US" sz="1600" dirty="0"/>
                <a:t>(audio);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217124" y="5839869"/>
              <a:ext cx="2562368" cy="656552"/>
            </a:xfrm>
            <a:prstGeom prst="roundRect">
              <a:avLst/>
            </a:prstGeom>
            <a:ln w="285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 err="1"/>
                <a:t>freq_abs</a:t>
              </a:r>
              <a:r>
                <a:rPr lang="en-US" sz="1600" dirty="0"/>
                <a:t> = abs(</a:t>
              </a:r>
              <a:r>
                <a:rPr lang="en-US" sz="1600" dirty="0" err="1"/>
                <a:t>freqency</a:t>
              </a:r>
              <a:r>
                <a:rPr lang="en-US" sz="1600" dirty="0"/>
                <a:t>);</a:t>
              </a:r>
            </a:p>
            <a:p>
              <a:r>
                <a:rPr lang="en-US" sz="1600" dirty="0" err="1"/>
                <a:t>freq_db</a:t>
              </a:r>
              <a:r>
                <a:rPr lang="en-US" sz="1600" dirty="0"/>
                <a:t> = 20*log(</a:t>
              </a:r>
              <a:r>
                <a:rPr lang="en-US" sz="1600" dirty="0" err="1"/>
                <a:t>freq_abs</a:t>
              </a:r>
              <a:r>
                <a:rPr lang="en-US" sz="1600" dirty="0"/>
                <a:t>);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9476096" y="1348104"/>
              <a:ext cx="1877704" cy="1335716"/>
            </a:xfrm>
            <a:prstGeom prst="roundRect">
              <a:avLst/>
            </a:prstGeom>
            <a:ln w="285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plot(audio)</a:t>
              </a:r>
            </a:p>
          </p:txBody>
        </p:sp>
        <p:cxnSp>
          <p:nvCxnSpPr>
            <p:cNvPr id="24" name="Straight Arrow Connector 23"/>
            <p:cNvCxnSpPr>
              <a:stCxn id="17" idx="3"/>
              <a:endCxn id="22" idx="1"/>
            </p:cNvCxnSpPr>
            <p:nvPr/>
          </p:nvCxnSpPr>
          <p:spPr>
            <a:xfrm flipV="1">
              <a:off x="8300114" y="2015962"/>
              <a:ext cx="1175982" cy="0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9476096" y="5851967"/>
              <a:ext cx="1877704" cy="656552"/>
            </a:xfrm>
            <a:prstGeom prst="roundRect">
              <a:avLst/>
            </a:prstGeom>
            <a:ln w="285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plot(</a:t>
              </a:r>
              <a:r>
                <a:rPr lang="en-US" sz="1600" dirty="0" err="1"/>
                <a:t>freq_db</a:t>
              </a:r>
              <a:r>
                <a:rPr lang="en-US" sz="1600" dirty="0"/>
                <a:t>)</a:t>
              </a:r>
            </a:p>
          </p:txBody>
        </p:sp>
        <p:cxnSp>
          <p:nvCxnSpPr>
            <p:cNvPr id="26" name="Straight Arrow Connector 25"/>
            <p:cNvCxnSpPr>
              <a:stCxn id="20" idx="3"/>
              <a:endCxn id="21" idx="1"/>
            </p:cNvCxnSpPr>
            <p:nvPr/>
          </p:nvCxnSpPr>
          <p:spPr>
            <a:xfrm flipV="1">
              <a:off x="5677469" y="6168145"/>
              <a:ext cx="539655" cy="2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8779492" y="6168145"/>
              <a:ext cx="696604" cy="0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343701" y="2697850"/>
              <a:ext cx="0" cy="3142019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434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173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Cambria Math</vt:lpstr>
      <vt:lpstr>Wingdings</vt:lpstr>
      <vt:lpstr>Office Theme</vt:lpstr>
      <vt:lpstr>PHÂN TÍCH TÍN HIỆU VÀ PHỔ</vt:lpstr>
      <vt:lpstr>PowerPoint Presentation</vt:lpstr>
      <vt:lpstr>Fast Fourier Transform </vt:lpstr>
      <vt:lpstr>Fast Fourier Transform </vt:lpstr>
      <vt:lpstr>Fast Fourier Transform </vt:lpstr>
      <vt:lpstr>Short-time Fourier Transform </vt:lpstr>
      <vt:lpstr>PowerPoint Presentation</vt:lpstr>
      <vt:lpstr> MATLAB</vt:lpstr>
      <vt:lpstr>Tín hiệu và phổ</vt:lpstr>
      <vt:lpstr>Tín hiệu và phổ</vt:lpstr>
      <vt:lpstr>Spectrogram</vt:lpstr>
      <vt:lpstr>Spectrogram</vt:lpstr>
      <vt:lpstr>PowerPoint Presentation</vt:lpstr>
      <vt:lpstr>Fast Fourier Transform </vt:lpstr>
      <vt:lpstr>Fast Fourier Transform </vt:lpstr>
      <vt:lpstr>Spectrogram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tín hiệu và phổ dùng MATALAB</dc:title>
  <dc:creator>Helianthus</dc:creator>
  <cp:lastModifiedBy>Helianthus</cp:lastModifiedBy>
  <cp:revision>53</cp:revision>
  <dcterms:created xsi:type="dcterms:W3CDTF">2019-09-03T12:42:33Z</dcterms:created>
  <dcterms:modified xsi:type="dcterms:W3CDTF">2019-09-04T03:14:58Z</dcterms:modified>
</cp:coreProperties>
</file>