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304" r:id="rId4"/>
    <p:sldId id="305" r:id="rId5"/>
    <p:sldId id="308" r:id="rId6"/>
    <p:sldId id="302" r:id="rId7"/>
    <p:sldId id="303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56" r:id="rId18"/>
    <p:sldId id="316" r:id="rId19"/>
    <p:sldId id="257" r:id="rId20"/>
    <p:sldId id="274" r:id="rId21"/>
    <p:sldId id="275" r:id="rId22"/>
    <p:sldId id="277" r:id="rId23"/>
    <p:sldId id="278" r:id="rId24"/>
    <p:sldId id="276" r:id="rId25"/>
    <p:sldId id="279" r:id="rId26"/>
    <p:sldId id="280" r:id="rId27"/>
    <p:sldId id="281" r:id="rId28"/>
    <p:sldId id="282" r:id="rId29"/>
    <p:sldId id="259" r:id="rId30"/>
    <p:sldId id="283" r:id="rId31"/>
    <p:sldId id="284" r:id="rId32"/>
    <p:sldId id="260" r:id="rId33"/>
    <p:sldId id="285" r:id="rId34"/>
    <p:sldId id="287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80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686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947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276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3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895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81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7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022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080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44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8DA7-6564-49B9-A397-1ED41F4F92D1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8B24-F742-4D0B-A3D5-7E903962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A262E-CC7A-4A27-B6D3-0021F4D733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164D9E-F1C1-4E38-85F7-9DD195E251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02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onlinetonegen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onlinetonegen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onlinetonegen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onlinetonegen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onlinetonegen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onlinetonegenerato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7725"/>
            <a:ext cx="9144000" cy="1124448"/>
          </a:xfrm>
        </p:spPr>
        <p:txBody>
          <a:bodyPr>
            <a:noAutofit/>
          </a:bodyPr>
          <a:lstStyle/>
          <a:p>
            <a:r>
              <a:rPr lang="en-US" sz="5400" dirty="0"/>
              <a:t>PHÂN TÍCH TÍN HIỆU VÀ PHỔ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28" y="2156346"/>
            <a:ext cx="6318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r>
              <a:rPr lang="en-US" dirty="0" smtClean="0"/>
              <a:t> – 1512847</a:t>
            </a:r>
          </a:p>
          <a:p>
            <a:r>
              <a:rPr lang="en-US" dirty="0"/>
              <a:t>	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r>
              <a:rPr lang="en-US" dirty="0" smtClean="0"/>
              <a:t> – 1510551</a:t>
            </a:r>
          </a:p>
          <a:p>
            <a:r>
              <a:rPr lang="en-US" dirty="0"/>
              <a:t>	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Hùng</a:t>
            </a:r>
            <a:r>
              <a:rPr lang="en-US" dirty="0" smtClean="0"/>
              <a:t> – 1511355</a:t>
            </a:r>
          </a:p>
          <a:p>
            <a:r>
              <a:rPr lang="en-US" dirty="0"/>
              <a:t>	</a:t>
            </a: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Võ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– 1513814</a:t>
            </a:r>
          </a:p>
          <a:p>
            <a:r>
              <a:rPr lang="en-US" dirty="0"/>
              <a:t>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/>
              <a:t>– 1510101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An – 1510012</a:t>
            </a:r>
          </a:p>
        </p:txBody>
      </p:sp>
    </p:spTree>
    <p:extLst>
      <p:ext uri="{BB962C8B-B14F-4D97-AF65-F5344CB8AC3E}">
        <p14:creationId xmlns:p14="http://schemas.microsoft.com/office/powerpoint/2010/main" val="42718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Short-time Fourier Transform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665025-B279-4C12-9C43-AF41ABF3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4277360"/>
            <a:ext cx="10515600" cy="1551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7360"/>
            <a:ext cx="10515600" cy="20701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11300" y="1360248"/>
            <a:ext cx="1308100" cy="812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Bắt đầu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2500" y="1360248"/>
            <a:ext cx="1155700" cy="8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Tính 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3200" y="1360248"/>
            <a:ext cx="1879600" cy="812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Từ 0 đến k -1 tính các điểm bắt đầu start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7800" y="1360247"/>
            <a:ext cx="2057400" cy="8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Tính nfft-FFT từ các điểm start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97800" y="2685810"/>
            <a:ext cx="2057400" cy="7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Ghép các kết quả và trả về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8950" y="2683271"/>
            <a:ext cx="1308100" cy="74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Kết thúc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5" idx="6"/>
            <a:endCxn id="7" idx="1"/>
          </p:cNvCxnSpPr>
          <p:nvPr/>
        </p:nvCxnSpPr>
        <p:spPr>
          <a:xfrm>
            <a:off x="2819400" y="1766411"/>
            <a:ext cx="67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4648200" y="1766411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 flipV="1">
            <a:off x="7162800" y="1766410"/>
            <a:ext cx="63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8826500" y="2172572"/>
            <a:ext cx="0" cy="51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1"/>
            <a:endCxn id="12" idx="6"/>
          </p:cNvCxnSpPr>
          <p:nvPr/>
        </p:nvCxnSpPr>
        <p:spPr>
          <a:xfrm flipH="1" flipV="1">
            <a:off x="6877050" y="3056810"/>
            <a:ext cx="920750" cy="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5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88EE6-6B20-4B07-8D98-86B32B497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479" y="1135063"/>
                <a:ext cx="10515600" cy="485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𝑠𝑝𝑒𝑐𝑡𝑟𝑜𝑔𝑟𝑎𝑚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- Đồ thị spectrogram của tín hiệu sử dụng thuật toán STFT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88EE6-6B20-4B07-8D98-86B32B497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479" y="1135063"/>
                <a:ext cx="10515600" cy="4851400"/>
              </a:xfrm>
              <a:blipFill>
                <a:blip r:embed="rId5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FB17C44-3055-430B-A1B1-D995EDC0FAE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Spectrogram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1" y="2044700"/>
            <a:ext cx="1057415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Phân tích phổ ở thời gian 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Lưu đồ giải thuật</a:t>
            </a:r>
          </a:p>
          <a:p>
            <a:r>
              <a:rPr lang="en-US" dirty="0" smtClean="0"/>
              <a:t>Kết quả của phần mềm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Sử dụng thuật toán FFT ở phần 1, ta xây dựng phần mềm phân tích phổ có lưu đồ giải thuật như sau: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B17C44-3055-430B-A1B1-D995EDC0FAE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Lưu đồ giải thuật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7500" y="2616208"/>
            <a:ext cx="1587500" cy="111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Bắt đầu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2616208"/>
            <a:ext cx="1371600" cy="111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Tạo một ảnh (1000, 513)  cho spectrogram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625730"/>
            <a:ext cx="1371600" cy="110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Đọc dữ liệu từ microphone (1024 mẫu)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2625730"/>
            <a:ext cx="1371600" cy="110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Tính FFT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2616208"/>
            <a:ext cx="1371600" cy="111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Tính giá trị phổ biên độ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58400" y="2616208"/>
            <a:ext cx="1371600" cy="111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Cập nhật phổ biên độ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78950" y="5170091"/>
            <a:ext cx="27305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Dịch chuyển ảnh của spectrogram về phía bên trái 1 đơn vị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0712" y="5170091"/>
            <a:ext cx="17240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Gán giá trị cuối của ảnh bằng giá trị phổ biên độ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16500" y="5170091"/>
            <a:ext cx="1270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 1 khoảng thời gian = 44100/1024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7500" y="5170091"/>
            <a:ext cx="15875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Kết thúc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2365375" y="5170091"/>
            <a:ext cx="21907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Người dùng nhấn exit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5" idx="6"/>
            <a:endCxn id="6" idx="1"/>
          </p:cNvCxnSpPr>
          <p:nvPr/>
        </p:nvCxnSpPr>
        <p:spPr>
          <a:xfrm>
            <a:off x="1905000" y="317342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>
            <a:off x="3810000" y="3173421"/>
            <a:ext cx="533400" cy="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5715000" y="3178182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1"/>
          </p:cNvCxnSpPr>
          <p:nvPr/>
        </p:nvCxnSpPr>
        <p:spPr>
          <a:xfrm flipV="1">
            <a:off x="7620000" y="3173421"/>
            <a:ext cx="533400" cy="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0" idx="1"/>
          </p:cNvCxnSpPr>
          <p:nvPr/>
        </p:nvCxnSpPr>
        <p:spPr>
          <a:xfrm>
            <a:off x="9525000" y="317342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1" idx="0"/>
          </p:cNvCxnSpPr>
          <p:nvPr/>
        </p:nvCxnSpPr>
        <p:spPr>
          <a:xfrm>
            <a:off x="10744200" y="3730634"/>
            <a:ext cx="0" cy="14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1"/>
            <a:endCxn id="12" idx="3"/>
          </p:cNvCxnSpPr>
          <p:nvPr/>
        </p:nvCxnSpPr>
        <p:spPr>
          <a:xfrm flipH="1">
            <a:off x="8694737" y="5627291"/>
            <a:ext cx="684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13" idx="3"/>
          </p:cNvCxnSpPr>
          <p:nvPr/>
        </p:nvCxnSpPr>
        <p:spPr>
          <a:xfrm flipH="1">
            <a:off x="6286500" y="5627291"/>
            <a:ext cx="68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1"/>
            <a:endCxn id="16" idx="3"/>
          </p:cNvCxnSpPr>
          <p:nvPr/>
        </p:nvCxnSpPr>
        <p:spPr>
          <a:xfrm flipH="1">
            <a:off x="4556125" y="5627291"/>
            <a:ext cx="46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1"/>
            <a:endCxn id="15" idx="6"/>
          </p:cNvCxnSpPr>
          <p:nvPr/>
        </p:nvCxnSpPr>
        <p:spPr>
          <a:xfrm flipH="1">
            <a:off x="1905000" y="5627291"/>
            <a:ext cx="46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0"/>
            <a:endCxn id="7" idx="2"/>
          </p:cNvCxnSpPr>
          <p:nvPr/>
        </p:nvCxnSpPr>
        <p:spPr>
          <a:xfrm rot="5400000" flipH="1" flipV="1">
            <a:off x="3525247" y="3666138"/>
            <a:ext cx="1439457" cy="1568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92525" y="4026305"/>
            <a:ext cx="863600" cy="32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20950" y="4698223"/>
            <a:ext cx="863600" cy="32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Đúng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325563"/>
            <a:ext cx="10515600" cy="4813300"/>
          </a:xfrm>
        </p:spPr>
        <p:txBody>
          <a:bodyPr/>
          <a:lstStyle/>
          <a:p>
            <a:r>
              <a:rPr lang="en-US" dirty="0" smtClean="0"/>
              <a:t>Tín hiệu ở tần số 3kHz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B17C44-3055-430B-A1B1-D995EDC0FAE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Kết quả của phần mềm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1073150"/>
            <a:ext cx="7658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325563"/>
            <a:ext cx="10515600" cy="4813300"/>
          </a:xfrm>
        </p:spPr>
        <p:txBody>
          <a:bodyPr/>
          <a:lstStyle/>
          <a:p>
            <a:r>
              <a:rPr lang="en-US" dirty="0" smtClean="0"/>
              <a:t>Tín hiệu ở tần số 5kHz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B17C44-3055-430B-A1B1-D995EDC0FAE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Kết quả của phần mềm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75" y="1062037"/>
            <a:ext cx="7639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6352"/>
            <a:ext cx="9144000" cy="1124448"/>
          </a:xfrm>
        </p:spPr>
        <p:txBody>
          <a:bodyPr>
            <a:noAutofit/>
          </a:bodyPr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MATLAB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008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MATLAB</a:t>
            </a:r>
            <a:endParaRPr lang="en-US" dirty="0" smtClean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Spectrogram 3D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MATLAB</a:t>
            </a:r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Sơ</a:t>
            </a:r>
            <a:r>
              <a:rPr lang="en-US" sz="4200" dirty="0" smtClean="0"/>
              <a:t> </a:t>
            </a:r>
            <a:r>
              <a:rPr lang="en-US" sz="4200" dirty="0" err="1" smtClean="0"/>
              <a:t>đồ</a:t>
            </a:r>
            <a:r>
              <a:rPr lang="en-US" sz="4200" dirty="0" smtClean="0"/>
              <a:t> </a:t>
            </a:r>
            <a:r>
              <a:rPr lang="en-US" sz="4200" dirty="0" err="1" smtClean="0"/>
              <a:t>giải</a:t>
            </a:r>
            <a:r>
              <a:rPr lang="en-US" sz="4200" dirty="0" smtClean="0"/>
              <a:t> </a:t>
            </a:r>
            <a:r>
              <a:rPr lang="en-US" sz="4200" dirty="0" err="1" smtClean="0"/>
              <a:t>thuật</a:t>
            </a:r>
            <a:r>
              <a:rPr lang="en-US" sz="4200" dirty="0" smtClean="0"/>
              <a:t> </a:t>
            </a:r>
            <a:r>
              <a:rPr lang="en-US" sz="4200" dirty="0" err="1" smtClean="0"/>
              <a:t>vẽ</a:t>
            </a:r>
            <a:r>
              <a:rPr lang="en-US" sz="4200" dirty="0" smtClean="0"/>
              <a:t> </a:t>
            </a:r>
            <a:r>
              <a:rPr lang="en-US" sz="4200" dirty="0" err="1" smtClean="0"/>
              <a:t>tín</a:t>
            </a:r>
            <a:r>
              <a:rPr lang="en-US" sz="4200" dirty="0" smtClean="0"/>
              <a:t> </a:t>
            </a:r>
            <a:r>
              <a:rPr lang="en-US" sz="4200" dirty="0" err="1" smtClean="0"/>
              <a:t>hiệu</a:t>
            </a:r>
            <a:r>
              <a:rPr lang="en-US" sz="4200" dirty="0" smtClean="0"/>
              <a:t> </a:t>
            </a:r>
            <a:r>
              <a:rPr lang="en-US" sz="4200" dirty="0" err="1" smtClean="0"/>
              <a:t>và</a:t>
            </a:r>
            <a:r>
              <a:rPr lang="en-US" sz="4200" dirty="0" smtClean="0"/>
              <a:t> </a:t>
            </a:r>
            <a:r>
              <a:rPr lang="en-US" sz="4200" dirty="0" err="1" smtClean="0"/>
              <a:t>phổ</a:t>
            </a:r>
            <a:r>
              <a:rPr lang="en-US" sz="4200" dirty="0" smtClean="0"/>
              <a:t> </a:t>
            </a:r>
            <a:r>
              <a:rPr lang="en-US" sz="4200" dirty="0" err="1" smtClean="0"/>
              <a:t>trên</a:t>
            </a:r>
            <a:r>
              <a:rPr lang="en-US" sz="4200" dirty="0" smtClean="0"/>
              <a:t> MATLAB</a:t>
            </a:r>
            <a:endParaRPr lang="en-US" sz="4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80449" y="1348104"/>
            <a:ext cx="10273351" cy="5160415"/>
            <a:chOff x="1080449" y="1348104"/>
            <a:chExt cx="10273351" cy="5160415"/>
          </a:xfrm>
        </p:grpSpPr>
        <p:grpSp>
          <p:nvGrpSpPr>
            <p:cNvPr id="16" name="Group 15"/>
            <p:cNvGrpSpPr/>
            <p:nvPr/>
          </p:nvGrpSpPr>
          <p:grpSpPr>
            <a:xfrm>
              <a:off x="1080449" y="2792425"/>
              <a:ext cx="10273351" cy="2883586"/>
              <a:chOff x="838200" y="1690688"/>
              <a:chExt cx="10273351" cy="28835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38200" y="1690688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soundcard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233847" y="1690688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Vẽ</a:t>
                </a:r>
                <a:r>
                  <a:rPr lang="en-US" dirty="0"/>
                  <a:t> </a:t>
                </a:r>
                <a:r>
                  <a:rPr lang="en-US" dirty="0" err="1"/>
                  <a:t>dạng</a:t>
                </a:r>
                <a:r>
                  <a:rPr lang="en-US" dirty="0"/>
                  <a:t> </a:t>
                </a:r>
                <a:r>
                  <a:rPr lang="en-US" dirty="0" err="1"/>
                  <a:t>sóng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94879" y="359000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FFT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314363" y="359000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Chuyển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sang thang dB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233847" y="3590001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Vẽ</a:t>
                </a:r>
                <a:r>
                  <a:rPr lang="en-US" dirty="0"/>
                  <a:t> </a:t>
                </a:r>
                <a:r>
                  <a:rPr lang="en-US" dirty="0" err="1"/>
                  <a:t>phổ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715904" y="2182824"/>
                <a:ext cx="651794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6" idx="0"/>
              </p:cNvCxnSpPr>
              <p:nvPr/>
            </p:nvCxnSpPr>
            <p:spPr>
              <a:xfrm>
                <a:off x="4333731" y="2182824"/>
                <a:ext cx="0" cy="1407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6" idx="3"/>
                <a:endCxn id="7" idx="1"/>
              </p:cNvCxnSpPr>
              <p:nvPr/>
            </p:nvCxnSpPr>
            <p:spPr>
              <a:xfrm>
                <a:off x="5272583" y="4082137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8192067" y="4082136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80449" y="1385249"/>
              <a:ext cx="7219665" cy="1312601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err="1"/>
                <a:t>micReader</a:t>
              </a:r>
              <a:r>
                <a:rPr lang="en-US" sz="1600" dirty="0"/>
                <a:t> = </a:t>
              </a:r>
              <a:r>
                <a:rPr lang="en-US" sz="1600" dirty="0" err="1"/>
                <a:t>audioDeviceReader</a:t>
              </a:r>
              <a:r>
                <a:rPr lang="en-US" sz="1600" dirty="0"/>
                <a:t>(</a:t>
              </a:r>
              <a:r>
                <a:rPr lang="en-US" sz="1600" dirty="0" err="1"/>
                <a:t>sample_rate,sample_per_frame</a:t>
              </a:r>
              <a:r>
                <a:rPr lang="en-US" sz="1600" dirty="0"/>
                <a:t>); % 44100 - 1024</a:t>
              </a:r>
            </a:p>
            <a:p>
              <a:r>
                <a:rPr lang="en-US" sz="1600" dirty="0"/>
                <a:t>While(1){</a:t>
              </a:r>
            </a:p>
            <a:p>
              <a:r>
                <a:rPr lang="en-US" sz="1600" dirty="0"/>
                <a:t>	audio = </a:t>
              </a:r>
              <a:r>
                <a:rPr lang="en-US" sz="1600" dirty="0" err="1"/>
                <a:t>micReader</a:t>
              </a:r>
              <a:r>
                <a:rPr lang="en-US" sz="1600" dirty="0"/>
                <a:t>();</a:t>
              </a:r>
            </a:p>
            <a:p>
              <a:r>
                <a:rPr lang="en-US" sz="1600" dirty="0"/>
                <a:t>	% </a:t>
              </a:r>
              <a:r>
                <a:rPr lang="en-US" sz="1600" dirty="0" err="1"/>
                <a:t>giải</a:t>
              </a:r>
              <a:r>
                <a:rPr lang="en-US" sz="1600" dirty="0"/>
                <a:t> </a:t>
              </a:r>
              <a:r>
                <a:rPr lang="en-US" sz="1600" dirty="0" err="1"/>
                <a:t>thuật</a:t>
              </a:r>
              <a:endParaRPr lang="en-US" sz="1600" dirty="0"/>
            </a:p>
            <a:p>
              <a:r>
                <a:rPr lang="en-US" sz="1600" dirty="0"/>
                <a:t>}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52382" y="5839871"/>
              <a:ext cx="2825087" cy="656552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freqency</a:t>
              </a:r>
              <a:r>
                <a:rPr lang="en-US" sz="1600" dirty="0"/>
                <a:t> = </a:t>
              </a:r>
              <a:r>
                <a:rPr lang="en-US" sz="1600" dirty="0" err="1"/>
                <a:t>fft</a:t>
              </a:r>
              <a:r>
                <a:rPr lang="en-US" sz="1600" dirty="0"/>
                <a:t>(audio);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168788" y="5839869"/>
              <a:ext cx="2610704" cy="656554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/>
                <a:t>freq_abs</a:t>
              </a:r>
              <a:r>
                <a:rPr lang="en-US" sz="1500" dirty="0"/>
                <a:t> = abs(</a:t>
              </a:r>
              <a:r>
                <a:rPr lang="en-US" sz="1500" dirty="0" err="1"/>
                <a:t>freqency</a:t>
              </a:r>
              <a:r>
                <a:rPr lang="en-US" sz="1500" dirty="0"/>
                <a:t>);</a:t>
              </a:r>
            </a:p>
            <a:p>
              <a:r>
                <a:rPr lang="en-US" sz="1500" dirty="0" err="1"/>
                <a:t>freq_db</a:t>
              </a:r>
              <a:r>
                <a:rPr lang="en-US" sz="1500" dirty="0"/>
                <a:t> = </a:t>
              </a:r>
              <a:r>
                <a:rPr lang="en-US" sz="1500" dirty="0" smtClean="0"/>
                <a:t>20*log10(</a:t>
              </a:r>
              <a:r>
                <a:rPr lang="en-US" sz="1500" dirty="0" err="1" smtClean="0"/>
                <a:t>freq_abs</a:t>
              </a:r>
              <a:r>
                <a:rPr lang="en-US" sz="1500" dirty="0"/>
                <a:t>);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476096" y="1348104"/>
              <a:ext cx="1877704" cy="1335716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plot(audio)</a:t>
              </a:r>
            </a:p>
          </p:txBody>
        </p:sp>
        <p:cxnSp>
          <p:nvCxnSpPr>
            <p:cNvPr id="24" name="Straight Arrow Connector 23"/>
            <p:cNvCxnSpPr>
              <a:stCxn id="17" idx="3"/>
              <a:endCxn id="22" idx="1"/>
            </p:cNvCxnSpPr>
            <p:nvPr/>
          </p:nvCxnSpPr>
          <p:spPr>
            <a:xfrm flipV="1">
              <a:off x="8300114" y="2015962"/>
              <a:ext cx="1175982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9476096" y="5851967"/>
              <a:ext cx="1877704" cy="656552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plot(</a:t>
              </a:r>
              <a:r>
                <a:rPr lang="en-US" sz="1600" dirty="0" err="1"/>
                <a:t>freq_db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26" name="Straight Arrow Connector 25"/>
            <p:cNvCxnSpPr>
              <a:stCxn id="20" idx="3"/>
              <a:endCxn id="21" idx="1"/>
            </p:cNvCxnSpPr>
            <p:nvPr/>
          </p:nvCxnSpPr>
          <p:spPr>
            <a:xfrm flipV="1">
              <a:off x="5677469" y="6168146"/>
              <a:ext cx="491319" cy="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779492" y="6168145"/>
              <a:ext cx="696604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343701" y="2697850"/>
              <a:ext cx="0" cy="3142019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3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Chương</a:t>
            </a:r>
            <a:r>
              <a:rPr lang="en-US" sz="4200" dirty="0" smtClean="0"/>
              <a:t> </a:t>
            </a:r>
            <a:r>
              <a:rPr lang="en-US" sz="4200" dirty="0" err="1" smtClean="0"/>
              <a:t>trình</a:t>
            </a:r>
            <a:r>
              <a:rPr lang="en-US" sz="4200" dirty="0" smtClean="0"/>
              <a:t> MATLAB</a:t>
            </a:r>
            <a:endParaRPr lang="en-US" sz="42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93801"/>
            <a:ext cx="10639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tín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âm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/>
              <a:t> </a:t>
            </a:r>
            <a:r>
              <a:rPr lang="en-US" sz="2800" dirty="0" smtClean="0"/>
              <a:t>MATLAB </a:t>
            </a:r>
            <a:r>
              <a:rPr lang="en-US" sz="2800" dirty="0" err="1" smtClean="0"/>
              <a:t>dùng</a:t>
            </a:r>
            <a:r>
              <a:rPr lang="en-US" sz="2800" dirty="0" smtClean="0"/>
              <a:t> Audio </a:t>
            </a:r>
            <a:r>
              <a:rPr lang="en-US" sz="2800" dirty="0" err="1" smtClean="0"/>
              <a:t>Toolbox</a:t>
            </a:r>
            <a:r>
              <a:rPr lang="en-US" sz="2800" baseline="30000" dirty="0" err="1" smtClean="0"/>
              <a:t>TM</a:t>
            </a:r>
            <a:endParaRPr lang="en-US" sz="2800" baseline="30000" dirty="0" smtClean="0"/>
          </a:p>
          <a:p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r="9870" b="10203"/>
          <a:stretch/>
        </p:blipFill>
        <p:spPr>
          <a:xfrm>
            <a:off x="838199" y="2022464"/>
            <a:ext cx="10466173" cy="33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Lý thuyết và giải 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Transform</a:t>
            </a:r>
          </a:p>
          <a:p>
            <a:r>
              <a:rPr lang="en-US" dirty="0"/>
              <a:t>Short-time Fourier </a:t>
            </a:r>
            <a:r>
              <a:rPr lang="en-US" dirty="0" smtClean="0"/>
              <a:t>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Chương</a:t>
            </a:r>
            <a:r>
              <a:rPr lang="en-US" sz="4200" dirty="0" smtClean="0"/>
              <a:t> </a:t>
            </a:r>
            <a:r>
              <a:rPr lang="en-US" sz="4200" dirty="0" err="1" smtClean="0"/>
              <a:t>trình</a:t>
            </a:r>
            <a:r>
              <a:rPr lang="en-US" sz="4200" dirty="0" smtClean="0"/>
              <a:t> MATLAB</a:t>
            </a:r>
            <a:endParaRPr lang="en-US" sz="4200" dirty="0"/>
          </a:p>
        </p:txBody>
      </p:sp>
      <p:sp>
        <p:nvSpPr>
          <p:cNvPr id="6" name="Rectangle 5"/>
          <p:cNvSpPr/>
          <p:nvPr/>
        </p:nvSpPr>
        <p:spPr>
          <a:xfrm>
            <a:off x="838200" y="1051215"/>
            <a:ext cx="9752463" cy="17192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sample_rate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44100;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sample_per_frame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1024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micReader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audioDeviceReader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sample_rate,sample_per_frame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While(true)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 audio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micReader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07587"/>
              </p:ext>
            </p:extLst>
          </p:nvPr>
        </p:nvGraphicFramePr>
        <p:xfrm>
          <a:off x="838200" y="4511977"/>
          <a:ext cx="34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7937981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2666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60359"/>
              </p:ext>
            </p:extLst>
          </p:nvPr>
        </p:nvGraphicFramePr>
        <p:xfrm>
          <a:off x="5077725" y="4492897"/>
          <a:ext cx="34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7937981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2666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295071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: 44100 Hz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1024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08985" y="4312676"/>
            <a:ext cx="6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860306"/>
            <a:ext cx="709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i="1" dirty="0" smtClean="0"/>
              <a:t>audio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MATLAB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i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1024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8" y="3227561"/>
            <a:ext cx="1753045" cy="327235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077725" y="5177653"/>
            <a:ext cx="3454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8200" y="5157732"/>
            <a:ext cx="3454400" cy="7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23372" y="4991252"/>
            <a:ext cx="89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8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06437" y="4265895"/>
            <a:ext cx="3245898" cy="1214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52335" y="1719744"/>
            <a:ext cx="4606501" cy="1214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Chương</a:t>
            </a:r>
            <a:r>
              <a:rPr lang="en-US" sz="4200" dirty="0" smtClean="0"/>
              <a:t> </a:t>
            </a:r>
            <a:r>
              <a:rPr lang="en-US" sz="4200" dirty="0" err="1" smtClean="0"/>
              <a:t>trình</a:t>
            </a:r>
            <a:r>
              <a:rPr lang="en-US" sz="4200" dirty="0" smtClean="0"/>
              <a:t> MATLAB</a:t>
            </a:r>
            <a:endParaRPr lang="en-US" sz="4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3474" y="2046074"/>
            <a:ext cx="4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06437" y="1236650"/>
            <a:ext cx="748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Short Time </a:t>
            </a:r>
            <a:r>
              <a:rPr lang="en-US" dirty="0" err="1" smtClean="0"/>
              <a:t>Fourrier</a:t>
            </a:r>
            <a:r>
              <a:rPr lang="en-US" dirty="0" smtClean="0"/>
              <a:t> Transform(STFT) </a:t>
            </a:r>
            <a:r>
              <a:rPr lang="en-US" dirty="0" err="1" smtClean="0"/>
              <a:t>trong</a:t>
            </a:r>
            <a:r>
              <a:rPr lang="en-US" dirty="0" smtClean="0"/>
              <a:t> MATLAB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096" y="1605982"/>
            <a:ext cx="283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i="1" dirty="0" smtClean="0"/>
              <a:t>audio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7814" y="3769048"/>
            <a:ext cx="301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i="1" dirty="0" smtClean="0"/>
              <a:t>audio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i+1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66378"/>
              </p:ext>
            </p:extLst>
          </p:nvPr>
        </p:nvGraphicFramePr>
        <p:xfrm>
          <a:off x="4152335" y="2103161"/>
          <a:ext cx="14121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83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996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19116"/>
              </p:ext>
            </p:extLst>
          </p:nvPr>
        </p:nvGraphicFramePr>
        <p:xfrm>
          <a:off x="917814" y="2102829"/>
          <a:ext cx="28243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83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3979379812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222666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12938" y="2046074"/>
            <a:ext cx="4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21606"/>
              </p:ext>
            </p:extLst>
          </p:nvPr>
        </p:nvGraphicFramePr>
        <p:xfrm>
          <a:off x="5934504" y="2100522"/>
          <a:ext cx="28243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83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3979379812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222666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703474" y="4633353"/>
            <a:ext cx="4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3304"/>
              </p:ext>
            </p:extLst>
          </p:nvPr>
        </p:nvGraphicFramePr>
        <p:xfrm>
          <a:off x="4152335" y="4690440"/>
          <a:ext cx="141216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83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996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00007"/>
              </p:ext>
            </p:extLst>
          </p:nvPr>
        </p:nvGraphicFramePr>
        <p:xfrm>
          <a:off x="917814" y="4690108"/>
          <a:ext cx="28243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83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3979379812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222666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512938" y="4633353"/>
            <a:ext cx="44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29838"/>
              </p:ext>
            </p:extLst>
          </p:nvPr>
        </p:nvGraphicFramePr>
        <p:xfrm>
          <a:off x="5934504" y="4687801"/>
          <a:ext cx="28243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83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3979379812"/>
                    </a:ext>
                  </a:extLst>
                </a:gridCol>
                <a:gridCol w="706083">
                  <a:extLst>
                    <a:ext uri="{9D8B030D-6E8A-4147-A177-3AD203B41FA5}">
                      <a16:colId xmlns:a16="http://schemas.microsoft.com/office/drawing/2014/main" val="222666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2335" y="2988843"/>
            <a:ext cx="460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Cửa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trượt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giữ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lại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mảng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audio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trước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dụ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 = 30.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lưu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mảng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audio_first_part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200" y="5585586"/>
            <a:ext cx="6954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Cửa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trượt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lấy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sample_per_frame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-n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mảng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audio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ví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dụ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thì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n = 30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sample_per_frame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= 1024.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Nên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lấy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ở frame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994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lưu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mảng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audio_second_part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Chương</a:t>
            </a:r>
            <a:r>
              <a:rPr lang="en-US" sz="4200" dirty="0" smtClean="0"/>
              <a:t> </a:t>
            </a:r>
            <a:r>
              <a:rPr lang="en-US" sz="4200" dirty="0" err="1" smtClean="0"/>
              <a:t>trình</a:t>
            </a:r>
            <a:r>
              <a:rPr lang="en-US" sz="4200" dirty="0" smtClean="0"/>
              <a:t> MATLAB</a:t>
            </a:r>
            <a:endParaRPr lang="en-US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982639" y="1173707"/>
            <a:ext cx="857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audio_windowed</a:t>
            </a:r>
            <a:r>
              <a:rPr lang="en-US" sz="2400" dirty="0" smtClean="0"/>
              <a:t> = [</a:t>
            </a:r>
            <a:r>
              <a:rPr lang="en-US" sz="2400" dirty="0" err="1" smtClean="0"/>
              <a:t>audio_first_part,audio_second_part</a:t>
            </a:r>
            <a:r>
              <a:rPr lang="en-US" sz="2400" dirty="0" smtClean="0"/>
              <a:t>]</a:t>
            </a:r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20214"/>
              </p:ext>
            </p:extLst>
          </p:nvPr>
        </p:nvGraphicFramePr>
        <p:xfrm>
          <a:off x="982639" y="1839118"/>
          <a:ext cx="34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7937981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2666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34823"/>
              </p:ext>
            </p:extLst>
          </p:nvPr>
        </p:nvGraphicFramePr>
        <p:xfrm>
          <a:off x="5167572" y="1820038"/>
          <a:ext cx="345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56706046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67327960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7937981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226666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857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5222164" y="2504794"/>
            <a:ext cx="3454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82639" y="2484873"/>
            <a:ext cx="3454400" cy="7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7811" y="2318393"/>
            <a:ext cx="89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1024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538038" y="1639817"/>
            <a:ext cx="66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39" name="Rectangle 38"/>
          <p:cNvSpPr/>
          <p:nvPr/>
        </p:nvSpPr>
        <p:spPr>
          <a:xfrm>
            <a:off x="838200" y="2861639"/>
            <a:ext cx="9752463" cy="3075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for j = 1:spf-window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audio_second_part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(j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= audio(j);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 = 1:window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audio_windowed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audio_first_part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(l);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audio_first_part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audio(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spf-window+l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 = 1:spf-window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audio_windowed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t+window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audio_second_part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(t);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Chương</a:t>
            </a:r>
            <a:r>
              <a:rPr lang="en-US" sz="4200" dirty="0" smtClean="0"/>
              <a:t> </a:t>
            </a:r>
            <a:r>
              <a:rPr lang="en-US" sz="4200" dirty="0" err="1" smtClean="0"/>
              <a:t>trình</a:t>
            </a:r>
            <a:r>
              <a:rPr lang="en-US" sz="4200" dirty="0" smtClean="0"/>
              <a:t> MATLAB</a:t>
            </a:r>
            <a:endParaRPr lang="en-US" sz="42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1537103"/>
            <a:ext cx="10515600" cy="1258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freq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fft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audio_windowed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freq_abs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abs(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freq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freq_db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20*log10(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freq_abs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967335"/>
            <a:ext cx="979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ghép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sổ</a:t>
            </a:r>
            <a:r>
              <a:rPr lang="en-US" sz="2400" dirty="0" smtClean="0"/>
              <a:t> </a:t>
            </a:r>
            <a:r>
              <a:rPr lang="en-US" sz="2400" dirty="0" err="1" smtClean="0"/>
              <a:t>trượt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fft</a:t>
            </a:r>
            <a:r>
              <a:rPr lang="en-US" sz="2400" dirty="0" smtClean="0"/>
              <a:t>()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phổ</a:t>
            </a:r>
            <a:r>
              <a:rPr lang="en-US" sz="2400" dirty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tần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chuyển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phổ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sang thang dB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dõi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7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Chương</a:t>
            </a:r>
            <a:r>
              <a:rPr lang="en-US" sz="4200" dirty="0" smtClean="0"/>
              <a:t> </a:t>
            </a:r>
            <a:r>
              <a:rPr lang="en-US" sz="4200" dirty="0" err="1" smtClean="0"/>
              <a:t>trình</a:t>
            </a:r>
            <a:r>
              <a:rPr lang="en-US" sz="4200" dirty="0" smtClean="0"/>
              <a:t> MATLAB</a:t>
            </a:r>
            <a:endParaRPr lang="en-US" sz="42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938958"/>
            <a:ext cx="5257800" cy="4266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axes(handles.axes1);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plot((0:1/fs:(spf-1)/fs),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audio_windowed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('manual');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([-1.5 1.5]);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ylabel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('amplitude');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drawnow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       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axes(handles.axes2);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plot(f(1:(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/2)),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freq_db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(1:(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/2)));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('manual');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([0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/2-1)*fs/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]);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('manual');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([-150 150]);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ylabel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('dB');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drawnow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3850" y="938958"/>
            <a:ext cx="496209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vẽ</a:t>
            </a:r>
            <a:r>
              <a:rPr lang="en-US" sz="2400" dirty="0" smtClean="0"/>
              <a:t> </a:t>
            </a: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phổ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nhúng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GUI </a:t>
            </a:r>
            <a:r>
              <a:rPr lang="en-US" sz="2400" dirty="0" err="1" smtClean="0"/>
              <a:t>của</a:t>
            </a:r>
            <a:r>
              <a:rPr lang="en-US" sz="2400" dirty="0" smtClean="0"/>
              <a:t> MATLAB.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trục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Axes1: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vẽ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sóng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Axes2: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vẽ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phổ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i="1" dirty="0" err="1" smtClean="0"/>
              <a:t>drawnow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vẽ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chu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1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GUI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27" y="1347911"/>
            <a:ext cx="6842145" cy="53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GUI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69493"/>
            <a:ext cx="79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://onlinetonegenerator.com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36" y="2055521"/>
            <a:ext cx="3116004" cy="31579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166"/>
            <a:ext cx="5854889" cy="45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GUI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69493"/>
            <a:ext cx="79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://onlinetonegenerator.com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103" y="1997459"/>
            <a:ext cx="2959847" cy="3048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7459"/>
            <a:ext cx="6010377" cy="47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Spectrogram 3 </a:t>
            </a:r>
            <a:r>
              <a:rPr lang="en-US" dirty="0" err="1" smtClean="0"/>
              <a:t>chiều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285027" y="5942136"/>
            <a:ext cx="1877704" cy="656552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surf(</a:t>
            </a:r>
            <a:r>
              <a:rPr lang="en-US" sz="1600" dirty="0" err="1"/>
              <a:t>Y,X,stack</a:t>
            </a:r>
            <a:r>
              <a:rPr lang="en-US" sz="1600" dirty="0"/>
              <a:t>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07243" y="1340112"/>
            <a:ext cx="10668188" cy="4910328"/>
            <a:chOff x="507243" y="1340112"/>
            <a:chExt cx="10668188" cy="4910328"/>
          </a:xfrm>
        </p:grpSpPr>
        <p:sp>
          <p:nvSpPr>
            <p:cNvPr id="6" name="Rounded Rectangle 5"/>
            <p:cNvSpPr/>
            <p:nvPr/>
          </p:nvSpPr>
          <p:spPr>
            <a:xfrm>
              <a:off x="507243" y="1340112"/>
              <a:ext cx="7219665" cy="1312601"/>
            </a:xfrm>
            <a:prstGeom prst="roundRect">
              <a:avLst/>
            </a:prstGeom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 err="1"/>
                <a:t>micReader</a:t>
              </a:r>
              <a:r>
                <a:rPr lang="en-US" sz="1600" dirty="0"/>
                <a:t> = </a:t>
              </a:r>
              <a:r>
                <a:rPr lang="en-US" sz="1600" dirty="0" err="1"/>
                <a:t>audioDeviceReader</a:t>
              </a:r>
              <a:r>
                <a:rPr lang="en-US" sz="1600" dirty="0"/>
                <a:t>(</a:t>
              </a:r>
              <a:r>
                <a:rPr lang="en-US" sz="1600" dirty="0" err="1"/>
                <a:t>sample_rate,sample_per_frame</a:t>
              </a:r>
              <a:r>
                <a:rPr lang="en-US" sz="1600" dirty="0"/>
                <a:t>); % 44100 - 1024</a:t>
              </a:r>
            </a:p>
            <a:p>
              <a:r>
                <a:rPr lang="en-US" sz="1600" dirty="0"/>
                <a:t>While(1){</a:t>
              </a:r>
            </a:p>
            <a:p>
              <a:r>
                <a:rPr lang="en-US" sz="1600" dirty="0"/>
                <a:t>	audio = </a:t>
              </a:r>
              <a:r>
                <a:rPr lang="en-US" sz="1600" dirty="0" err="1"/>
                <a:t>micReader</a:t>
              </a:r>
              <a:r>
                <a:rPr lang="en-US" sz="1600" dirty="0"/>
                <a:t>();</a:t>
              </a:r>
            </a:p>
            <a:p>
              <a:r>
                <a:rPr lang="en-US" sz="1600" dirty="0"/>
                <a:t>	% </a:t>
              </a:r>
              <a:r>
                <a:rPr lang="en-US" sz="1600" dirty="0" err="1"/>
                <a:t>giải</a:t>
              </a:r>
              <a:r>
                <a:rPr lang="en-US" sz="1600" dirty="0"/>
                <a:t> </a:t>
              </a:r>
              <a:r>
                <a:rPr lang="en-US" sz="1600" dirty="0" err="1"/>
                <a:t>thuật</a:t>
              </a:r>
              <a:endParaRPr lang="en-US" sz="1600" dirty="0"/>
            </a:p>
            <a:p>
              <a:r>
                <a:rPr lang="en-US" sz="1600" dirty="0"/>
                <a:t>}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07243" y="2669347"/>
              <a:ext cx="10668188" cy="3581093"/>
              <a:chOff x="507243" y="2669347"/>
              <a:chExt cx="10668188" cy="358109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7243" y="2904436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soundcard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46059" y="287714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FFT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65543" y="287714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Chuyển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sang thang dB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285027" y="2877140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Stack n frame - 20</a:t>
                </a:r>
              </a:p>
            </p:txBody>
          </p:sp>
          <p:cxnSp>
            <p:nvCxnSpPr>
              <p:cNvPr id="22" name="Straight Arrow Connector 21"/>
              <p:cNvCxnSpPr>
                <a:stCxn id="17" idx="3"/>
                <a:endCxn id="18" idx="1"/>
              </p:cNvCxnSpPr>
              <p:nvPr/>
            </p:nvCxnSpPr>
            <p:spPr>
              <a:xfrm>
                <a:off x="5323763" y="3369277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8243247" y="3369276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2924032" y="4052570"/>
                <a:ext cx="2535073" cy="656552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freqency</a:t>
                </a:r>
                <a:r>
                  <a:rPr lang="en-US" sz="1600" dirty="0"/>
                  <a:t> = </a:t>
                </a:r>
                <a:r>
                  <a:rPr lang="en-US" sz="1600" dirty="0" err="1"/>
                  <a:t>fft</a:t>
                </a:r>
                <a:r>
                  <a:rPr lang="en-US" sz="1600" dirty="0"/>
                  <a:t>(audio);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026055" y="4025272"/>
                <a:ext cx="2562368" cy="656552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 err="1"/>
                  <a:t>freq_abs</a:t>
                </a:r>
                <a:r>
                  <a:rPr lang="en-US" sz="1600" dirty="0"/>
                  <a:t> = abs(</a:t>
                </a:r>
                <a:r>
                  <a:rPr lang="en-US" sz="1600" dirty="0" err="1"/>
                  <a:t>freqency</a:t>
                </a:r>
                <a:r>
                  <a:rPr lang="en-US" sz="1600" dirty="0"/>
                  <a:t>);</a:t>
                </a:r>
              </a:p>
              <a:p>
                <a:r>
                  <a:rPr lang="en-US" sz="1600" dirty="0" err="1"/>
                  <a:t>freq_db</a:t>
                </a:r>
                <a:r>
                  <a:rPr lang="en-US" sz="1600" dirty="0"/>
                  <a:t> = 20*log(</a:t>
                </a:r>
                <a:r>
                  <a:rPr lang="en-US" sz="1600" dirty="0" err="1"/>
                  <a:t>freq_abs</a:t>
                </a:r>
                <a:r>
                  <a:rPr lang="en-US" sz="1600" dirty="0"/>
                  <a:t>);</a:t>
                </a:r>
              </a:p>
            </p:txBody>
          </p:sp>
          <p:cxnSp>
            <p:nvCxnSpPr>
              <p:cNvPr id="12" name="Straight Arrow Connector 11"/>
              <p:cNvCxnSpPr>
                <a:endCxn id="8" idx="1"/>
              </p:cNvCxnSpPr>
              <p:nvPr/>
            </p:nvCxnSpPr>
            <p:spPr>
              <a:xfrm flipV="1">
                <a:off x="5486400" y="4353548"/>
                <a:ext cx="539655" cy="2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8588423" y="4353548"/>
                <a:ext cx="696604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384947" y="3339707"/>
                <a:ext cx="10417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9285027" y="4797916"/>
                <a:ext cx="1877704" cy="98427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Vẽ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3 </a:t>
                </a:r>
                <a:r>
                  <a:rPr lang="en-US" dirty="0" err="1"/>
                  <a:t>chiều</a:t>
                </a:r>
                <a:endParaRPr lang="en-US" dirty="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285027" y="4020196"/>
                <a:ext cx="1865764" cy="656552"/>
              </a:xfrm>
              <a:prstGeom prst="roundRect">
                <a:avLst/>
              </a:prstGeom>
              <a:ln w="28575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stack</a:t>
                </a:r>
              </a:p>
            </p:txBody>
          </p:sp>
          <p:cxnSp>
            <p:nvCxnSpPr>
              <p:cNvPr id="29" name="Elbow Connector 28"/>
              <p:cNvCxnSpPr>
                <a:stCxn id="19" idx="3"/>
                <a:endCxn id="25" idx="3"/>
              </p:cNvCxnSpPr>
              <p:nvPr/>
            </p:nvCxnSpPr>
            <p:spPr>
              <a:xfrm>
                <a:off x="11162731" y="3369277"/>
                <a:ext cx="12700" cy="1920776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/>
              <p:nvPr/>
            </p:nvCxnSpPr>
            <p:spPr>
              <a:xfrm>
                <a:off x="11150411" y="4329664"/>
                <a:ext cx="12700" cy="1920776"/>
              </a:xfrm>
              <a:prstGeom prst="bentConnector3">
                <a:avLst>
                  <a:gd name="adj1" fmla="val 4808953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152633" y="2669347"/>
                <a:ext cx="0" cy="13998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839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MATLAB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38200" y="1910686"/>
            <a:ext cx="3447197" cy="2554406"/>
            <a:chOff x="838200" y="1910686"/>
            <a:chExt cx="3447197" cy="2554406"/>
          </a:xfrm>
        </p:grpSpPr>
        <p:sp>
          <p:nvSpPr>
            <p:cNvPr id="3" name="Flowchart: Multidocument 2"/>
            <p:cNvSpPr/>
            <p:nvPr/>
          </p:nvSpPr>
          <p:spPr>
            <a:xfrm>
              <a:off x="1569492" y="1910686"/>
              <a:ext cx="2715905" cy="1774209"/>
            </a:xfrm>
            <a:prstGeom prst="flowChartMultidocumen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838200" y="2690883"/>
              <a:ext cx="2715905" cy="1774209"/>
            </a:xfrm>
            <a:prstGeom prst="flowChartMultidocumen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18695167">
              <a:off x="2500808" y="2364269"/>
              <a:ext cx="35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3289110" y="3275464"/>
            <a:ext cx="1091821" cy="103722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944207">
            <a:off x="3533466" y="3699519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frame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47917" y="2939826"/>
            <a:ext cx="327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5618" y="1845494"/>
            <a:ext cx="554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20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00551" y="1677041"/>
            <a:ext cx="4590197" cy="373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freq_db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20*log10(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freq_abs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             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00550" y="2169964"/>
            <a:ext cx="4590197" cy="894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Nếu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chương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mới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khởi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động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frame_stack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còn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trống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lấp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đầy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frame_stack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00549" y="3171374"/>
            <a:ext cx="4590197" cy="1255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Nếu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nếu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50000"/>
                  </a:schemeClr>
                </a:solidFill>
              </a:rPr>
              <a:t>frame_stack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50000"/>
                  </a:schemeClr>
                </a:solidFill>
              </a:rPr>
              <a:t>đầy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loại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đi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frame 1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Dời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frame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thứ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i+1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frame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thứ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Gán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mới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vào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frame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thứ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100549" y="4558800"/>
                <a:ext cx="4590197" cy="172072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 </a:t>
                </a:r>
                <a:r>
                  <a:rPr lang="en-US" dirty="0" err="1" smtClean="0"/>
                  <a:t>cửa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sổ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trượt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giữ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30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/>
                  <a:t> </a:t>
                </a:r>
                <a:r>
                  <a:rPr lang="en-US" dirty="0" err="1" smtClean="0"/>
                  <a:t>mảng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dữ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liệu</a:t>
                </a:r>
                <a:r>
                  <a:rPr lang="en-US" dirty="0"/>
                  <a:t> </a:t>
                </a:r>
                <a:r>
                  <a:rPr lang="en-US" dirty="0" err="1" smtClean="0"/>
                  <a:t>tương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ứng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frame </a:t>
                </a:r>
                <a:r>
                  <a:rPr lang="en-US" dirty="0" err="1" smtClean="0"/>
                  <a:t>phổ</a:t>
                </a:r>
                <a:r>
                  <a:rPr lang="en-US" dirty="0" smtClean="0"/>
                  <a:t> ở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 </a:t>
                </a:r>
                <a:r>
                  <a:rPr lang="en-US" i="1" dirty="0" err="1" smtClean="0"/>
                  <a:t>frame_stack</a:t>
                </a:r>
                <a:r>
                  <a:rPr lang="en-US" dirty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nhau</a:t>
                </a:r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1024−30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44100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=0.2254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549" y="4558800"/>
                <a:ext cx="4590197" cy="1720727"/>
              </a:xfrm>
              <a:prstGeom prst="rect">
                <a:avLst/>
              </a:prstGeom>
              <a:blipFill>
                <a:blip r:embed="rId2"/>
                <a:stretch>
                  <a:fillRect l="-1060" t="-176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Fast Fourier Transform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B1C37-FEF7-4F05-A5CA-53F3882B8C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275"/>
                <a:ext cx="10515600" cy="475932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𝐃𝐅𝐓</m:t>
                      </m:r>
                      <m:r>
                        <a:rPr lang="en-US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 smtClean="0"/>
                  <a:t>			</a:t>
                </a:r>
              </a:p>
              <a:p>
                <a:pPr marL="0" indent="0">
                  <a:buNone/>
                </a:pPr>
                <a:r>
                  <a:rPr lang="en-US" sz="3400" b="0" dirty="0" smtClean="0"/>
                  <a:t>                        Do tính tuần hoàn của hàm exp: </a:t>
                </a:r>
                <a:endParaRPr lang="en-US" sz="34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B1C37-FEF7-4F05-A5CA-53F3882B8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275"/>
                <a:ext cx="10515600" cy="4759325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791CD5-2270-4718-952F-3DF152D6556F}"/>
              </a:ext>
            </a:extLst>
          </p:cNvPr>
          <p:cNvCxnSpPr>
            <a:cxnSpLocks/>
          </p:cNvCxnSpPr>
          <p:nvPr/>
        </p:nvCxnSpPr>
        <p:spPr>
          <a:xfrm flipH="1">
            <a:off x="4509135" y="2314575"/>
            <a:ext cx="1181100" cy="742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9F2865-9513-4986-A117-95C0DBAF6D76}"/>
              </a:ext>
            </a:extLst>
          </p:cNvPr>
          <p:cNvCxnSpPr>
            <a:cxnSpLocks/>
          </p:cNvCxnSpPr>
          <p:nvPr/>
        </p:nvCxnSpPr>
        <p:spPr>
          <a:xfrm>
            <a:off x="6764655" y="2314575"/>
            <a:ext cx="1171575" cy="742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6200000" flipV="1">
            <a:off x="4306131" y="2840794"/>
            <a:ext cx="291074" cy="2477134"/>
          </a:xfrm>
          <a:prstGeom prst="leftBrace">
            <a:avLst>
              <a:gd name="adj1" fmla="val 8333"/>
              <a:gd name="adj2" fmla="val 49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eft Brace 13"/>
          <p:cNvSpPr/>
          <p:nvPr/>
        </p:nvSpPr>
        <p:spPr>
          <a:xfrm rot="16200000" flipV="1">
            <a:off x="8056440" y="2642038"/>
            <a:ext cx="291074" cy="2874645"/>
          </a:xfrm>
          <a:prstGeom prst="leftBrace">
            <a:avLst>
              <a:gd name="adj1" fmla="val 8333"/>
              <a:gd name="adj2" fmla="val 49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42335" y="4302170"/>
                <a:ext cx="2133600" cy="533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DFT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335" y="4302170"/>
                <a:ext cx="2133600" cy="533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35177" y="4302170"/>
                <a:ext cx="2133600" cy="5334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DFT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  <m: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50000"/>
                                        <a:lumOff val="50000"/>
                                      </a:prstClr>
                                    </a:solidFill>
                                  </a:ln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50000"/>
                                <a:lumOff val="50000"/>
                              </a:prst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50000"/>
                                    <a:lumOff val="50000"/>
                                  </a:prstClr>
                                </a:solidFill>
                              </a:ln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77" y="4302170"/>
                <a:ext cx="2133600" cy="533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MATLAB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941630"/>
            <a:ext cx="5589896" cy="4600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if(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&lt;=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frame_stack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 = 1:(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sample_per_frame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/2)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stack(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i,j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freq_db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(j);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+ 1;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else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 = 1:(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frame_stack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- 1)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 = 1:(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sample_per_frame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/2)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	stack(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t,k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= stack(t+1,k);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 = 1:(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sample_per_frame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/2)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	stack(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frame_stack,k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freq_db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(k);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6060" y="2350009"/>
            <a:ext cx="2661313" cy="215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surf(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Y,X,stack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zlim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([-150 150])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colorbar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%grid off;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shading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interp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drawnow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965"/>
            <a:ext cx="541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MATLAB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940737" y="1479965"/>
            <a:ext cx="411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Vẽ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tín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nhật</a:t>
            </a:r>
            <a:r>
              <a:rPr lang="en-US" sz="2400" dirty="0" smtClean="0"/>
              <a:t>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chu</a:t>
            </a:r>
            <a:r>
              <a:rPr lang="en-US" sz="2400" dirty="0" smtClean="0"/>
              <a:t> </a:t>
            </a:r>
            <a:r>
              <a:rPr lang="en-US" sz="2400" dirty="0" err="1" smtClean="0"/>
              <a:t>kỳ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10484" y="4735773"/>
            <a:ext cx="42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Chiều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X, Y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stack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20 x 512</a:t>
            </a:r>
          </a:p>
        </p:txBody>
      </p:sp>
    </p:spTree>
    <p:extLst>
      <p:ext uri="{BB962C8B-B14F-4D97-AF65-F5344CB8AC3E}">
        <p14:creationId xmlns:p14="http://schemas.microsoft.com/office/powerpoint/2010/main" val="15250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GUI Spectrogram 3D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091"/>
            <a:ext cx="820217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/>
              <a:t>GUI Spectrogram 3D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69493"/>
            <a:ext cx="79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://onlinetonegenerator.com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236" y="2196721"/>
            <a:ext cx="2990145" cy="3030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92" y="2196721"/>
            <a:ext cx="7193253" cy="4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/>
              <a:t>GUI Spectrogram 3D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69493"/>
            <a:ext cx="79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://onlinetonegenerator.com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236" y="2196721"/>
            <a:ext cx="2990145" cy="3030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9837"/>
            <a:ext cx="7286016" cy="42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/>
              <a:t>GUI Spectrogram 3D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69493"/>
            <a:ext cx="79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://onlinetonegenerator.com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87" y="2101754"/>
            <a:ext cx="2959847" cy="3048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754"/>
            <a:ext cx="7459021" cy="44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8"/>
            <a:ext cx="10515600" cy="1325563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/>
              <a:t>GUI Spectrogram 3D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569493"/>
            <a:ext cx="799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sine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://onlinetonegenerator.com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487" y="2101754"/>
            <a:ext cx="2959847" cy="3048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1755"/>
            <a:ext cx="7493609" cy="443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4" descr="Image result for csharp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2867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GIẢI THUẬT PHỔ Ở THỜI GIAN THỰC</a:t>
            </a:r>
          </a:p>
          <a:p>
            <a:pPr marL="0" indent="0">
              <a:buNone/>
            </a:pPr>
            <a:r>
              <a:rPr lang="en-US" dirty="0" smtClean="0"/>
              <a:t>GIẢI THUẬT SPECTROGRAM</a:t>
            </a:r>
          </a:p>
        </p:txBody>
      </p:sp>
    </p:spTree>
    <p:extLst>
      <p:ext uri="{BB962C8B-B14F-4D97-AF65-F5344CB8AC3E}">
        <p14:creationId xmlns:p14="http://schemas.microsoft.com/office/powerpoint/2010/main" val="31908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THUẬT PHỔ Ở THỜI GIAN THỰC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complex FFT(complex[] x)</a:t>
            </a:r>
            <a:br>
              <a:rPr lang="en-US" dirty="0"/>
            </a:br>
            <a:r>
              <a:rPr lang="en-US" dirty="0" smtClean="0"/>
              <a:t>	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en-US" dirty="0" err="1"/>
              <a:t>x.Length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		complex</a:t>
            </a:r>
            <a:r>
              <a:rPr lang="en-US" dirty="0"/>
              <a:t>[] X = new complex[N];</a:t>
            </a:r>
            <a:br>
              <a:rPr lang="en-US" dirty="0"/>
            </a:br>
            <a:r>
              <a:rPr lang="en-US" dirty="0" smtClean="0"/>
              <a:t>		complex</a:t>
            </a:r>
            <a:r>
              <a:rPr lang="en-US" dirty="0"/>
              <a:t>[] e, E, d, D;</a:t>
            </a:r>
            <a:br>
              <a:rPr lang="en-US" dirty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en-US" dirty="0" smtClean="0"/>
              <a:t>V</a:t>
            </a:r>
            <a:r>
              <a:rPr lang="vi-VN" dirty="0" smtClean="0"/>
              <a:t>ì hàm này sẽ được sử dụng theo kiểu đệ quy khi sắp xếp lại các miền thời gian, nên phải đặt một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vi-VN" dirty="0" smtClean="0"/>
              <a:t>kiểm tra để xác minh kích thước của mảng được truyền lớn hơn một. nếu như</a:t>
            </a:r>
          </a:p>
          <a:p>
            <a:pPr marL="0" indent="0">
              <a:buNone/>
            </a:pPr>
            <a:r>
              <a:rPr lang="vi-VN" dirty="0" smtClean="0"/>
              <a:t>nó bằng một, chỉ nên trả lại giá trị đó.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569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if(N == 1)</a:t>
            </a:r>
            <a:br>
              <a:rPr lang="en-US" dirty="0"/>
            </a:br>
            <a:r>
              <a:rPr lang="en-US" dirty="0" smtClean="0"/>
              <a:t>	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X[0</a:t>
            </a:r>
            <a:r>
              <a:rPr lang="en-US" dirty="0"/>
              <a:t>] = x[0];</a:t>
            </a:r>
            <a:br>
              <a:rPr lang="en-US" dirty="0"/>
            </a:br>
            <a:r>
              <a:rPr lang="en-US" dirty="0" smtClean="0"/>
              <a:t>		return </a:t>
            </a:r>
            <a:r>
              <a:rPr lang="en-US" dirty="0"/>
              <a:t>X;</a:t>
            </a:r>
            <a:br>
              <a:rPr lang="en-US" dirty="0"/>
            </a:br>
            <a:r>
              <a:rPr lang="en-US" dirty="0" smtClean="0"/>
              <a:t>	} </a:t>
            </a:r>
            <a:br>
              <a:rPr lang="en-US" dirty="0" smtClean="0"/>
            </a:br>
            <a:r>
              <a:rPr lang="vi-VN" dirty="0" smtClean="0"/>
              <a:t>Bước tiếp theo là khởi tạo các mảng này và điền vào chúng các giá trị chính xác, sau đó</a:t>
            </a:r>
            <a:r>
              <a:rPr lang="en-US" dirty="0" smtClean="0"/>
              <a:t> </a:t>
            </a:r>
            <a:r>
              <a:rPr lang="vi-VN" dirty="0" smtClean="0"/>
              <a:t>tính toán các biến đổi Fourier của các mảng này. Điều này được thực hiện </a:t>
            </a:r>
            <a:r>
              <a:rPr lang="en-US" dirty="0" err="1" smtClean="0"/>
              <a:t>bằng</a:t>
            </a:r>
            <a:r>
              <a:rPr lang="vi-VN" dirty="0" smtClean="0"/>
              <a:t> một vòng lặ</a:t>
            </a:r>
            <a:r>
              <a:rPr lang="en-US" dirty="0" smtClean="0"/>
              <a:t>p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1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Short-time Fourier Transform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665025-B279-4C12-9C43-AF41ABF3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4277360"/>
            <a:ext cx="10515600" cy="1551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9DE16-ABD0-4596-B281-C1ECDAA521A5}"/>
                  </a:ext>
                </a:extLst>
              </p:cNvPr>
              <p:cNvSpPr txBox="1"/>
              <p:nvPr/>
            </p:nvSpPr>
            <p:spPr>
              <a:xfrm>
                <a:off x="838200" y="4277360"/>
                <a:ext cx="9367520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𝑺𝑻𝑭𝑻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≡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𝑋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9DE16-ABD0-4596-B281-C1ECDAA52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77360"/>
                <a:ext cx="9367520" cy="1174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69" y="1128815"/>
            <a:ext cx="6947398" cy="30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int k = 0;</a:t>
            </a:r>
            <a:br>
              <a:rPr lang="pt-BR" dirty="0"/>
            </a:br>
            <a:r>
              <a:rPr lang="pt-BR" dirty="0"/>
              <a:t>e = new complex[N/2];</a:t>
            </a:r>
            <a:br>
              <a:rPr lang="pt-BR" dirty="0"/>
            </a:br>
            <a:r>
              <a:rPr lang="pt-BR" dirty="0"/>
              <a:t>d = new complex[N/2];</a:t>
            </a:r>
            <a:br>
              <a:rPr lang="pt-BR" dirty="0"/>
            </a:br>
            <a:r>
              <a:rPr lang="pt-BR" dirty="0"/>
              <a:t>for(k = 0; k &lt; N/2; i++)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{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e[k</a:t>
            </a:r>
            <a:r>
              <a:rPr lang="pt-BR" dirty="0"/>
              <a:t>] = x[k*2];</a:t>
            </a:r>
            <a:br>
              <a:rPr lang="pt-BR" dirty="0"/>
            </a:br>
            <a:r>
              <a:rPr lang="pt-BR" dirty="0" smtClean="0"/>
              <a:t>		d[k</a:t>
            </a:r>
            <a:r>
              <a:rPr lang="pt-BR" dirty="0"/>
              <a:t>] = x[k*2 + 1];</a:t>
            </a:r>
            <a:br>
              <a:rPr lang="pt-BR" dirty="0"/>
            </a:br>
            <a:r>
              <a:rPr lang="pt-BR" dirty="0" smtClean="0"/>
              <a:t>	}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 </a:t>
            </a:r>
            <a:r>
              <a:rPr lang="pt-BR" dirty="0"/>
              <a:t>= FFT(e);</a:t>
            </a:r>
            <a:br>
              <a:rPr lang="pt-BR" dirty="0"/>
            </a:br>
            <a:r>
              <a:rPr lang="pt-BR" dirty="0"/>
              <a:t>D = FFT(d)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vi-VN" dirty="0" smtClean="0"/>
              <a:t>Bước tiếp theo là nhân từng phần tử của mảng biến đổi Fourier lẻ với</a:t>
            </a:r>
            <a:r>
              <a:rPr lang="en-US" dirty="0" smtClean="0"/>
              <a:t> </a:t>
            </a:r>
            <a:r>
              <a:rPr lang="vi-VN" dirty="0" smtClean="0"/>
              <a:t>số phức tương ứng của nó. Điều này được thực hiện với một vòng lặp đơn giản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19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53"/>
            <a:ext cx="10515600" cy="61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(k = 0; k &lt; N / 2; k++)</a:t>
            </a:r>
            <a:br>
              <a:rPr lang="en-US" dirty="0"/>
            </a:br>
            <a:r>
              <a:rPr lang="en-US" dirty="0" smtClean="0"/>
              <a:t>	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complex </a:t>
            </a:r>
            <a:r>
              <a:rPr lang="en-US" dirty="0"/>
              <a:t>temp = </a:t>
            </a:r>
            <a:r>
              <a:rPr lang="en-US" dirty="0" err="1"/>
              <a:t>complex.from_polar</a:t>
            </a:r>
            <a:r>
              <a:rPr lang="en-US" dirty="0"/>
              <a:t>(1, -2 * </a:t>
            </a:r>
            <a:r>
              <a:rPr lang="en-US" dirty="0" err="1"/>
              <a:t>Math.PI</a:t>
            </a:r>
            <a:r>
              <a:rPr lang="en-US" dirty="0"/>
              <a:t> * k / N);</a:t>
            </a:r>
            <a:br>
              <a:rPr lang="en-US" dirty="0"/>
            </a:br>
            <a:r>
              <a:rPr lang="en-US" dirty="0" smtClean="0"/>
              <a:t>		D[k</a:t>
            </a:r>
            <a:r>
              <a:rPr lang="en-US" dirty="0"/>
              <a:t>] *= temp;</a:t>
            </a:r>
            <a:br>
              <a:rPr lang="en-US" dirty="0"/>
            </a:b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vi-VN" dirty="0" smtClean="0"/>
              <a:t>ước cuối cùng trong quy trình này là tiến hành cộng và trừ từng giá trị.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vi-VN" dirty="0" smtClean="0"/>
              <a:t>rong bước này, đối với các giá trị n nằm giữa 0 và n / 2 -1, mỗi giá trị chẵn được thêm vào từng giá trị lẻ.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các giá trị giữa n / 2 và n - 1, mỗi giá trị lẻ được trừ vào mỗi giá trị chẵn. vòng lặp cuối cùng để</a:t>
            </a:r>
            <a:r>
              <a:rPr lang="en-US" dirty="0" smtClean="0"/>
              <a:t> </a:t>
            </a:r>
            <a:r>
              <a:rPr lang="vi-VN" dirty="0" smtClean="0"/>
              <a:t>hoàn thành các tính toán này và trả về mảng cuối cùng chứa biến đổi fourier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52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 (k = 0; k &lt; N / 2; k++)</a:t>
            </a:r>
            <a:br>
              <a:rPr lang="pt-BR" dirty="0"/>
            </a:br>
            <a:r>
              <a:rPr lang="pt-BR" dirty="0" smtClean="0"/>
              <a:t>	{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X[k</a:t>
            </a:r>
            <a:r>
              <a:rPr lang="pt-BR" dirty="0"/>
              <a:t>] = E[k] + D[k];</a:t>
            </a:r>
            <a:br>
              <a:rPr lang="pt-BR" dirty="0"/>
            </a:br>
            <a:r>
              <a:rPr lang="pt-BR" dirty="0" smtClean="0"/>
              <a:t>	X[k </a:t>
            </a:r>
            <a:r>
              <a:rPr lang="pt-BR" dirty="0"/>
              <a:t>+ N / 2] = E[k] - D[k];</a:t>
            </a:r>
            <a:br>
              <a:rPr lang="pt-BR" dirty="0"/>
            </a:br>
            <a:r>
              <a:rPr lang="pt-BR" dirty="0" smtClean="0"/>
              <a:t>	}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return X;</a:t>
            </a:r>
            <a:r>
              <a:rPr lang="pt-BR" dirty="0" smtClean="0"/>
              <a:t> </a:t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5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(10khz)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938" y="1996095"/>
            <a:ext cx="67681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63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THUẬT SPECTROGRAM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ĐIỀN DỮ LIỆU VỚI THÔNG TIN FFT</a:t>
            </a:r>
          </a:p>
          <a:p>
            <a:pPr marL="0" indent="0">
              <a:buNone/>
            </a:pPr>
            <a:r>
              <a:rPr lang="en-US" dirty="0" smtClean="0"/>
              <a:t>short</a:t>
            </a:r>
            <a:r>
              <a:rPr lang="en-US" dirty="0"/>
              <a:t>[] data = new short[</a:t>
            </a:r>
            <a:r>
              <a:rPr lang="en-US" dirty="0" err="1"/>
              <a:t>fft_size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= </a:t>
            </a:r>
            <a:r>
              <a:rPr lang="en-US" dirty="0" err="1"/>
              <a:t>unanalyzed_values.GetRange</a:t>
            </a:r>
            <a:r>
              <a:rPr lang="en-US" dirty="0"/>
              <a:t>(0, </a:t>
            </a:r>
            <a:r>
              <a:rPr lang="en-US" dirty="0" err="1"/>
              <a:t>fft_size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 smtClean="0"/>
              <a:t>();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BỎ CỘT DỮ LIỆU CŨ NHẤT</a:t>
            </a:r>
          </a:p>
          <a:p>
            <a:pPr marL="0" indent="0">
              <a:buNone/>
            </a:pPr>
            <a:r>
              <a:rPr lang="en-US" dirty="0" err="1" smtClean="0"/>
              <a:t>spec_data.RemoveAt</a:t>
            </a:r>
            <a:r>
              <a:rPr lang="en-US" dirty="0" smtClean="0"/>
              <a:t>(0);</a:t>
            </a:r>
          </a:p>
          <a:p>
            <a:pPr>
              <a:buFontTx/>
              <a:buChar char="-"/>
            </a:pPr>
            <a:r>
              <a:rPr lang="en-US" dirty="0" smtClean="0"/>
              <a:t>THÊM DỮ LIỆU MỚI TỚI VỊ TRÍ MỚI</a:t>
            </a:r>
          </a:p>
          <a:p>
            <a:pPr marL="0" indent="0">
              <a:buNone/>
            </a:pPr>
            <a:r>
              <a:rPr lang="en-US" dirty="0" smtClean="0"/>
              <a:t>List&lt;double</a:t>
            </a:r>
            <a:r>
              <a:rPr lang="en-US" dirty="0"/>
              <a:t>&gt; </a:t>
            </a:r>
            <a:r>
              <a:rPr lang="en-US" dirty="0" err="1"/>
              <a:t>new_data</a:t>
            </a:r>
            <a:r>
              <a:rPr lang="en-US" dirty="0"/>
              <a:t> = new List&lt;double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9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 CHUẨN BỊ DỮ LIỆU PHỨC ĐỂ TÍNH FFT</a:t>
            </a:r>
          </a:p>
          <a:p>
            <a:pPr marL="0" indent="0">
              <a:buNone/>
            </a:pPr>
            <a:r>
              <a:rPr lang="en-US" dirty="0" smtClean="0"/>
              <a:t>Complex</a:t>
            </a:r>
            <a:r>
              <a:rPr lang="en-US" dirty="0"/>
              <a:t>[] </a:t>
            </a:r>
            <a:r>
              <a:rPr lang="en-US" dirty="0" err="1"/>
              <a:t>fft_buffer</a:t>
            </a:r>
            <a:r>
              <a:rPr lang="en-US" dirty="0"/>
              <a:t> = new Complex[</a:t>
            </a:r>
            <a:r>
              <a:rPr lang="en-US" dirty="0" err="1"/>
              <a:t>fft_size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fft_size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fft_buffer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].X = (float)(</a:t>
            </a:r>
            <a:r>
              <a:rPr lang="en-US" dirty="0" err="1"/>
              <a:t>unanalyzed_values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smtClean="0"/>
              <a:t>* </a:t>
            </a:r>
            <a:r>
              <a:rPr lang="en-US" dirty="0" err="1" smtClean="0"/>
              <a:t>FastFourierTransform.HammingWindow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, </a:t>
            </a:r>
            <a:r>
              <a:rPr lang="en-US" dirty="0" err="1"/>
              <a:t>fft_size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fft_buffer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].Y = 0;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687122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212"/>
            <a:ext cx="10515600" cy="5468751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BIỂU DIỄN FFT</a:t>
            </a:r>
          </a:p>
          <a:p>
            <a:pPr marL="0" indent="0">
              <a:buNone/>
            </a:pPr>
            <a:r>
              <a:rPr lang="en-US" dirty="0" err="1"/>
              <a:t>FastFourierTransform.FFT</a:t>
            </a:r>
            <a:r>
              <a:rPr lang="en-US" dirty="0"/>
              <a:t>(true,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Math.Log</a:t>
            </a:r>
            <a:r>
              <a:rPr lang="en-US" dirty="0"/>
              <a:t>(</a:t>
            </a:r>
            <a:r>
              <a:rPr lang="en-US" dirty="0" err="1"/>
              <a:t>fft_size</a:t>
            </a:r>
            <a:r>
              <a:rPr lang="en-US" dirty="0"/>
              <a:t>, 2.0), </a:t>
            </a:r>
            <a:r>
              <a:rPr lang="en-US" dirty="0" err="1"/>
              <a:t>fft_buffer</a:t>
            </a:r>
            <a:r>
              <a:rPr lang="en-US" dirty="0" smtClean="0"/>
              <a:t>);</a:t>
            </a:r>
          </a:p>
          <a:p>
            <a:pPr>
              <a:buFontTx/>
              <a:buChar char="-"/>
            </a:pPr>
            <a:r>
              <a:rPr lang="en-US" dirty="0" smtClean="0"/>
              <a:t>ĐIỀN DANH SÁCH DỮ LIỆU MỚI VỚI GIÁ TRỊ FFT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spec_data</a:t>
            </a:r>
            <a:r>
              <a:rPr lang="en-US" dirty="0"/>
              <a:t>[</a:t>
            </a:r>
            <a:r>
              <a:rPr lang="en-US" dirty="0" err="1"/>
              <a:t>spec_data.Count</a:t>
            </a:r>
            <a:r>
              <a:rPr lang="en-US" dirty="0"/>
              <a:t> - 1].Count;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  // should this be </a:t>
            </a:r>
            <a:r>
              <a:rPr lang="en-US" dirty="0" err="1"/>
              <a:t>sqrt</a:t>
            </a:r>
            <a:r>
              <a:rPr lang="en-US" dirty="0"/>
              <a:t>(X^2+Y^2)?</a:t>
            </a:r>
          </a:p>
          <a:p>
            <a:pPr marL="0" indent="0">
              <a:buNone/>
            </a:pPr>
            <a:r>
              <a:rPr lang="en-US" dirty="0"/>
              <a:t>                double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val</a:t>
            </a:r>
            <a:r>
              <a:rPr lang="en-US" dirty="0"/>
              <a:t> = (double)</a:t>
            </a:r>
            <a:r>
              <a:rPr lang="en-US" dirty="0" err="1"/>
              <a:t>fft_buffer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].X + (double)</a:t>
            </a:r>
            <a:r>
              <a:rPr lang="en-US" dirty="0" err="1"/>
              <a:t>fft_buffer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].Y;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if (checkBox1.Checked)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Math.Log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new_data.Add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386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(10khz)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307" y="1915412"/>
            <a:ext cx="43073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python">
            <a:extLst>
              <a:ext uri="{FF2B5EF4-FFF2-40B4-BE49-F238E27FC236}">
                <a16:creationId xmlns:a16="http://schemas.microsoft.com/office/drawing/2014/main" id="{FD26C290-099D-4ED5-942C-CF87A6E2B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52" y="1650206"/>
            <a:ext cx="8219696" cy="355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5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  <a:endParaRPr lang="en-US" dirty="0" smtClean="0"/>
          </a:p>
          <a:p>
            <a:r>
              <a:rPr lang="en-US" dirty="0" smtClean="0"/>
              <a:t>Fast Fourier Transform</a:t>
            </a:r>
          </a:p>
          <a:p>
            <a:r>
              <a:rPr lang="en-US" dirty="0" smtClean="0"/>
              <a:t>Short-time Fourier Transform</a:t>
            </a:r>
          </a:p>
          <a:p>
            <a:r>
              <a:rPr lang="en-US" dirty="0" smtClean="0"/>
              <a:t>Spectrogram</a:t>
            </a:r>
          </a:p>
          <a:p>
            <a:pPr marL="0" indent="0">
              <a:buNone/>
            </a:pPr>
            <a:r>
              <a:rPr lang="en-US" dirty="0" smtClean="0"/>
              <a:t>2. Phân tích phổ ở thời gian thực</a:t>
            </a:r>
          </a:p>
          <a:p>
            <a:r>
              <a:rPr lang="en-US" dirty="0" smtClean="0"/>
              <a:t>Signal and Spectrum</a:t>
            </a:r>
          </a:p>
          <a:p>
            <a:r>
              <a:rPr lang="en-US" dirty="0" smtClean="0"/>
              <a:t>Spectrogram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1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Fast Fourier Transform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33" y="4180681"/>
            <a:ext cx="9944334" cy="19049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397000" y="1292226"/>
            <a:ext cx="1422400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Bắt đầu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162300" y="1099344"/>
            <a:ext cx="3149600" cy="1104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Chiều dài của chuỗi đầu vào bằng 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>
            <a:stCxn id="9" idx="6"/>
            <a:endCxn id="12" idx="1"/>
          </p:cNvCxnSpPr>
          <p:nvPr/>
        </p:nvCxnSpPr>
        <p:spPr>
          <a:xfrm flipV="1">
            <a:off x="2819400" y="1651794"/>
            <a:ext cx="342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</p:cNvCxnSpPr>
          <p:nvPr/>
        </p:nvCxnSpPr>
        <p:spPr>
          <a:xfrm>
            <a:off x="6311900" y="1651794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69167" y="1278731"/>
            <a:ext cx="863600" cy="32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Đúng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29500" y="1292225"/>
            <a:ext cx="1295400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Trả về chuỗi đầu vào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391650" y="1296989"/>
            <a:ext cx="1422400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Kết thúc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/>
          <p:cNvCxnSpPr>
            <a:stCxn id="20" idx="3"/>
            <a:endCxn id="21" idx="2"/>
          </p:cNvCxnSpPr>
          <p:nvPr/>
        </p:nvCxnSpPr>
        <p:spPr>
          <a:xfrm>
            <a:off x="8724900" y="1651794"/>
            <a:ext cx="666750" cy="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070350" y="2701132"/>
                <a:ext cx="1333500" cy="9818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Tính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50" y="2701132"/>
                <a:ext cx="1333500" cy="981868"/>
              </a:xfrm>
              <a:prstGeom prst="rect">
                <a:avLst/>
              </a:prstGeom>
              <a:blipFill>
                <a:blip r:embed="rId6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311900" y="2701132"/>
                <a:ext cx="2038233" cy="9683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Tính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/2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với k đi từ 0 đến n/2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00" y="2701132"/>
                <a:ext cx="2038233" cy="968374"/>
              </a:xfrm>
              <a:prstGeom prst="rect">
                <a:avLst/>
              </a:prstGeom>
              <a:blipFill>
                <a:blip r:embed="rId7"/>
                <a:stretch>
                  <a:fillRect l="-297" r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9097904" y="2701132"/>
            <a:ext cx="2009892" cy="968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Ghép hai dãy số vừa tính và trả về kết quả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stCxn id="12" idx="2"/>
            <a:endCxn id="30" idx="0"/>
          </p:cNvCxnSpPr>
          <p:nvPr/>
        </p:nvCxnSpPr>
        <p:spPr>
          <a:xfrm>
            <a:off x="4737100" y="2204244"/>
            <a:ext cx="0" cy="49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3"/>
            <a:endCxn id="31" idx="1"/>
          </p:cNvCxnSpPr>
          <p:nvPr/>
        </p:nvCxnSpPr>
        <p:spPr>
          <a:xfrm flipV="1">
            <a:off x="5403850" y="3185319"/>
            <a:ext cx="908050" cy="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3"/>
            <a:endCxn id="32" idx="1"/>
          </p:cNvCxnSpPr>
          <p:nvPr/>
        </p:nvCxnSpPr>
        <p:spPr>
          <a:xfrm>
            <a:off x="8350133" y="3185319"/>
            <a:ext cx="74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57867" y="2254647"/>
            <a:ext cx="863600" cy="32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6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Fast Fourier Transform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C37-FEF7-4F05-A5CA-53F3882B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046956"/>
            <a:ext cx="9565640" cy="67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- Tạo ra tín hiệu trong 0.25s với fs = 44100 như sau: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23" y="1537874"/>
            <a:ext cx="6024392" cy="146129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EB1C37-FEF7-4F05-A5CA-53F3882B8C54}"/>
              </a:ext>
            </a:extLst>
          </p:cNvPr>
          <p:cNvSpPr txBox="1">
            <a:spLocks/>
          </p:cNvSpPr>
          <p:nvPr/>
        </p:nvSpPr>
        <p:spPr>
          <a:xfrm>
            <a:off x="711200" y="2934490"/>
            <a:ext cx="956564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Phổ của tín hiệu thông qua thuật toán FFT: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31" y="3279764"/>
            <a:ext cx="8545575" cy="34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0BF-972A-4C97-BE6F-257FDB55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Short-time Fourier Transform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665025-B279-4C12-9C43-AF41ABF3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4277360"/>
            <a:ext cx="10515600" cy="1551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99DE16-ABD0-4596-B281-C1ECDAA521A5}"/>
                  </a:ext>
                </a:extLst>
              </p:cNvPr>
              <p:cNvSpPr txBox="1"/>
              <p:nvPr/>
            </p:nvSpPr>
            <p:spPr>
              <a:xfrm>
                <a:off x="838200" y="1140897"/>
                <a:ext cx="10515600" cy="4543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Sử dụng thuật toán FFT để tính STFT: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Đối với tín hiệu có độ dài L, số mẫu dùng để tính FFT là nfft, số mẫu thêm vào sau mỗi lần trượt là new. Gọi k là số lần sử dụng FFT đối với tín hiệu, ta có: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𝑛𝑓𝑓𝑡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𝑛𝑓𝑓𝑡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𝑛𝑒𝑤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𝑛𝑓𝑓𝑡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𝑛𝑓𝑓𝑡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𝑛𝑒𝑤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𝑛𝑓𝑓𝑡</m:t>
                              </m:r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𝑛𝑓𝑓𝑡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𝑛𝑒𝑤</m:t>
                              </m:r>
                            </m:den>
                          </m:f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Điểm bắt đầu (start) của mỗi cửa sổ được tính theo: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𝑠𝑡𝑎𝑟𝑡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𝑛𝑓𝑓𝑡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𝑛𝑒𝑤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với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đi từ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đến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99DE16-ABD0-4596-B281-C1ECDAA52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40897"/>
                <a:ext cx="10515600" cy="4543423"/>
              </a:xfrm>
              <a:prstGeom prst="rect">
                <a:avLst/>
              </a:prstGeom>
              <a:blipFill>
                <a:blip r:embed="rId3"/>
                <a:stretch>
                  <a:fillRect l="-1797" t="-228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1481</Words>
  <Application>Microsoft Office PowerPoint</Application>
  <PresentationFormat>Widescreen</PresentationFormat>
  <Paragraphs>343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1_Office Theme</vt:lpstr>
      <vt:lpstr>PHÂN TÍCH TÍN HIỆU VÀ PHỔ</vt:lpstr>
      <vt:lpstr>1. Lý thuyết và giải thuật</vt:lpstr>
      <vt:lpstr>Fast Fourier Transform </vt:lpstr>
      <vt:lpstr>Short-time Fourier Transform </vt:lpstr>
      <vt:lpstr>PowerPoint Presentation</vt:lpstr>
      <vt:lpstr>MỤC LỤC</vt:lpstr>
      <vt:lpstr>Fast Fourier Transform </vt:lpstr>
      <vt:lpstr>Fast Fourier Transform </vt:lpstr>
      <vt:lpstr>Short-time Fourier Transform </vt:lpstr>
      <vt:lpstr>Short-time Fourier Transform </vt:lpstr>
      <vt:lpstr>PowerPoint Presentation</vt:lpstr>
      <vt:lpstr>2. Phân tích phổ ở thời gian thực</vt:lpstr>
      <vt:lpstr>PowerPoint Presentation</vt:lpstr>
      <vt:lpstr>PowerPoint Presentation</vt:lpstr>
      <vt:lpstr>PowerPoint Presentation</vt:lpstr>
      <vt:lpstr> MATLAB</vt:lpstr>
      <vt:lpstr>MỤC LỤC</vt:lpstr>
      <vt:lpstr>Sơ đồ giải thuật vẽ tín hiệu và phổ trên MATLAB</vt:lpstr>
      <vt:lpstr>Chương trình MATLAB</vt:lpstr>
      <vt:lpstr>Chương trình MATLAB</vt:lpstr>
      <vt:lpstr>Chương trình MATLAB</vt:lpstr>
      <vt:lpstr>Chương trình MATLAB</vt:lpstr>
      <vt:lpstr>Chương trình MATLAB</vt:lpstr>
      <vt:lpstr>Chương trình MATLAB</vt:lpstr>
      <vt:lpstr>Chương trình GUI</vt:lpstr>
      <vt:lpstr>Chương trình GUI</vt:lpstr>
      <vt:lpstr>Chương trình GUI</vt:lpstr>
      <vt:lpstr>Sơ đồ khối giải thuật vẽ Spectrogram 3 chiều</vt:lpstr>
      <vt:lpstr>Chương trình MATLAB</vt:lpstr>
      <vt:lpstr>Chương trình MATLAB</vt:lpstr>
      <vt:lpstr>Chương trình GUI Spectrogram 3D</vt:lpstr>
      <vt:lpstr>Chương trình GUI Spectrogram 3D</vt:lpstr>
      <vt:lpstr>Chương trình GUI Spectrogram 3D</vt:lpstr>
      <vt:lpstr>Chương trình GUI Spectrogram 3D</vt:lpstr>
      <vt:lpstr>Chương trình GUI Spectrogram 3D</vt:lpstr>
      <vt:lpstr>PowerPoint Presentation</vt:lpstr>
      <vt:lpstr>MỤC LỤC</vt:lpstr>
      <vt:lpstr>GIẢI THUẬT PHỔ Ở THỜI GIAN THỰC </vt:lpstr>
      <vt:lpstr>PowerPoint Presentation</vt:lpstr>
      <vt:lpstr>PowerPoint Presentation</vt:lpstr>
      <vt:lpstr>PowerPoint Presentation</vt:lpstr>
      <vt:lpstr>PowerPoint Presentation</vt:lpstr>
      <vt:lpstr>KẾT QUẢ (10khz)</vt:lpstr>
      <vt:lpstr>GIẢI THUẬT SPECTROGRAM</vt:lpstr>
      <vt:lpstr>PowerPoint Presentation</vt:lpstr>
      <vt:lpstr>PowerPoint Presentation</vt:lpstr>
      <vt:lpstr>Kết quả (10khz)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tín hiệu và phổ dùng MATALAB</dc:title>
  <dc:creator>Helianthus</dc:creator>
  <cp:lastModifiedBy>Helianthus</cp:lastModifiedBy>
  <cp:revision>127</cp:revision>
  <dcterms:created xsi:type="dcterms:W3CDTF">2019-09-03T12:42:33Z</dcterms:created>
  <dcterms:modified xsi:type="dcterms:W3CDTF">2019-09-15T04:41:56Z</dcterms:modified>
</cp:coreProperties>
</file>