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5" r:id="rId5"/>
    <p:sldId id="276" r:id="rId6"/>
    <p:sldId id="266" r:id="rId7"/>
    <p:sldId id="275" r:id="rId8"/>
    <p:sldId id="267" r:id="rId9"/>
    <p:sldId id="277" r:id="rId10"/>
    <p:sldId id="268" r:id="rId11"/>
    <p:sldId id="273" r:id="rId12"/>
    <p:sldId id="274" r:id="rId13"/>
    <p:sldId id="269" r:id="rId14"/>
    <p:sldId id="270" r:id="rId15"/>
    <p:sldId id="272" r:id="rId16"/>
    <p:sldId id="263" r:id="rId17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CD473-6A1F-C8D2-0C2F-B12B44E07FF1}" v="144" dt="2024-09-24T09:15:4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1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20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9776" y="1093537"/>
            <a:ext cx="5788152" cy="2387600"/>
          </a:xfrm>
        </p:spPr>
        <p:txBody>
          <a:bodyPr/>
          <a:lstStyle/>
          <a:p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Автоматизированная система управления сортировочной станцией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42" y="3008376"/>
            <a:ext cx="6784046" cy="32424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50000"/>
              </a:lnSpc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Презентацию выполнил </a:t>
            </a:r>
          </a:p>
          <a:p>
            <a:pPr>
              <a:lnSpc>
                <a:spcPct val="50000"/>
              </a:lnSpc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rPr>
              <a:t>студент группы УИС-111</a:t>
            </a:r>
          </a:p>
          <a:p>
            <a:pPr>
              <a:lnSpc>
                <a:spcPct val="50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Алов Григорий Андреевич</a:t>
            </a:r>
          </a:p>
          <a:p>
            <a:pPr>
              <a:lnSpc>
                <a:spcPct val="50000"/>
              </a:lnSpc>
            </a:pPr>
            <a:endParaRPr lang="ru-RU" sz="2000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Список команды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Бахтин </a:t>
            </a:r>
            <a:r>
              <a:rPr lang="ru-RU" sz="200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Тимур Русланович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,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Антонов Александр Дмитриевич, Малеев Ярослав Алексеевич, Алов Григорий Андреевич, Манько Семен, Колье </a:t>
            </a: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Матье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, Лоскутов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А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лександр Евгеньевич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Arial"/>
            </a:endParaRP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Руководитель 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проекта: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Старший преподаватель </a:t>
            </a: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Нуждин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Олег Олегович</a:t>
            </a:r>
          </a:p>
          <a:p>
            <a:pPr>
              <a:lnSpc>
                <a:spcPct val="50000"/>
              </a:lnSpc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37802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2" name="Рисунок 11" descr="Picture backgroun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48" y="1393107"/>
            <a:ext cx="6743701" cy="48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718457" y="643812"/>
            <a:ext cx="10635342" cy="715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 </a:t>
            </a:r>
            <a:r>
              <a:rPr lang="ru-RU" sz="2400" dirty="0" smtClean="0"/>
              <a:t>Примеры </a:t>
            </a:r>
            <a:r>
              <a:rPr lang="ru-RU" sz="2400" dirty="0"/>
              <a:t>применения (</a:t>
            </a:r>
            <a:r>
              <a:rPr lang="ru-RU" sz="2400" dirty="0" smtClean="0"/>
              <a:t>интерфейс пользователя).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341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51995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Montserrat" pitchFamily="2" charset="0"/>
              </a:rPr>
              <a:t>1</a:t>
            </a:r>
            <a:r>
              <a:rPr lang="ru-RU" sz="2400" dirty="0" smtClean="0">
                <a:latin typeface="+mn-lt"/>
              </a:rPr>
              <a:t>. </a:t>
            </a:r>
            <a:r>
              <a:rPr lang="ru-RU" sz="2400" dirty="0" smtClean="0"/>
              <a:t>Автоматизированные </a:t>
            </a:r>
            <a:r>
              <a:rPr lang="ru-RU" sz="2400" dirty="0"/>
              <a:t>рабочие места (АРМ)</a:t>
            </a:r>
            <a:br>
              <a:rPr lang="ru-RU" sz="2400" dirty="0"/>
            </a:br>
            <a:r>
              <a:rPr lang="ru-RU" sz="2400" dirty="0" smtClean="0"/>
              <a:t>2. Распределённую </a:t>
            </a:r>
            <a:r>
              <a:rPr lang="ru-RU" sz="2400" dirty="0"/>
              <a:t>базу данных и инструментальные </a:t>
            </a:r>
            <a:r>
              <a:rPr lang="ru-RU" sz="2400" dirty="0" smtClean="0"/>
              <a:t>средства</a:t>
            </a:r>
            <a:br>
              <a:rPr lang="ru-RU" sz="2400" dirty="0" smtClean="0"/>
            </a:br>
            <a:r>
              <a:rPr lang="ru-RU" sz="2400" dirty="0" smtClean="0"/>
              <a:t> </a:t>
            </a:r>
            <a:r>
              <a:rPr lang="ru-RU" sz="2400" dirty="0"/>
              <a:t>SAS </a:t>
            </a:r>
            <a:r>
              <a:rPr lang="ru-RU" sz="2400" dirty="0" err="1"/>
              <a:t>Institute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1925"/>
            <a:ext cx="1079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2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автоматизированной системы управления сортировочной станции на железной дороге  включает в себя:</a:t>
            </a:r>
            <a:endParaRPr lang="ru-RU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5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511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Пример </a:t>
            </a:r>
            <a:r>
              <a:rPr lang="ru-RU" sz="2400" dirty="0"/>
              <a:t>формируемых документов</a:t>
            </a:r>
            <a:endParaRPr lang="ru-RU" sz="24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2" name="Рисунок 11" descr="Picture backgroun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81" y="1750027"/>
            <a:ext cx="5749636" cy="44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12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1909701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33106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Структура АСУ СС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8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4375" y="1962150"/>
            <a:ext cx="1105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Локальная вычислительная </a:t>
            </a:r>
            <a:r>
              <a:rPr lang="ru-RU" sz="2400" dirty="0" smtClean="0">
                <a:latin typeface="+mj-lt"/>
              </a:rPr>
              <a:t>сеть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А</a:t>
            </a:r>
            <a:r>
              <a:rPr lang="ru-RU" sz="2400" dirty="0" smtClean="0">
                <a:latin typeface="+mj-lt"/>
              </a:rPr>
              <a:t>втоматизированные </a:t>
            </a:r>
            <a:r>
              <a:rPr lang="ru-RU" sz="2400" dirty="0">
                <a:latin typeface="+mj-lt"/>
              </a:rPr>
              <a:t>рабочие </a:t>
            </a:r>
            <a:r>
              <a:rPr lang="ru-RU" sz="2400" dirty="0" smtClean="0">
                <a:latin typeface="+mj-lt"/>
              </a:rPr>
              <a:t>места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Подсистема планирования и управления работы </a:t>
            </a:r>
            <a:r>
              <a:rPr lang="ru-RU" sz="2400" dirty="0" smtClean="0">
                <a:latin typeface="+mj-lt"/>
              </a:rPr>
              <a:t>станции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Подсистема организации грузовой и коммерческой </a:t>
            </a:r>
            <a:r>
              <a:rPr lang="ru-RU" sz="2400" dirty="0" smtClean="0">
                <a:latin typeface="+mj-lt"/>
              </a:rPr>
              <a:t>работы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Подсистема контроля вагонов нерабочего парка</a:t>
            </a:r>
          </a:p>
        </p:txBody>
      </p:sp>
    </p:spTree>
    <p:extLst>
      <p:ext uri="{BB962C8B-B14F-4D97-AF65-F5344CB8AC3E}">
        <p14:creationId xmlns:p14="http://schemas.microsoft.com/office/powerpoint/2010/main" val="271826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Используемые технические средства (программные и аппаратные) </a:t>
            </a:r>
            <a:endParaRPr lang="ru-RU" sz="2400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1840328"/>
            <a:ext cx="4393651" cy="3326984"/>
          </a:xfrm>
        </p:spPr>
      </p:pic>
      <p:sp>
        <p:nvSpPr>
          <p:cNvPr id="14" name="Объект 13"/>
          <p:cNvSpPr>
            <a:spLocks noGrp="1"/>
          </p:cNvSpPr>
          <p:nvPr>
            <p:ph sz="half" idx="2"/>
          </p:nvPr>
        </p:nvSpPr>
        <p:spPr>
          <a:xfrm>
            <a:off x="6172199" y="1690688"/>
            <a:ext cx="5953125" cy="4486275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>
                <a:latin typeface="+mj-lt"/>
              </a:rPr>
              <a:t>Коммуникационные системы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>
                <a:latin typeface="+mj-lt"/>
              </a:rPr>
              <a:t>Операционные системы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>
                <a:latin typeface="+mj-lt"/>
              </a:rPr>
              <a:t>Системы управления базами данных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>
                <a:latin typeface="+mj-lt"/>
              </a:rPr>
              <a:t>Программное обеспечение для автоматизации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>
                <a:latin typeface="+mj-lt"/>
              </a:rPr>
              <a:t>Алгоритмы и модели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>
                <a:latin typeface="+mj-lt"/>
              </a:rPr>
              <a:t>Системы искусственного интеллекта</a:t>
            </a:r>
          </a:p>
          <a:p>
            <a:pPr>
              <a:lnSpc>
                <a:spcPct val="150000"/>
              </a:lnSpc>
            </a:pPr>
            <a:endParaRPr lang="ru-RU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9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42900" y="1720840"/>
            <a:ext cx="5753100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Серверы и кластеры серверов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Компьютеры и терминалы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Компьютеры и терминалы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Сенсоры и датчики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Камеры видеонаблюдения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Системы автоматического </a:t>
            </a:r>
            <a:r>
              <a:rPr lang="ru-RU" sz="2400" dirty="0" smtClean="0">
                <a:latin typeface="+mj-lt"/>
              </a:rPr>
              <a:t>управления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84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1" y="2042419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148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Взаимодействия с внешними системами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7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Спасибо за внимание.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763" y="281500"/>
            <a:ext cx="10654004" cy="1766047"/>
          </a:xfrm>
        </p:spPr>
        <p:txBody>
          <a:bodyPr>
            <a:normAutofit/>
          </a:bodyPr>
          <a:lstStyle/>
          <a:p>
            <a:r>
              <a:rPr lang="ru-RU" sz="2400" dirty="0"/>
              <a:t>Цели и задачи</a:t>
            </a:r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5" y="1645921"/>
            <a:ext cx="119607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+mj-lt"/>
              </a:rPr>
              <a:t>О</a:t>
            </a:r>
            <a:r>
              <a:rPr lang="ru-RU" sz="2400" dirty="0" smtClean="0">
                <a:latin typeface="+mj-lt"/>
              </a:rPr>
              <a:t>птимизация </a:t>
            </a:r>
            <a:r>
              <a:rPr lang="ru-RU" sz="2400" dirty="0">
                <a:latin typeface="+mj-lt"/>
              </a:rPr>
              <a:t>эффективности и результативности процесса </a:t>
            </a:r>
            <a:r>
              <a:rPr lang="ru-RU" sz="2400" dirty="0" smtClean="0">
                <a:latin typeface="+mj-lt"/>
              </a:rPr>
              <a:t>сортировки грузов при помощи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Увеличения </a:t>
            </a:r>
            <a:r>
              <a:rPr lang="ru-RU" sz="2400" dirty="0">
                <a:latin typeface="+mj-lt"/>
              </a:rPr>
              <a:t>пропускной </a:t>
            </a:r>
            <a:r>
              <a:rPr lang="ru-RU" sz="2400" dirty="0" smtClean="0">
                <a:latin typeface="+mj-lt"/>
              </a:rPr>
              <a:t>способности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Улучшения точности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Увеличения безопасности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Сокращения </a:t>
            </a:r>
            <a:r>
              <a:rPr lang="ru-RU" sz="2400" dirty="0">
                <a:latin typeface="+mj-lt"/>
              </a:rPr>
              <a:t>затрат на </a:t>
            </a:r>
            <a:r>
              <a:rPr lang="ru-RU" sz="2400" dirty="0" smtClean="0">
                <a:latin typeface="+mj-lt"/>
              </a:rPr>
              <a:t>труд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Оптимизации </a:t>
            </a:r>
            <a:r>
              <a:rPr lang="ru-RU" sz="2400" dirty="0">
                <a:latin typeface="+mj-lt"/>
              </a:rPr>
              <a:t>распределения </a:t>
            </a:r>
            <a:r>
              <a:rPr lang="ru-RU" sz="2400" dirty="0" smtClean="0">
                <a:latin typeface="+mj-lt"/>
              </a:rPr>
              <a:t>ресурсов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Предоставления </a:t>
            </a:r>
            <a:r>
              <a:rPr lang="ru-RU" sz="2400" dirty="0">
                <a:latin typeface="+mj-lt"/>
              </a:rPr>
              <a:t>реального времени видимости</a:t>
            </a:r>
            <a:endParaRPr lang="ru-RU" sz="2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3" y="2423992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6200000">
            <a:off x="7486847" y="169558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76055"/>
            <a:ext cx="10515600" cy="10369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Автоматизированная система управления сортировочной станцией </a:t>
            </a:r>
            <a:r>
              <a:rPr lang="ru-RU" sz="2400" dirty="0" smtClean="0"/>
              <a:t> решает множество задач и выполняет множество функций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3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55320" y="1584960"/>
            <a:ext cx="109783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подготовку </a:t>
            </a:r>
            <a:r>
              <a:rPr lang="ru-RU" sz="2400" dirty="0">
                <a:latin typeface="+mj-lt"/>
              </a:rPr>
              <a:t>ТГНЛ на отправляемый поезд;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расчёт о </a:t>
            </a:r>
            <a:r>
              <a:rPr lang="ru-RU" sz="2400" dirty="0">
                <a:latin typeface="+mj-lt"/>
              </a:rPr>
              <a:t>работе сортировочной горки;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учёт </a:t>
            </a:r>
            <a:r>
              <a:rPr lang="ru-RU" sz="2400" dirty="0">
                <a:latin typeface="+mj-lt"/>
              </a:rPr>
              <a:t>наличия поездов и вагонов в парках станции, учёт работы с ними;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анализ </a:t>
            </a:r>
            <a:r>
              <a:rPr lang="ru-RU" sz="2400" dirty="0" err="1">
                <a:latin typeface="+mj-lt"/>
              </a:rPr>
              <a:t>вагонопотоков</a:t>
            </a:r>
            <a:r>
              <a:rPr lang="ru-RU" sz="2400" dirty="0">
                <a:latin typeface="+mj-lt"/>
              </a:rPr>
              <a:t> и выявление нарушений </a:t>
            </a:r>
            <a:r>
              <a:rPr lang="ru-RU" sz="2400" dirty="0" smtClean="0">
                <a:latin typeface="+mj-lt"/>
              </a:rPr>
              <a:t>плана</a:t>
            </a:r>
            <a:endParaRPr lang="ru-RU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составление </a:t>
            </a:r>
            <a:r>
              <a:rPr lang="ru-RU" sz="2400" dirty="0">
                <a:latin typeface="+mj-lt"/>
              </a:rPr>
              <a:t>форм станционной отчётности;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информационное </a:t>
            </a:r>
            <a:r>
              <a:rPr lang="ru-RU" sz="2400" dirty="0">
                <a:latin typeface="+mj-lt"/>
              </a:rPr>
              <a:t>обслуживание работников станций, отделений и управления </a:t>
            </a:r>
            <a:r>
              <a:rPr lang="ru-RU" sz="2400" dirty="0" smtClean="0">
                <a:latin typeface="+mj-lt"/>
              </a:rPr>
              <a:t>дороги;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</a:rPr>
              <a:t>расчёт и выдачу разнообразных  документов</a:t>
            </a: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484" y="410547"/>
            <a:ext cx="9698115" cy="62135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Сортировочная станция Анисовка (Саратов) в 1960 г.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4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Станция Анисовка. Сортировочная горка в 1960-е | Фотографии старого Саратов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4" y="965331"/>
            <a:ext cx="9794352" cy="52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7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37802"/>
            <a:ext cx="4393651" cy="332698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774492"/>
            <a:ext cx="10515600" cy="3692030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/>
              <a:t>LD, FBD, SFC</a:t>
            </a:r>
            <a:r>
              <a:rPr lang="ru-RU" sz="2400" dirty="0"/>
              <a:t> — графические языки программирования. </a:t>
            </a:r>
            <a:br>
              <a:rPr lang="ru-RU" sz="2400" dirty="0"/>
            </a:br>
            <a:r>
              <a:rPr lang="ru-RU" sz="2400" b="1" dirty="0"/>
              <a:t>IL</a:t>
            </a:r>
            <a:r>
              <a:rPr lang="ru-RU" sz="2400" dirty="0"/>
              <a:t> — низкоуровневый текстовый язык, синтаксически похожий на язык ассемблера.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/>
              <a:t>ST</a:t>
            </a:r>
            <a:r>
              <a:rPr lang="ru-RU" sz="2400" dirty="0" smtClean="0"/>
              <a:t> </a:t>
            </a:r>
            <a:r>
              <a:rPr lang="ru-RU" sz="2400" dirty="0"/>
              <a:t>— единственный высокоуровневый текстовый язык, описанный в стандарте. Он представляет собой промышленный диалект языка </a:t>
            </a:r>
            <a:r>
              <a:rPr lang="ru-RU" sz="2400" dirty="0" err="1"/>
              <a:t>Pascal</a:t>
            </a:r>
            <a:r>
              <a:rPr lang="ru-RU" sz="2400" dirty="0" smtClean="0"/>
              <a:t>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Для разработки АСУ СС могут использоваться системы SCADA.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7956312" y="2095754"/>
            <a:ext cx="6331442" cy="213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47871" y="417443"/>
            <a:ext cx="10883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Средства </a:t>
            </a:r>
            <a:r>
              <a:rPr lang="ru-RU" sz="2400" dirty="0">
                <a:latin typeface="+mj-lt"/>
              </a:rPr>
              <a:t>программирования использованные для разработки АСУ СС: </a:t>
            </a:r>
            <a:r>
              <a:rPr lang="ru-RU" sz="2400" dirty="0" smtClean="0">
                <a:solidFill>
                  <a:schemeClr val="bg1"/>
                </a:solidFill>
                <a:latin typeface="+mj-lt"/>
              </a:rPr>
              <a:t>11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112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62" y="1250298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4" y="513184"/>
            <a:ext cx="10506075" cy="90089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Релейная схема </a:t>
            </a:r>
            <a:r>
              <a:rPr lang="ru-RU" sz="2400" dirty="0"/>
              <a:t>для управления движением поездов и вагонов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5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50" name="Picture 2" descr="Комплексная система управления для портов и железнодорожного транспорта  промышленных предприятий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03" y="1417880"/>
            <a:ext cx="7547007" cy="4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1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62" y="1250298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4" y="513184"/>
            <a:ext cx="10506075" cy="90089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Архитектура сортировочных станций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5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1.1.2 Описание работы сортировочной станци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09" y="1523492"/>
            <a:ext cx="64770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4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407625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78985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Использование компьютеров на сортировочной станции с 1970 </a:t>
            </a:r>
            <a:r>
              <a:rPr lang="ru-RU" sz="2400" dirty="0" err="1" smtClean="0"/>
              <a:t>ых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6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6" name="Picture 4" descr="Сортировочная станция Дальневосточной железной дороги в Хабаровске | РИА  Новости Медиабан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1273951"/>
            <a:ext cx="7121526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 rot="10800000">
            <a:off x="3382220" y="4725841"/>
            <a:ext cx="1368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10800000">
            <a:off x="3370769" y="5406762"/>
            <a:ext cx="1368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334252" y="5055671"/>
            <a:ext cx="1368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817880" y="386185"/>
            <a:ext cx="9421703" cy="5350404"/>
            <a:chOff x="709168" y="484737"/>
            <a:chExt cx="9421703" cy="5350404"/>
          </a:xfrm>
        </p:grpSpPr>
        <p:cxnSp>
          <p:nvCxnSpPr>
            <p:cNvPr id="21" name="Прямая со стрелкой 20"/>
            <p:cNvCxnSpPr/>
            <p:nvPr/>
          </p:nvCxnSpPr>
          <p:spPr>
            <a:xfrm rot="2280000">
              <a:off x="2961371" y="4118337"/>
              <a:ext cx="1368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rot="10800000">
              <a:off x="3273508" y="3198568"/>
              <a:ext cx="1368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rot="10800000">
              <a:off x="6622288" y="3175756"/>
              <a:ext cx="1368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rot="5400000">
              <a:off x="8155940" y="1843806"/>
              <a:ext cx="1368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Скругленный прямоугольник 5"/>
            <p:cNvSpPr/>
            <p:nvPr/>
          </p:nvSpPr>
          <p:spPr>
            <a:xfrm>
              <a:off x="7583380" y="489043"/>
              <a:ext cx="2424220" cy="1350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+mj-lt"/>
                </a:rPr>
                <a:t>Планирование </a:t>
              </a:r>
              <a:r>
                <a:rPr lang="ru-RU" sz="2400" dirty="0" smtClean="0">
                  <a:latin typeface="+mj-lt"/>
                </a:rPr>
                <a:t>сортировки в системе</a:t>
              </a:r>
              <a:endParaRPr lang="ru-RU" sz="2400" dirty="0">
                <a:latin typeface="+mj-lt"/>
              </a:endParaRPr>
            </a:p>
          </p:txBody>
        </p:sp>
        <p:cxnSp>
          <p:nvCxnSpPr>
            <p:cNvPr id="8" name="Прямая со стрелкой 7"/>
            <p:cNvCxnSpPr>
              <a:endCxn id="14" idx="1"/>
            </p:cNvCxnSpPr>
            <p:nvPr/>
          </p:nvCxnSpPr>
          <p:spPr>
            <a:xfrm flipV="1">
              <a:off x="3262057" y="1159806"/>
              <a:ext cx="832423" cy="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6215380" y="1150553"/>
              <a:ext cx="1368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Скругленный прямоугольник 9"/>
            <p:cNvSpPr/>
            <p:nvPr/>
          </p:nvSpPr>
          <p:spPr>
            <a:xfrm>
              <a:off x="709168" y="2500687"/>
              <a:ext cx="2552889" cy="1350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+mj-lt"/>
                </a:rPr>
                <a:t>Показ информации в  центре управления</a:t>
              </a:r>
              <a:endParaRPr lang="ru-RU" sz="2400" dirty="0">
                <a:latin typeface="+mj-lt"/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4094480" y="2523500"/>
              <a:ext cx="2547490" cy="1350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+mj-lt"/>
                </a:rPr>
                <a:t>Система управления стрелками и </a:t>
              </a:r>
              <a:r>
                <a:rPr lang="ru-RU" sz="2400" dirty="0" smtClean="0">
                  <a:latin typeface="+mj-lt"/>
                </a:rPr>
                <a:t>сигнализацией</a:t>
              </a:r>
              <a:endParaRPr lang="ru-RU" sz="2400" dirty="0">
                <a:latin typeface="+mj-lt"/>
              </a:endParaRPr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7583380" y="2500686"/>
              <a:ext cx="2424220" cy="1350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+mj-lt"/>
                </a:rPr>
                <a:t>Горка </a:t>
              </a:r>
              <a:r>
                <a:rPr lang="ru-RU" sz="2400" dirty="0">
                  <a:latin typeface="+mj-lt"/>
                </a:rPr>
                <a:t>сортировки (если есть)</a:t>
              </a: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709168" y="489043"/>
              <a:ext cx="2564340" cy="1350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+mj-lt"/>
                </a:rPr>
                <a:t>Информация о входном потоке </a:t>
              </a:r>
              <a:r>
                <a:rPr lang="ru-RU" sz="2400" dirty="0">
                  <a:latin typeface="+mj-lt"/>
                </a:rPr>
                <a:t>поездов</a:t>
              </a:r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4094480" y="484737"/>
              <a:ext cx="2552889" cy="1350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+mj-lt"/>
                </a:rPr>
                <a:t>Система приема и учета</a:t>
              </a: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7583380" y="4485004"/>
              <a:ext cx="2547491" cy="1350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+mj-lt"/>
                </a:rPr>
                <a:t>Информация о выходном потоке </a:t>
              </a:r>
              <a:r>
                <a:rPr lang="ru-RU" sz="2400" dirty="0">
                  <a:latin typeface="+mj-lt"/>
                </a:rPr>
                <a:t>поездов</a:t>
              </a:r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4055857" y="4485004"/>
              <a:ext cx="2566431" cy="13501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+mj-lt"/>
                </a:rPr>
                <a:t>Интеграция с внешними системами</a:t>
              </a:r>
            </a:p>
          </p:txBody>
        </p:sp>
      </p:grpSp>
      <p:sp>
        <p:nvSpPr>
          <p:cNvPr id="27" name="Скругленный прямоугольник 26"/>
          <p:cNvSpPr/>
          <p:nvPr/>
        </p:nvSpPr>
        <p:spPr>
          <a:xfrm>
            <a:off x="804338" y="4376931"/>
            <a:ext cx="2566431" cy="67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</a:rPr>
              <a:t>Управление </a:t>
            </a:r>
            <a:r>
              <a:rPr lang="ru-RU" sz="2400" dirty="0">
                <a:latin typeface="+mj-lt"/>
              </a:rPr>
              <a:t>грузопотоком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17880" y="5069228"/>
            <a:ext cx="2566431" cy="67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</a:rPr>
              <a:t>Учет </a:t>
            </a:r>
            <a:r>
              <a:rPr lang="ru-RU" sz="2400" dirty="0">
                <a:latin typeface="+mj-lt"/>
              </a:rPr>
              <a:t>состояния </a:t>
            </a:r>
            <a:r>
              <a:rPr lang="ru-RU" sz="2400" dirty="0" smtClean="0">
                <a:latin typeface="+mj-lt"/>
              </a:rPr>
              <a:t>состава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168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Задача_№3_Шаблон_для_проектов_ЦТУТП_2024" id="{5C372007-C603-4E4A-A0DF-89171CA9317E}" vid="{345F1ADE-8E48-C647-B8FD-42EB48E570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для гриши</Template>
  <TotalTime>516</TotalTime>
  <Words>539</Words>
  <Application>Microsoft Office PowerPoint</Application>
  <PresentationFormat>Широкоэкранный</PresentationFormat>
  <Paragraphs>133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Montserrat</vt:lpstr>
      <vt:lpstr>Times New Roman</vt:lpstr>
      <vt:lpstr>Тема Office</vt:lpstr>
      <vt:lpstr>Автоматизированная система управления сортировочной станцией </vt:lpstr>
      <vt:lpstr>Цели и задачи</vt:lpstr>
      <vt:lpstr>Автоматизированная система управления сортировочной станцией  решает множество задач и выполняет множество функций</vt:lpstr>
      <vt:lpstr>Сортировочная станция Анисовка (Саратов) в 1960 г.</vt:lpstr>
      <vt:lpstr>LD, FBD, SFC — графические языки программирования.  IL — низкоуровневый текстовый язык, синтаксически похожий на язык ассемблера.  ST — единственный высокоуровневый текстовый язык, описанный в стандарте. Он представляет собой промышленный диалект языка Pascal. Для разработки АСУ СС могут использоваться системы SCADA.  </vt:lpstr>
      <vt:lpstr>Релейная схема для управления движением поездов и вагонов</vt:lpstr>
      <vt:lpstr>Архитектура сортировочных станций</vt:lpstr>
      <vt:lpstr>Использование компьютеров на сортировочной станции с 1970 ых</vt:lpstr>
      <vt:lpstr>Презентация PowerPoint</vt:lpstr>
      <vt:lpstr> </vt:lpstr>
      <vt:lpstr>1. Автоматизированные рабочие места (АРМ) 2. Распределённую базу данных и инструментальные средства  SAS Institute</vt:lpstr>
      <vt:lpstr>Пример формируемых документов</vt:lpstr>
      <vt:lpstr>Структура АСУ СС</vt:lpstr>
      <vt:lpstr>Используемые технические средства (программные и аппаратные) </vt:lpstr>
      <vt:lpstr>Взаимодействия с внешними системами</vt:lpstr>
      <vt:lpstr>Спасибо за внимание.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управления сортировочной станцией</dc:title>
  <dc:creator>ga73274@gmail.com</dc:creator>
  <cp:lastModifiedBy>Учетная запись Майкрософт</cp:lastModifiedBy>
  <cp:revision>25</cp:revision>
  <dcterms:created xsi:type="dcterms:W3CDTF">2024-09-28T08:25:24Z</dcterms:created>
  <dcterms:modified xsi:type="dcterms:W3CDTF">2024-10-15T09:23:38Z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1D546F1FDD9A4BCBBF76B9B65F9932AA</vt:lpwstr>
  </property>
  <property fmtid="{D5CDD505-2E9C-101B-9397-08002B2CF9AE}" pid="3" name="KSOProductBuildVer">
    <vt:lpwstr>1049-11.2.0.11380</vt:lpwstr>
  </property>
</Properties>
</file>